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9" r:id="rId1"/>
  </p:sldMasterIdLst>
  <p:notesMasterIdLst>
    <p:notesMasterId r:id="rId121"/>
  </p:notesMasterIdLst>
  <p:sldIdLst>
    <p:sldId id="446" r:id="rId2"/>
    <p:sldId id="865" r:id="rId3"/>
    <p:sldId id="562" r:id="rId4"/>
    <p:sldId id="568" r:id="rId5"/>
    <p:sldId id="863" r:id="rId6"/>
    <p:sldId id="561" r:id="rId7"/>
    <p:sldId id="437" r:id="rId8"/>
    <p:sldId id="438" r:id="rId9"/>
    <p:sldId id="439" r:id="rId10"/>
    <p:sldId id="440" r:id="rId11"/>
    <p:sldId id="441" r:id="rId12"/>
    <p:sldId id="442" r:id="rId13"/>
    <p:sldId id="507" r:id="rId14"/>
    <p:sldId id="443" r:id="rId15"/>
    <p:sldId id="633" r:id="rId16"/>
    <p:sldId id="1430" r:id="rId17"/>
    <p:sldId id="634" r:id="rId18"/>
    <p:sldId id="1431" r:id="rId19"/>
    <p:sldId id="670" r:id="rId20"/>
    <p:sldId id="1440" r:id="rId21"/>
    <p:sldId id="1441" r:id="rId22"/>
    <p:sldId id="635" r:id="rId23"/>
    <p:sldId id="636" r:id="rId24"/>
    <p:sldId id="637" r:id="rId25"/>
    <p:sldId id="1432" r:id="rId26"/>
    <p:sldId id="1147" r:id="rId27"/>
    <p:sldId id="644" r:id="rId28"/>
    <p:sldId id="1433" r:id="rId29"/>
    <p:sldId id="645" r:id="rId30"/>
    <p:sldId id="1434" r:id="rId31"/>
    <p:sldId id="1435" r:id="rId32"/>
    <p:sldId id="1146" r:id="rId33"/>
    <p:sldId id="1436" r:id="rId34"/>
    <p:sldId id="1437" r:id="rId35"/>
    <p:sldId id="638" r:id="rId36"/>
    <p:sldId id="641" r:id="rId37"/>
    <p:sldId id="640" r:id="rId38"/>
    <p:sldId id="1394" r:id="rId39"/>
    <p:sldId id="675" r:id="rId40"/>
    <p:sldId id="676" r:id="rId41"/>
    <p:sldId id="677" r:id="rId42"/>
    <p:sldId id="646" r:id="rId43"/>
    <p:sldId id="648" r:id="rId44"/>
    <p:sldId id="1442" r:id="rId45"/>
    <p:sldId id="1443" r:id="rId46"/>
    <p:sldId id="1444" r:id="rId47"/>
    <p:sldId id="1447" r:id="rId48"/>
    <p:sldId id="1446" r:id="rId49"/>
    <p:sldId id="1445" r:id="rId50"/>
    <p:sldId id="1438" r:id="rId51"/>
    <p:sldId id="1142" r:id="rId52"/>
    <p:sldId id="1439" r:id="rId53"/>
    <p:sldId id="1143" r:id="rId54"/>
    <p:sldId id="1448" r:id="rId55"/>
    <p:sldId id="1144" r:id="rId56"/>
    <p:sldId id="1145" r:id="rId57"/>
    <p:sldId id="1449" r:id="rId58"/>
    <p:sldId id="1368" r:id="rId59"/>
    <p:sldId id="1369" r:id="rId60"/>
    <p:sldId id="1370" r:id="rId61"/>
    <p:sldId id="1371" r:id="rId62"/>
    <p:sldId id="1372" r:id="rId63"/>
    <p:sldId id="1373" r:id="rId64"/>
    <p:sldId id="1374" r:id="rId65"/>
    <p:sldId id="1375" r:id="rId66"/>
    <p:sldId id="1376" r:id="rId67"/>
    <p:sldId id="1377" r:id="rId68"/>
    <p:sldId id="1378" r:id="rId69"/>
    <p:sldId id="1390" r:id="rId70"/>
    <p:sldId id="1379" r:id="rId71"/>
    <p:sldId id="1380" r:id="rId72"/>
    <p:sldId id="1381" r:id="rId73"/>
    <p:sldId id="1382" r:id="rId74"/>
    <p:sldId id="1384" r:id="rId75"/>
    <p:sldId id="1383" r:id="rId76"/>
    <p:sldId id="1450" r:id="rId77"/>
    <p:sldId id="1391" r:id="rId78"/>
    <p:sldId id="1392" r:id="rId79"/>
    <p:sldId id="1393" r:id="rId80"/>
    <p:sldId id="1399" r:id="rId81"/>
    <p:sldId id="1400" r:id="rId82"/>
    <p:sldId id="1401" r:id="rId83"/>
    <p:sldId id="1402" r:id="rId84"/>
    <p:sldId id="1404" r:id="rId85"/>
    <p:sldId id="539" r:id="rId86"/>
    <p:sldId id="1408" r:id="rId87"/>
    <p:sldId id="1407" r:id="rId88"/>
    <p:sldId id="1406" r:id="rId89"/>
    <p:sldId id="553" r:id="rId90"/>
    <p:sldId id="761" r:id="rId91"/>
    <p:sldId id="540" r:id="rId92"/>
    <p:sldId id="769" r:id="rId93"/>
    <p:sldId id="1409" r:id="rId94"/>
    <p:sldId id="752" r:id="rId95"/>
    <p:sldId id="753" r:id="rId96"/>
    <p:sldId id="1363" r:id="rId97"/>
    <p:sldId id="1411" r:id="rId98"/>
    <p:sldId id="1367" r:id="rId99"/>
    <p:sldId id="1412" r:id="rId100"/>
    <p:sldId id="1410" r:id="rId101"/>
    <p:sldId id="1413" r:id="rId102"/>
    <p:sldId id="1420" r:id="rId103"/>
    <p:sldId id="1365" r:id="rId104"/>
    <p:sldId id="1414" r:id="rId105"/>
    <p:sldId id="1415" r:id="rId106"/>
    <p:sldId id="1418" r:id="rId107"/>
    <p:sldId id="1421" r:id="rId108"/>
    <p:sldId id="1403" r:id="rId109"/>
    <p:sldId id="1425" r:id="rId110"/>
    <p:sldId id="1426" r:id="rId111"/>
    <p:sldId id="1428" r:id="rId112"/>
    <p:sldId id="1429" r:id="rId113"/>
    <p:sldId id="1427" r:id="rId114"/>
    <p:sldId id="1417" r:id="rId115"/>
    <p:sldId id="1422" r:id="rId116"/>
    <p:sldId id="1423" r:id="rId117"/>
    <p:sldId id="1424" r:id="rId118"/>
    <p:sldId id="862" r:id="rId119"/>
    <p:sldId id="531" r:id="rId120"/>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99CC"/>
    <a:srgbClr val="339900"/>
    <a:srgbClr val="FF0000"/>
    <a:srgbClr val="336600"/>
    <a:srgbClr val="33CCFF"/>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8265" autoAdjust="0"/>
  </p:normalViewPr>
  <p:slideViewPr>
    <p:cSldViewPr snapToGrid="0">
      <p:cViewPr varScale="1">
        <p:scale>
          <a:sx n="58" d="100"/>
          <a:sy n="58" d="100"/>
        </p:scale>
        <p:origin x="1540" y="56"/>
      </p:cViewPr>
      <p:guideLst>
        <p:guide orient="horz" pos="2121"/>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D1A90F9-A780-4EF4-AC04-45147635E529}"/>
              </a:ext>
            </a:extLst>
          </p:cNvPr>
          <p:cNvSpPr>
            <a:spLocks noGrp="1" noChangeArrowheads="1"/>
          </p:cNvSpPr>
          <p:nvPr>
            <p:ph type="hdr" sz="quarter"/>
          </p:nvPr>
        </p:nvSpPr>
        <p:spPr bwMode="auto">
          <a:xfrm>
            <a:off x="0" y="0"/>
            <a:ext cx="3170238" cy="479425"/>
          </a:xfrm>
          <a:prstGeom prst="rect">
            <a:avLst/>
          </a:prstGeom>
          <a:noFill/>
          <a:ln w="9525">
            <a:noFill/>
            <a:miter lim="800000"/>
          </a:ln>
        </p:spPr>
        <p:txBody>
          <a:bodyPr vert="horz" wrap="square" lIns="96649" tIns="48325" rIns="96649" bIns="48325" numCol="1" anchor="t"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5" name="Rectangle 3">
            <a:extLst>
              <a:ext uri="{FF2B5EF4-FFF2-40B4-BE49-F238E27FC236}">
                <a16:creationId xmlns:a16="http://schemas.microsoft.com/office/drawing/2014/main" id="{D734CFC8-6398-41E6-AA84-38A27189CE92}"/>
              </a:ext>
            </a:extLst>
          </p:cNvPr>
          <p:cNvSpPr>
            <a:spLocks noGrp="1" noChangeArrowheads="1"/>
          </p:cNvSpPr>
          <p:nvPr>
            <p:ph type="dt" idx="1"/>
          </p:nvPr>
        </p:nvSpPr>
        <p:spPr bwMode="auto">
          <a:xfrm>
            <a:off x="4144963" y="0"/>
            <a:ext cx="3170237" cy="479425"/>
          </a:xfrm>
          <a:prstGeom prst="rect">
            <a:avLst/>
          </a:prstGeom>
          <a:noFill/>
          <a:ln w="9525">
            <a:noFill/>
            <a:miter lim="800000"/>
          </a:ln>
        </p:spPr>
        <p:txBody>
          <a:bodyPr vert="horz" wrap="square" lIns="96649" tIns="48325" rIns="96649" bIns="48325" numCol="1" anchor="t" anchorCtr="0" compatLnSpc="1"/>
          <a:lstStyle>
            <a:lvl1pPr algn="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28676" name="Rectangle 4">
            <a:extLst>
              <a:ext uri="{FF2B5EF4-FFF2-40B4-BE49-F238E27FC236}">
                <a16:creationId xmlns:a16="http://schemas.microsoft.com/office/drawing/2014/main" id="{C54A5CDE-3704-4BAB-8BDF-3C6311E871BB}"/>
              </a:ext>
            </a:extLst>
          </p:cNvPr>
          <p:cNvSpPr>
            <a:spLocks noGrp="1" noRot="1" noChangeAspect="1" noChangeArrowheads="1"/>
          </p:cNvSpPr>
          <p:nvPr>
            <p:ph type="sldImg" idx="4294967295"/>
          </p:nvPr>
        </p:nvSpPr>
        <p:spPr bwMode="auto">
          <a:xfrm>
            <a:off x="1258888"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Rectangle 5">
            <a:extLst>
              <a:ext uri="{FF2B5EF4-FFF2-40B4-BE49-F238E27FC236}">
                <a16:creationId xmlns:a16="http://schemas.microsoft.com/office/drawing/2014/main" id="{6638BA37-D977-4441-A1CE-4DC014F8302F}"/>
              </a:ext>
            </a:extLst>
          </p:cNvPr>
          <p:cNvSpPr>
            <a:spLocks noGrp="1" noChangeArrowheads="1"/>
          </p:cNvSpPr>
          <p:nvPr>
            <p:ph type="body" sz="quarter" idx="3"/>
          </p:nvPr>
        </p:nvSpPr>
        <p:spPr bwMode="auto">
          <a:xfrm>
            <a:off x="974725" y="4560888"/>
            <a:ext cx="5365750" cy="4319587"/>
          </a:xfrm>
          <a:prstGeom prst="rect">
            <a:avLst/>
          </a:prstGeom>
          <a:noFill/>
          <a:ln w="9525" cmpd="sng">
            <a:noFill/>
            <a:miter lim="800000"/>
          </a:ln>
        </p:spPr>
        <p:txBody>
          <a:bodyPr vert="horz" wrap="square" lIns="96649" tIns="48325" rIns="96649" bIns="48325" numCol="1" anchor="ctr"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5C669147-0124-453A-ABF1-4F7DFE49A251}"/>
              </a:ext>
            </a:extLst>
          </p:cNvPr>
          <p:cNvSpPr>
            <a:spLocks noGrp="1" noChangeArrowheads="1"/>
          </p:cNvSpPr>
          <p:nvPr>
            <p:ph type="ftr" sz="quarter" idx="4"/>
          </p:nvPr>
        </p:nvSpPr>
        <p:spPr bwMode="auto">
          <a:xfrm>
            <a:off x="0" y="9121775"/>
            <a:ext cx="3170238" cy="479425"/>
          </a:xfrm>
          <a:prstGeom prst="rect">
            <a:avLst/>
          </a:prstGeom>
          <a:noFill/>
          <a:ln w="9525">
            <a:noFill/>
            <a:miter lim="800000"/>
          </a:ln>
        </p:spPr>
        <p:txBody>
          <a:bodyPr vert="horz" wrap="square" lIns="96649" tIns="48325" rIns="96649" bIns="48325" numCol="1" anchor="b"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9" name="Rectangle 7">
            <a:extLst>
              <a:ext uri="{FF2B5EF4-FFF2-40B4-BE49-F238E27FC236}">
                <a16:creationId xmlns:a16="http://schemas.microsoft.com/office/drawing/2014/main" id="{A56E71DE-4EE2-41FD-B85C-869BEA1D85F7}"/>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ln>
        </p:spPr>
        <p:txBody>
          <a:bodyPr vert="horz" wrap="square" lIns="96649" tIns="48325" rIns="96649" bIns="48325" numCol="1" anchor="b" anchorCtr="0" compatLnSpc="1"/>
          <a:lstStyle>
            <a:lvl1pPr algn="r" defTabSz="967105" eaLnBrk="1" hangingPunct="1">
              <a:buFont typeface="Arial" panose="020B0604020202020204" pitchFamily="34" charset="0"/>
              <a:buNone/>
              <a:defRPr sz="1300" noProof="1">
                <a:latin typeface="Times New Roman" panose="02020603050405020304" pitchFamily="18" charset="0"/>
                <a:cs typeface="+mn-ea"/>
              </a:defRPr>
            </a:lvl1pPr>
          </a:lstStyle>
          <a:p>
            <a:pPr>
              <a:defRPr/>
            </a:pPr>
            <a:fld id="{C56FFCFA-A6B0-4F17-9B94-32D59F778915}"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机器人的设计，根据场景相应的知识和数据库，实质上是如何选取数学工具来进行环境和信息表示，进而选取合适的传感器，然后是任务规划</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3</a:t>
            </a:fld>
            <a:endParaRPr lang="zh-CN" altLang="en-US">
              <a:cs typeface="+mn-cs"/>
            </a:endParaRPr>
          </a:p>
        </p:txBody>
      </p:sp>
    </p:spTree>
    <p:extLst>
      <p:ext uri="{BB962C8B-B14F-4D97-AF65-F5344CB8AC3E}">
        <p14:creationId xmlns:p14="http://schemas.microsoft.com/office/powerpoint/2010/main" val="211609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14</a:t>
            </a:fld>
            <a:endParaRPr lang="zh-CN" altLang="en-US">
              <a:latin typeface="Arial" pitchFamily="34" charset="0"/>
            </a:endParaRPr>
          </a:p>
        </p:txBody>
      </p:sp>
    </p:spTree>
    <p:extLst>
      <p:ext uri="{BB962C8B-B14F-4D97-AF65-F5344CB8AC3E}">
        <p14:creationId xmlns:p14="http://schemas.microsoft.com/office/powerpoint/2010/main" val="2522183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点的位置 与 向量</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15</a:t>
            </a:fld>
            <a:endParaRPr lang="zh-CN" altLang="en-US">
              <a:cs typeface="+mn-cs"/>
            </a:endParaRPr>
          </a:p>
        </p:txBody>
      </p:sp>
    </p:spTree>
    <p:extLst>
      <p:ext uri="{BB962C8B-B14F-4D97-AF65-F5344CB8AC3E}">
        <p14:creationId xmlns:p14="http://schemas.microsoft.com/office/powerpoint/2010/main" val="106977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a:extLst>
              <a:ext uri="{FF2B5EF4-FFF2-40B4-BE49-F238E27FC236}">
                <a16:creationId xmlns:a16="http://schemas.microsoft.com/office/drawing/2014/main" id="{002084EF-BF86-4151-8278-B2A934783181}"/>
              </a:ext>
            </a:extLst>
          </p:cNvPr>
          <p:cNvSpPr>
            <a:spLocks noGrp="1" noRot="1" noChangeAspect="1" noChangeArrowheads="1" noTextEdit="1"/>
          </p:cNvSpPr>
          <p:nvPr>
            <p:ph type="sldImg" idx="4294967295"/>
          </p:nvPr>
        </p:nvSpPr>
        <p:spPr/>
      </p:sp>
      <p:sp>
        <p:nvSpPr>
          <p:cNvPr id="188419" name="备注占位符 2">
            <a:extLst>
              <a:ext uri="{FF2B5EF4-FFF2-40B4-BE49-F238E27FC236}">
                <a16:creationId xmlns:a16="http://schemas.microsoft.com/office/drawing/2014/main" id="{600AC3C2-A999-4DC0-8C28-07C5F6C5CAE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32099" name="灯片编号占位符 3">
            <a:extLst>
              <a:ext uri="{FF2B5EF4-FFF2-40B4-BE49-F238E27FC236}">
                <a16:creationId xmlns:a16="http://schemas.microsoft.com/office/drawing/2014/main" id="{FF2D5D41-FCE8-4E26-94C0-840C6D13A58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9CF8C58-96BA-4229-AD7C-C58D0E91DDA7}" type="slidenum">
              <a:rPr altLang="en-US" sz="1300" smtClean="0">
                <a:latin typeface="Times New Roman" panose="02020603050405020304" pitchFamily="18" charset="0"/>
                <a:ea typeface="宋体" panose="02010600030101010101" pitchFamily="2" charset="-122"/>
              </a:rPr>
              <a:pPr>
                <a:defRPr/>
              </a:pPr>
              <a:t>17</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a:extLst>
              <a:ext uri="{FF2B5EF4-FFF2-40B4-BE49-F238E27FC236}">
                <a16:creationId xmlns:a16="http://schemas.microsoft.com/office/drawing/2014/main" id="{002084EF-BF86-4151-8278-B2A934783181}"/>
              </a:ext>
            </a:extLst>
          </p:cNvPr>
          <p:cNvSpPr>
            <a:spLocks noGrp="1" noRot="1" noChangeAspect="1" noChangeArrowheads="1" noTextEdit="1"/>
          </p:cNvSpPr>
          <p:nvPr>
            <p:ph type="sldImg" idx="4294967295"/>
          </p:nvPr>
        </p:nvSpPr>
        <p:spPr/>
      </p:sp>
      <p:sp>
        <p:nvSpPr>
          <p:cNvPr id="188419" name="备注占位符 2">
            <a:extLst>
              <a:ext uri="{FF2B5EF4-FFF2-40B4-BE49-F238E27FC236}">
                <a16:creationId xmlns:a16="http://schemas.microsoft.com/office/drawing/2014/main" id="{600AC3C2-A999-4DC0-8C28-07C5F6C5CAE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h=0</a:t>
            </a:r>
            <a:r>
              <a:rPr lang="zh-CN" altLang="en-US"/>
              <a:t>，实际上就表示了</a:t>
            </a:r>
            <a:r>
              <a:rPr lang="en-US" altLang="zh-CN"/>
              <a:t>n</a:t>
            </a:r>
            <a:r>
              <a:rPr lang="zh-CN" altLang="en-US"/>
              <a:t>维空间的一个无穷远点</a:t>
            </a:r>
          </a:p>
        </p:txBody>
      </p:sp>
      <p:sp>
        <p:nvSpPr>
          <p:cNvPr id="132099" name="灯片编号占位符 3">
            <a:extLst>
              <a:ext uri="{FF2B5EF4-FFF2-40B4-BE49-F238E27FC236}">
                <a16:creationId xmlns:a16="http://schemas.microsoft.com/office/drawing/2014/main" id="{FF2D5D41-FCE8-4E26-94C0-840C6D13A58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9CF8C58-96BA-4229-AD7C-C58D0E91DDA7}" type="slidenum">
              <a:rPr altLang="en-US" sz="1300" smtClean="0">
                <a:latin typeface="Times New Roman" panose="02020603050405020304" pitchFamily="18" charset="0"/>
                <a:ea typeface="宋体" panose="02010600030101010101" pitchFamily="2" charset="-122"/>
              </a:rPr>
              <a:pPr>
                <a:defRPr/>
              </a:pPr>
              <a:t>18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4891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a:extLst>
              <a:ext uri="{FF2B5EF4-FFF2-40B4-BE49-F238E27FC236}">
                <a16:creationId xmlns:a16="http://schemas.microsoft.com/office/drawing/2014/main" id="{98CBBF8A-548D-4AFD-A538-0055CFDCAE9C}"/>
              </a:ext>
            </a:extLst>
          </p:cNvPr>
          <p:cNvSpPr>
            <a:spLocks noGrp="1" noRot="1" noChangeAspect="1" noChangeArrowheads="1" noTextEdit="1"/>
          </p:cNvSpPr>
          <p:nvPr>
            <p:ph type="sldImg" idx="4294967295"/>
          </p:nvPr>
        </p:nvSpPr>
        <p:spPr/>
      </p:sp>
      <p:sp>
        <p:nvSpPr>
          <p:cNvPr id="190467" name="备注占位符 2">
            <a:extLst>
              <a:ext uri="{FF2B5EF4-FFF2-40B4-BE49-F238E27FC236}">
                <a16:creationId xmlns:a16="http://schemas.microsoft.com/office/drawing/2014/main" id="{A2974D4F-59E1-4836-9C39-71C5CB99B3A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h=0</a:t>
            </a:r>
            <a:r>
              <a:rPr lang="zh-CN" altLang="en-US"/>
              <a:t>，实际上就表示了</a:t>
            </a:r>
            <a:r>
              <a:rPr lang="en-US" altLang="zh-CN"/>
              <a:t>n</a:t>
            </a:r>
            <a:r>
              <a:rPr lang="zh-CN" altLang="en-US"/>
              <a:t>维空间的一个无穷远点</a:t>
            </a:r>
          </a:p>
        </p:txBody>
      </p:sp>
      <p:sp>
        <p:nvSpPr>
          <p:cNvPr id="134147" name="灯片编号占位符 3">
            <a:extLst>
              <a:ext uri="{FF2B5EF4-FFF2-40B4-BE49-F238E27FC236}">
                <a16:creationId xmlns:a16="http://schemas.microsoft.com/office/drawing/2014/main" id="{ADF71521-342A-4A2A-A8E9-40D06700702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E84F908-0C9E-42A6-9E71-1E46965A3FC4}" type="slidenum">
              <a:rPr altLang="en-US" sz="1300" smtClean="0">
                <a:latin typeface="Times New Roman" panose="02020603050405020304" pitchFamily="18" charset="0"/>
                <a:ea typeface="宋体" panose="02010600030101010101" pitchFamily="2" charset="-122"/>
              </a:rPr>
              <a:pPr>
                <a:defRPr/>
              </a:pPr>
              <a:t>19</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a:extLst>
              <a:ext uri="{FF2B5EF4-FFF2-40B4-BE49-F238E27FC236}">
                <a16:creationId xmlns:a16="http://schemas.microsoft.com/office/drawing/2014/main" id="{98CBBF8A-548D-4AFD-A538-0055CFDCAE9C}"/>
              </a:ext>
            </a:extLst>
          </p:cNvPr>
          <p:cNvSpPr>
            <a:spLocks noGrp="1" noRot="1" noChangeAspect="1" noChangeArrowheads="1" noTextEdit="1"/>
          </p:cNvSpPr>
          <p:nvPr>
            <p:ph type="sldImg" idx="4294967295"/>
          </p:nvPr>
        </p:nvSpPr>
        <p:spPr/>
      </p:sp>
      <p:sp>
        <p:nvSpPr>
          <p:cNvPr id="190467" name="备注占位符 2">
            <a:extLst>
              <a:ext uri="{FF2B5EF4-FFF2-40B4-BE49-F238E27FC236}">
                <a16:creationId xmlns:a16="http://schemas.microsoft.com/office/drawing/2014/main" id="{A2974D4F-59E1-4836-9C39-71C5CB99B3A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dirty="0"/>
              <a:t>加法变为乘法</a:t>
            </a:r>
          </a:p>
        </p:txBody>
      </p:sp>
      <p:sp>
        <p:nvSpPr>
          <p:cNvPr id="134147" name="灯片编号占位符 3">
            <a:extLst>
              <a:ext uri="{FF2B5EF4-FFF2-40B4-BE49-F238E27FC236}">
                <a16:creationId xmlns:a16="http://schemas.microsoft.com/office/drawing/2014/main" id="{ADF71521-342A-4A2A-A8E9-40D06700702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E84F908-0C9E-42A6-9E71-1E46965A3FC4}" type="slidenum">
              <a:rPr altLang="en-US" sz="1300" smtClean="0">
                <a:latin typeface="Times New Roman" panose="02020603050405020304" pitchFamily="18" charset="0"/>
                <a:ea typeface="宋体" panose="02010600030101010101" pitchFamily="2" charset="-122"/>
              </a:rPr>
              <a:pPr>
                <a:defRPr/>
              </a:pPr>
              <a:t>20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3775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a:extLst>
              <a:ext uri="{FF2B5EF4-FFF2-40B4-BE49-F238E27FC236}">
                <a16:creationId xmlns:a16="http://schemas.microsoft.com/office/drawing/2014/main" id="{98CBBF8A-548D-4AFD-A538-0055CFDCAE9C}"/>
              </a:ext>
            </a:extLst>
          </p:cNvPr>
          <p:cNvSpPr>
            <a:spLocks noGrp="1" noRot="1" noChangeAspect="1" noChangeArrowheads="1" noTextEdit="1"/>
          </p:cNvSpPr>
          <p:nvPr>
            <p:ph type="sldImg" idx="4294967295"/>
          </p:nvPr>
        </p:nvSpPr>
        <p:spPr/>
      </p:sp>
      <p:sp>
        <p:nvSpPr>
          <p:cNvPr id="190467" name="备注占位符 2">
            <a:extLst>
              <a:ext uri="{FF2B5EF4-FFF2-40B4-BE49-F238E27FC236}">
                <a16:creationId xmlns:a16="http://schemas.microsoft.com/office/drawing/2014/main" id="{A2974D4F-59E1-4836-9C39-71C5CB99B3A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dirty="0"/>
              <a:t>线几何中，</a:t>
            </a:r>
            <a:r>
              <a:rPr lang="en-US" altLang="zh-CN" dirty="0"/>
              <a:t>1</a:t>
            </a:r>
            <a:r>
              <a:rPr lang="zh-CN" altLang="en-US" dirty="0"/>
              <a:t>个点可看作是由一束直线包络而成的，如直线</a:t>
            </a:r>
            <a:r>
              <a:rPr lang="en-US" altLang="zh-CN" dirty="0"/>
              <a:t>[u1 u2 u3 ]</a:t>
            </a:r>
            <a:r>
              <a:rPr lang="zh-CN" altLang="en-US" dirty="0"/>
              <a:t>通过点</a:t>
            </a:r>
            <a:r>
              <a:rPr lang="en-US" altLang="zh-CN" dirty="0"/>
              <a:t>[1 2 3]</a:t>
            </a:r>
            <a:r>
              <a:rPr lang="zh-CN" altLang="en-US" dirty="0"/>
              <a:t>当且仅当 </a:t>
            </a:r>
            <a:r>
              <a:rPr lang="en-US" altLang="zh-CN" dirty="0"/>
              <a:t>u1+ 2u2 +3u3=0 </a:t>
            </a:r>
            <a:r>
              <a:rPr lang="zh-CN" altLang="en-US" dirty="0"/>
              <a:t>，该式称为线坐标里该点的方程</a:t>
            </a:r>
          </a:p>
        </p:txBody>
      </p:sp>
      <p:sp>
        <p:nvSpPr>
          <p:cNvPr id="134147" name="灯片编号占位符 3">
            <a:extLst>
              <a:ext uri="{FF2B5EF4-FFF2-40B4-BE49-F238E27FC236}">
                <a16:creationId xmlns:a16="http://schemas.microsoft.com/office/drawing/2014/main" id="{ADF71521-342A-4A2A-A8E9-40D06700702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E84F908-0C9E-42A6-9E71-1E46965A3FC4}" type="slidenum">
              <a:rPr altLang="en-US" sz="1300" smtClean="0">
                <a:latin typeface="Times New Roman" panose="02020603050405020304" pitchFamily="18" charset="0"/>
                <a:ea typeface="宋体" panose="02010600030101010101" pitchFamily="2" charset="-122"/>
              </a:rPr>
              <a:pPr>
                <a:defRPr/>
              </a:pPr>
              <a:t>21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7799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这就是旋转变换</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24</a:t>
            </a:fld>
            <a:endParaRPr lang="zh-CN" altLang="en-US">
              <a:cs typeface="+mn-cs"/>
            </a:endParaRPr>
          </a:p>
        </p:txBody>
      </p:sp>
    </p:spTree>
    <p:extLst>
      <p:ext uri="{BB962C8B-B14F-4D97-AF65-F5344CB8AC3E}">
        <p14:creationId xmlns:p14="http://schemas.microsoft.com/office/powerpoint/2010/main" val="388080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左乘</a:t>
            </a:r>
            <a:r>
              <a:rPr lang="en-US" altLang="zh-CN" dirty="0" err="1"/>
              <a:t>eT</a:t>
            </a:r>
            <a:r>
              <a:rPr lang="zh-CN" altLang="en-US" dirty="0"/>
              <a:t>，变为单位阵</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30</a:t>
            </a:fld>
            <a:endParaRPr lang="zh-CN" altLang="en-US">
              <a:cs typeface="+mn-cs"/>
            </a:endParaRPr>
          </a:p>
        </p:txBody>
      </p:sp>
    </p:spTree>
    <p:extLst>
      <p:ext uri="{BB962C8B-B14F-4D97-AF65-F5344CB8AC3E}">
        <p14:creationId xmlns:p14="http://schemas.microsoft.com/office/powerpoint/2010/main" val="207468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相应地，也可以得到平移矩阵</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32</a:t>
            </a:fld>
            <a:endParaRPr lang="zh-CN" altLang="en-US">
              <a:cs typeface="+mn-cs"/>
            </a:endParaRPr>
          </a:p>
        </p:txBody>
      </p:sp>
    </p:spTree>
    <p:extLst>
      <p:ext uri="{BB962C8B-B14F-4D97-AF65-F5344CB8AC3E}">
        <p14:creationId xmlns:p14="http://schemas.microsoft.com/office/powerpoint/2010/main" val="196609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EDBE1A8F-B98C-41C5-BB54-0B4102742C01}"/>
              </a:ext>
            </a:extLst>
          </p:cNvPr>
          <p:cNvSpPr>
            <a:spLocks noGrp="1" noRot="1" noChangeAspect="1" noChangeArrowheads="1" noTextEdit="1"/>
          </p:cNvSpPr>
          <p:nvPr>
            <p:ph type="sldImg" idx="4294967295"/>
          </p:nvPr>
        </p:nvSpPr>
        <p:spPr/>
      </p:sp>
      <p:sp>
        <p:nvSpPr>
          <p:cNvPr id="32771" name="备注占位符 2">
            <a:extLst>
              <a:ext uri="{FF2B5EF4-FFF2-40B4-BE49-F238E27FC236}">
                <a16:creationId xmlns:a16="http://schemas.microsoft.com/office/drawing/2014/main" id="{0797C1F9-8525-4C09-A126-3A66530890E6}"/>
              </a:ext>
            </a:extLst>
          </p:cNvPr>
          <p:cNvSpPr>
            <a:spLocks noGrp="1" noChangeArrowheads="1"/>
          </p:cNvSpPr>
          <p:nvPr>
            <p:ph type="body" idx="4294967295"/>
          </p:nvPr>
        </p:nvSpPr>
        <p:spPr/>
        <p:txBody>
          <a:bodyPr>
            <a:prstTxWarp prst="textNoShape">
              <a:avLst/>
            </a:prstTxWarp>
          </a:bodyPr>
          <a:lstStyle/>
          <a:p>
            <a:r>
              <a:rPr lang="zh-CN" altLang="en-US" dirty="0"/>
              <a:t>以相机为例，机器人感知到的物理世界，是其视野中的景象，而其姿态、位置不同，其认知也不同，比如改变摄像机视点，改变模型位置，改变焦距，改变照片尺寸等</a:t>
            </a:r>
          </a:p>
        </p:txBody>
      </p:sp>
      <p:sp>
        <p:nvSpPr>
          <p:cNvPr id="22531" name="灯片编号占位符 3">
            <a:extLst>
              <a:ext uri="{FF2B5EF4-FFF2-40B4-BE49-F238E27FC236}">
                <a16:creationId xmlns:a16="http://schemas.microsoft.com/office/drawing/2014/main" id="{B4FD36F0-B931-409C-B358-5D0463B1F90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78E86EDF-2FE8-465E-970A-FF3AF95F98D6}" type="slidenum">
              <a:rPr lang="zh-CN" altLang="en-US" sz="1300" dirty="0" smtClean="0">
                <a:latin typeface="Times New Roman" panose="02020603050405020304" pitchFamily="18" charset="0"/>
                <a:ea typeface="宋体" panose="02010600030101010101" pitchFamily="2" charset="-122"/>
              </a:rPr>
              <a:pPr>
                <a:defRPr/>
              </a:pPr>
              <a:t>6</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把旋转和平移写在一个矩阵里，使得整个关系变为线性关系，</a:t>
            </a:r>
            <a:r>
              <a:rPr lang="en-US" altLang="zh-CN" dirty="0"/>
              <a:t>T</a:t>
            </a:r>
            <a:r>
              <a:rPr lang="zh-CN" altLang="en-US" dirty="0"/>
              <a:t>为变换矩阵，左上角为旋转矩阵，右上角为平移变换，左下角为</a:t>
            </a:r>
            <a:r>
              <a:rPr lang="en-US" altLang="zh-CN" dirty="0"/>
              <a:t>0</a:t>
            </a:r>
            <a:r>
              <a:rPr lang="zh-CN" altLang="en-US" dirty="0"/>
              <a:t>，右下角为</a:t>
            </a:r>
            <a:r>
              <a:rPr lang="en-US" altLang="zh-CN" dirty="0"/>
              <a:t>1</a:t>
            </a:r>
            <a:r>
              <a:rPr lang="zh-CN" altLang="en-US" dirty="0"/>
              <a:t>，特殊欧式群</a:t>
            </a:r>
            <a:endParaRPr lang="en-US" altLang="zh-CN" dirty="0"/>
          </a:p>
          <a:p>
            <a:r>
              <a:rPr lang="en-US" altLang="zh-CN" dirty="0"/>
              <a:t>AB=BA=E</a:t>
            </a:r>
            <a:r>
              <a:rPr lang="zh-CN" altLang="en-US" dirty="0"/>
              <a:t>，则互为逆矩阵</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34</a:t>
            </a:fld>
            <a:endParaRPr lang="zh-CN" altLang="en-US">
              <a:cs typeface="+mn-cs"/>
            </a:endParaRPr>
          </a:p>
        </p:txBody>
      </p:sp>
    </p:spTree>
    <p:extLst>
      <p:ext uri="{BB962C8B-B14F-4D97-AF65-F5344CB8AC3E}">
        <p14:creationId xmlns:p14="http://schemas.microsoft.com/office/powerpoint/2010/main" val="1046877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Times New Roman" panose="02020603050405020304" pitchFamily="18" charset="0"/>
              </a:rPr>
              <a:t>固定坐标系下 六个自由度上的运动分量</a:t>
            </a:r>
            <a:endParaRPr lang="zh-CN" altLang="en-US" sz="1200" b="1" dirty="0">
              <a:latin typeface="Verdana" panose="020B060403050404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35</a:t>
            </a:fld>
            <a:endParaRPr lang="zh-CN" altLang="en-US">
              <a:cs typeface="+mn-cs"/>
            </a:endParaRPr>
          </a:p>
        </p:txBody>
      </p:sp>
    </p:spTree>
    <p:extLst>
      <p:ext uri="{BB962C8B-B14F-4D97-AF65-F5344CB8AC3E}">
        <p14:creationId xmlns:p14="http://schemas.microsoft.com/office/powerpoint/2010/main" val="1123181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a:extLst>
              <a:ext uri="{FF2B5EF4-FFF2-40B4-BE49-F238E27FC236}">
                <a16:creationId xmlns:a16="http://schemas.microsoft.com/office/drawing/2014/main" id="{628016E7-7C8E-459E-9E07-43C2CE5E8214}"/>
              </a:ext>
            </a:extLst>
          </p:cNvPr>
          <p:cNvSpPr>
            <a:spLocks noGrp="1" noRot="1" noChangeAspect="1" noChangeArrowheads="1" noTextEdit="1"/>
          </p:cNvSpPr>
          <p:nvPr>
            <p:ph type="sldImg" idx="4294967295"/>
          </p:nvPr>
        </p:nvSpPr>
        <p:spPr/>
      </p:sp>
      <p:sp>
        <p:nvSpPr>
          <p:cNvPr id="197635" name="备注占位符 2">
            <a:extLst>
              <a:ext uri="{FF2B5EF4-FFF2-40B4-BE49-F238E27FC236}">
                <a16:creationId xmlns:a16="http://schemas.microsoft.com/office/drawing/2014/main" id="{1B7C4A6C-7F09-4A77-964F-8C08A658A5BC}"/>
              </a:ext>
            </a:extLst>
          </p:cNvPr>
          <p:cNvSpPr>
            <a:spLocks noGrp="1" noChangeArrowheads="1"/>
          </p:cNvSpPr>
          <p:nvPr>
            <p:ph type="body" idx="4294967295"/>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28600" indent="-228600">
              <a:buFontTx/>
              <a:buAutoNum type="arabicPeriod"/>
              <a:defRPr/>
            </a:pPr>
            <a:r>
              <a:rPr lang="zh-CN" altLang="en-US" dirty="0"/>
              <a:t>方阵</a:t>
            </a:r>
            <a:r>
              <a:rPr lang="en-US" altLang="zh-CN" dirty="0"/>
              <a:t>A</a:t>
            </a:r>
            <a:r>
              <a:rPr lang="zh-CN" altLang="en-US" dirty="0"/>
              <a:t>正交的充要条件是</a:t>
            </a:r>
            <a:r>
              <a:rPr lang="en-US" altLang="zh-CN" dirty="0"/>
              <a:t>A</a:t>
            </a:r>
            <a:r>
              <a:rPr lang="zh-CN" altLang="en-US" dirty="0"/>
              <a:t>的行（列</a:t>
            </a:r>
            <a:r>
              <a:rPr lang="en-US" altLang="zh-CN" dirty="0"/>
              <a:t>) </a:t>
            </a:r>
            <a:r>
              <a:rPr lang="zh-CN" altLang="en-US" dirty="0"/>
              <a:t>向量组是单位正交向量组；</a:t>
            </a:r>
            <a:endParaRPr lang="en-US" altLang="zh-CN" dirty="0"/>
          </a:p>
          <a:p>
            <a:pPr>
              <a:defRPr/>
            </a:pPr>
            <a:r>
              <a:rPr lang="zh-CN" altLang="en-US" dirty="0"/>
              <a:t>旋转矩阵的</a:t>
            </a:r>
            <a:r>
              <a:rPr lang="en-US" altLang="zh-CN" dirty="0"/>
              <a:t>2</a:t>
            </a:r>
            <a:r>
              <a:rPr lang="zh-CN" altLang="en-US" dirty="0"/>
              <a:t>个性质： </a:t>
            </a:r>
            <a:r>
              <a:rPr lang="en-US" altLang="zh-CN" dirty="0"/>
              <a:t>R</a:t>
            </a:r>
            <a:r>
              <a:rPr lang="zh-CN" altLang="en-US" dirty="0"/>
              <a:t>是一个正交矩阵，</a:t>
            </a:r>
            <a:r>
              <a:rPr lang="en-US" altLang="zh-CN" dirty="0"/>
              <a:t>R</a:t>
            </a:r>
            <a:r>
              <a:rPr lang="zh-CN" altLang="en-US" dirty="0"/>
              <a:t>的行列式为</a:t>
            </a:r>
            <a:r>
              <a:rPr lang="en-US" altLang="zh-CN" dirty="0"/>
              <a:t>+1</a:t>
            </a:r>
          </a:p>
        </p:txBody>
      </p:sp>
      <p:sp>
        <p:nvSpPr>
          <p:cNvPr id="141315" name="灯片编号占位符 3">
            <a:extLst>
              <a:ext uri="{FF2B5EF4-FFF2-40B4-BE49-F238E27FC236}">
                <a16:creationId xmlns:a16="http://schemas.microsoft.com/office/drawing/2014/main" id="{9995F4E5-5F9A-47DF-BFAF-CA85D68A0F5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7C35300-46E9-44C2-8FE2-9B5FCE3B2F69}" type="slidenum">
              <a:rPr altLang="en-US" sz="1300" smtClean="0">
                <a:latin typeface="Times New Roman" panose="02020603050405020304" pitchFamily="18" charset="0"/>
                <a:ea typeface="宋体" panose="02010600030101010101" pitchFamily="2" charset="-122"/>
              </a:rPr>
              <a:pPr>
                <a:defRPr/>
              </a:pPr>
              <a:t>37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4086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a:extLst>
              <a:ext uri="{FF2B5EF4-FFF2-40B4-BE49-F238E27FC236}">
                <a16:creationId xmlns:a16="http://schemas.microsoft.com/office/drawing/2014/main" id="{A2819E6C-B82A-4CF1-963B-169D78C80A2C}"/>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D03C4661-44CF-4E3B-8DDC-9D477A42A4BF}" type="slidenum">
              <a:rPr lang="en-US" altLang="zh-CN" sz="1300" smtClean="0">
                <a:latin typeface="Times New Roman" panose="02020603050405020304" pitchFamily="18" charset="0"/>
                <a:ea typeface="宋体" panose="02010600030101010101" pitchFamily="2" charset="-122"/>
              </a:rPr>
              <a:pPr>
                <a:defRPr/>
              </a:pPr>
              <a:t>39</a:t>
            </a:fld>
            <a:endParaRPr lang="en-US" altLang="zh-CN" sz="1300">
              <a:latin typeface="Times New Roman" panose="02020603050405020304" pitchFamily="18" charset="0"/>
              <a:ea typeface="宋体" panose="02010600030101010101" pitchFamily="2" charset="-122"/>
            </a:endParaRPr>
          </a:p>
        </p:txBody>
      </p:sp>
      <p:sp>
        <p:nvSpPr>
          <p:cNvPr id="202755" name="Rectangle 2">
            <a:extLst>
              <a:ext uri="{FF2B5EF4-FFF2-40B4-BE49-F238E27FC236}">
                <a16:creationId xmlns:a16="http://schemas.microsoft.com/office/drawing/2014/main" id="{0670D430-4B66-43F4-89F4-864DBA18C6E2}"/>
              </a:ext>
            </a:extLst>
          </p:cNvPr>
          <p:cNvSpPr>
            <a:spLocks noGrp="1" noRot="1" noChangeAspect="1" noChangeArrowheads="1" noTextEdit="1"/>
          </p:cNvSpPr>
          <p:nvPr>
            <p:ph type="sldImg" idx="4294967295"/>
          </p:nvPr>
        </p:nvSpPr>
        <p:spPr/>
      </p:sp>
      <p:sp>
        <p:nvSpPr>
          <p:cNvPr id="202756" name="Rectangle 3">
            <a:extLst>
              <a:ext uri="{FF2B5EF4-FFF2-40B4-BE49-F238E27FC236}">
                <a16:creationId xmlns:a16="http://schemas.microsoft.com/office/drawing/2014/main" id="{C5C4D0F4-C3D9-46C0-86BB-D3FA3F69AE0A}"/>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模型坐标到世界坐标的简单例子</a:t>
            </a:r>
          </a:p>
        </p:txBody>
      </p:sp>
    </p:spTree>
    <p:extLst>
      <p:ext uri="{BB962C8B-B14F-4D97-AF65-F5344CB8AC3E}">
        <p14:creationId xmlns:p14="http://schemas.microsoft.com/office/powerpoint/2010/main" val="1721815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a:extLst>
              <a:ext uri="{FF2B5EF4-FFF2-40B4-BE49-F238E27FC236}">
                <a16:creationId xmlns:a16="http://schemas.microsoft.com/office/drawing/2014/main" id="{FFC99390-AA92-40DF-AE57-489A4725FEF5}"/>
              </a:ext>
            </a:extLst>
          </p:cNvPr>
          <p:cNvSpPr>
            <a:spLocks noGrp="1" noRot="1" noChangeAspect="1" noChangeArrowheads="1" noTextEdit="1"/>
          </p:cNvSpPr>
          <p:nvPr>
            <p:ph type="sldImg" idx="4294967295"/>
          </p:nvPr>
        </p:nvSpPr>
        <p:spPr/>
      </p:sp>
      <p:sp>
        <p:nvSpPr>
          <p:cNvPr id="208899" name="文本占位符 2">
            <a:extLst>
              <a:ext uri="{FF2B5EF4-FFF2-40B4-BE49-F238E27FC236}">
                <a16:creationId xmlns:a16="http://schemas.microsoft.com/office/drawing/2014/main" id="{337916CF-D2BE-4FF1-911C-24AF6D2E42D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矩阵左乘运算！</a:t>
            </a:r>
            <a:endParaRPr lang="en-US" altLang="zh-CN"/>
          </a:p>
          <a:p>
            <a:r>
              <a:rPr lang="zh-CN" altLang="en-US"/>
              <a:t>旋转和平移在复合表达下有不便之处，齐次形式</a:t>
            </a:r>
            <a:r>
              <a:rPr lang="en-US" altLang="zh-CN"/>
              <a:t>(Homogeneous)</a:t>
            </a:r>
            <a:r>
              <a:rPr lang="zh-CN" altLang="en-US"/>
              <a:t>比较方便</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44</a:t>
            </a:fld>
            <a:endParaRPr lang="zh-CN" altLang="en-US">
              <a:cs typeface="+mn-cs"/>
            </a:endParaRPr>
          </a:p>
        </p:txBody>
      </p:sp>
    </p:spTree>
    <p:extLst>
      <p:ext uri="{BB962C8B-B14F-4D97-AF65-F5344CB8AC3E}">
        <p14:creationId xmlns:p14="http://schemas.microsoft.com/office/powerpoint/2010/main" val="3007810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45</a:t>
            </a:fld>
            <a:endParaRPr lang="zh-CN" altLang="en-US">
              <a:cs typeface="+mn-cs"/>
            </a:endParaRPr>
          </a:p>
        </p:txBody>
      </p:sp>
    </p:spTree>
    <p:extLst>
      <p:ext uri="{BB962C8B-B14F-4D97-AF65-F5344CB8AC3E}">
        <p14:creationId xmlns:p14="http://schemas.microsoft.com/office/powerpoint/2010/main" val="4289855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46</a:t>
            </a:fld>
            <a:endParaRPr lang="zh-CN" altLang="en-US">
              <a:cs typeface="+mn-cs"/>
            </a:endParaRPr>
          </a:p>
        </p:txBody>
      </p:sp>
    </p:spTree>
    <p:extLst>
      <p:ext uri="{BB962C8B-B14F-4D97-AF65-F5344CB8AC3E}">
        <p14:creationId xmlns:p14="http://schemas.microsoft.com/office/powerpoint/2010/main" val="2338204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47</a:t>
            </a:fld>
            <a:endParaRPr lang="zh-CN" altLang="en-US">
              <a:cs typeface="+mn-cs"/>
            </a:endParaRPr>
          </a:p>
        </p:txBody>
      </p:sp>
    </p:spTree>
    <p:extLst>
      <p:ext uri="{BB962C8B-B14F-4D97-AF65-F5344CB8AC3E}">
        <p14:creationId xmlns:p14="http://schemas.microsoft.com/office/powerpoint/2010/main" val="1626291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48</a:t>
            </a:fld>
            <a:endParaRPr lang="zh-CN" altLang="en-US">
              <a:cs typeface="+mn-cs"/>
            </a:endParaRPr>
          </a:p>
        </p:txBody>
      </p:sp>
    </p:spTree>
    <p:extLst>
      <p:ext uri="{BB962C8B-B14F-4D97-AF65-F5344CB8AC3E}">
        <p14:creationId xmlns:p14="http://schemas.microsoft.com/office/powerpoint/2010/main" val="140867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kern="1200" baseline="0" dirty="0">
                <a:solidFill>
                  <a:schemeClr val="tx1"/>
                </a:solidFill>
                <a:latin typeface="+mn-lt"/>
                <a:ea typeface="+mn-ea"/>
                <a:cs typeface="+mn-cs"/>
              </a:rPr>
              <a:t>笛卡尔首先提出坐标系概念，在一个参考基准点上，给出空间中任一点的偏移量</a:t>
            </a:r>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7</a:t>
            </a:fld>
            <a:endParaRPr lang="zh-CN" altLang="en-US">
              <a:latin typeface="Arial" pitchFamily="34" charset="0"/>
            </a:endParaRPr>
          </a:p>
        </p:txBody>
      </p:sp>
    </p:spTree>
    <p:extLst>
      <p:ext uri="{BB962C8B-B14F-4D97-AF65-F5344CB8AC3E}">
        <p14:creationId xmlns:p14="http://schemas.microsoft.com/office/powerpoint/2010/main" val="3385531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49</a:t>
            </a:fld>
            <a:endParaRPr lang="zh-CN" altLang="en-US">
              <a:cs typeface="+mn-cs"/>
            </a:endParaRPr>
          </a:p>
        </p:txBody>
      </p:sp>
    </p:spTree>
    <p:extLst>
      <p:ext uri="{BB962C8B-B14F-4D97-AF65-F5344CB8AC3E}">
        <p14:creationId xmlns:p14="http://schemas.microsoft.com/office/powerpoint/2010/main" val="1843716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51</a:t>
            </a:fld>
            <a:endParaRPr lang="zh-CN" altLang="en-US">
              <a:cs typeface="+mn-cs"/>
            </a:endParaRPr>
          </a:p>
        </p:txBody>
      </p:sp>
    </p:spTree>
    <p:extLst>
      <p:ext uri="{BB962C8B-B14F-4D97-AF65-F5344CB8AC3E}">
        <p14:creationId xmlns:p14="http://schemas.microsoft.com/office/powerpoint/2010/main" val="154164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由于旋转矩阵</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RR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是标准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阶正交矩阵，故旋转矩阵</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RR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的自由度为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，这说明最少可以用三个变量来表示旋转矩阵</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R</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向量的模代表着转动的的角度</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52</a:t>
            </a:fld>
            <a:endParaRPr lang="zh-CN" altLang="en-US">
              <a:cs typeface="+mn-cs"/>
            </a:endParaRPr>
          </a:p>
        </p:txBody>
      </p:sp>
    </p:spTree>
    <p:extLst>
      <p:ext uri="{BB962C8B-B14F-4D97-AF65-F5344CB8AC3E}">
        <p14:creationId xmlns:p14="http://schemas.microsoft.com/office/powerpoint/2010/main" val="3244459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a:extLst>
              <a:ext uri="{FF2B5EF4-FFF2-40B4-BE49-F238E27FC236}">
                <a16:creationId xmlns:a16="http://schemas.microsoft.com/office/drawing/2014/main" id="{124F1B10-A7FF-44E0-9E8A-5F78A76B72D3}"/>
              </a:ext>
            </a:extLst>
          </p:cNvPr>
          <p:cNvSpPr>
            <a:spLocks noGrp="1" noRot="1" noChangeAspect="1" noChangeArrowheads="1" noTextEdit="1"/>
          </p:cNvSpPr>
          <p:nvPr>
            <p:ph type="sldImg"/>
          </p:nvPr>
        </p:nvSpPr>
        <p:spPr/>
      </p:sp>
      <p:sp>
        <p:nvSpPr>
          <p:cNvPr id="212995" name="备注占位符 2">
            <a:extLst>
              <a:ext uri="{FF2B5EF4-FFF2-40B4-BE49-F238E27FC236}">
                <a16:creationId xmlns:a16="http://schemas.microsoft.com/office/drawing/2014/main" id="{27A8D4AF-A017-404D-BB0D-AD5D731811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n</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为旋转轴单位向量 </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n=[</a:t>
            </a:r>
            <a:r>
              <a:rPr lang="en-US" altLang="zh-CN" sz="1200" b="0" i="0" u="none" strike="noStrike" kern="1200" dirty="0" err="1">
                <a:solidFill>
                  <a:schemeClr val="tx1"/>
                </a:solidFill>
                <a:effectLst/>
                <a:latin typeface="Times New Roman" panose="02020603050405020304" pitchFamily="18" charset="0"/>
                <a:ea typeface="MS PGothic" panose="020B0600070205080204" pitchFamily="34" charset="-128"/>
                <a:cs typeface="+mn-cs"/>
              </a:rPr>
              <a:t>Nx</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 Ny </a:t>
            </a:r>
            <a:r>
              <a:rPr lang="en-US" altLang="zh-CN" sz="1200" b="0" i="0" u="none" strike="noStrike" kern="1200" dirty="0" err="1">
                <a:solidFill>
                  <a:schemeClr val="tx1"/>
                </a:solidFill>
                <a:effectLst/>
                <a:latin typeface="Times New Roman" panose="02020603050405020304" pitchFamily="18" charset="0"/>
                <a:ea typeface="MS PGothic" panose="020B0600070205080204" pitchFamily="34" charset="-128"/>
                <a:cs typeface="+mn-cs"/>
              </a:rPr>
              <a:t>Nz</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]T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的叉积矩阵  ，是一个反对称矩阵</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l-GR" altLang="zh-CN" dirty="0"/>
              <a:t>Λ</a:t>
            </a:r>
            <a:r>
              <a:rPr lang="en-US" altLang="zh-CN" dirty="0"/>
              <a:t>=1</a:t>
            </a:r>
            <a:r>
              <a:rPr lang="zh-CN" altLang="en-US" dirty="0"/>
              <a:t>的特征向量</a:t>
            </a:r>
          </a:p>
        </p:txBody>
      </p:sp>
      <p:sp>
        <p:nvSpPr>
          <p:cNvPr id="4" name="灯片编号占位符 3">
            <a:extLst>
              <a:ext uri="{FF2B5EF4-FFF2-40B4-BE49-F238E27FC236}">
                <a16:creationId xmlns:a16="http://schemas.microsoft.com/office/drawing/2014/main" id="{7594BC74-5525-4770-9D68-618C35BA80B5}"/>
              </a:ext>
            </a:extLst>
          </p:cNvPr>
          <p:cNvSpPr>
            <a:spLocks noGrp="1"/>
          </p:cNvSpPr>
          <p:nvPr>
            <p:ph type="sldNum" sz="quarter" idx="5"/>
          </p:nvPr>
        </p:nvSpPr>
        <p:spPr/>
        <p:txBody>
          <a:bodyPr/>
          <a:lstStyle/>
          <a:p>
            <a:pPr>
              <a:defRPr/>
            </a:pPr>
            <a:fld id="{01D7CC44-AC40-4C93-B135-CA79E0ABF179}" type="slidenum">
              <a:rPr lang="zh-CN" altLang="en-US" smtClean="0"/>
              <a:pPr>
                <a:defRPr/>
              </a:pPr>
              <a:t>53</a:t>
            </a:fld>
            <a:endParaRPr lang="zh-CN" altLang="en-US">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a:extLst>
              <a:ext uri="{FF2B5EF4-FFF2-40B4-BE49-F238E27FC236}">
                <a16:creationId xmlns:a16="http://schemas.microsoft.com/office/drawing/2014/main" id="{64EA70CD-48E3-4B55-8C61-9F4914751FE5}"/>
              </a:ext>
            </a:extLst>
          </p:cNvPr>
          <p:cNvSpPr>
            <a:spLocks noGrp="1" noRot="1" noChangeAspect="1" noChangeArrowheads="1" noTextEdit="1"/>
          </p:cNvSpPr>
          <p:nvPr>
            <p:ph type="sldImg"/>
          </p:nvPr>
        </p:nvSpPr>
        <p:spPr/>
      </p:sp>
      <p:sp>
        <p:nvSpPr>
          <p:cNvPr id="215043" name="备注占位符 2">
            <a:extLst>
              <a:ext uri="{FF2B5EF4-FFF2-40B4-BE49-F238E27FC236}">
                <a16:creationId xmlns:a16="http://schemas.microsoft.com/office/drawing/2014/main" id="{27C1DF30-1EBD-4732-8175-48C5D2F37F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动轴：绕</a:t>
            </a:r>
            <a:r>
              <a:rPr lang="en-US" altLang="zh-CN"/>
              <a:t>Z</a:t>
            </a:r>
            <a:r>
              <a:rPr lang="zh-CN" altLang="en-US"/>
              <a:t>轴旋转之后，再绕原来的</a:t>
            </a:r>
            <a:r>
              <a:rPr lang="en-US" altLang="zh-CN"/>
              <a:t>Y</a:t>
            </a:r>
            <a:r>
              <a:rPr lang="zh-CN" altLang="en-US"/>
              <a:t>轴还是转后的</a:t>
            </a:r>
            <a:r>
              <a:rPr lang="en-US" altLang="zh-CN"/>
              <a:t>Y</a:t>
            </a:r>
            <a:r>
              <a:rPr lang="zh-CN" altLang="en-US"/>
              <a:t>轴？</a:t>
            </a:r>
            <a:endParaRPr lang="en-US" altLang="zh-CN"/>
          </a:p>
          <a:p>
            <a:endParaRPr lang="zh-CN" altLang="en-US"/>
          </a:p>
        </p:txBody>
      </p:sp>
      <p:sp>
        <p:nvSpPr>
          <p:cNvPr id="4" name="灯片编号占位符 3">
            <a:extLst>
              <a:ext uri="{FF2B5EF4-FFF2-40B4-BE49-F238E27FC236}">
                <a16:creationId xmlns:a16="http://schemas.microsoft.com/office/drawing/2014/main" id="{93572649-D5AD-45FD-BCDA-106DE98D3C0B}"/>
              </a:ext>
            </a:extLst>
          </p:cNvPr>
          <p:cNvSpPr>
            <a:spLocks noGrp="1"/>
          </p:cNvSpPr>
          <p:nvPr>
            <p:ph type="sldNum" sz="quarter" idx="5"/>
          </p:nvPr>
        </p:nvSpPr>
        <p:spPr/>
        <p:txBody>
          <a:bodyPr/>
          <a:lstStyle/>
          <a:p>
            <a:pPr>
              <a:defRPr/>
            </a:pPr>
            <a:fld id="{D46B9D54-E716-4DB1-8A06-649D8107CA0B}" type="slidenum">
              <a:rPr lang="zh-CN" altLang="en-US" smtClean="0"/>
              <a:pPr>
                <a:defRPr/>
              </a:pPr>
              <a:t>55</a:t>
            </a:fld>
            <a:endParaRPr lang="zh-CN" altLang="en-US">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a:extLst>
              <a:ext uri="{FF2B5EF4-FFF2-40B4-BE49-F238E27FC236}">
                <a16:creationId xmlns:a16="http://schemas.microsoft.com/office/drawing/2014/main" id="{B8962F84-77E6-4648-9E9A-32C8E9F4A64C}"/>
              </a:ext>
            </a:extLst>
          </p:cNvPr>
          <p:cNvSpPr>
            <a:spLocks noGrp="1" noRot="1" noChangeAspect="1" noChangeArrowheads="1" noTextEdit="1"/>
          </p:cNvSpPr>
          <p:nvPr>
            <p:ph type="sldImg"/>
          </p:nvPr>
        </p:nvSpPr>
        <p:spPr/>
      </p:sp>
      <p:sp>
        <p:nvSpPr>
          <p:cNvPr id="217091" name="备注占位符 2">
            <a:extLst>
              <a:ext uri="{FF2B5EF4-FFF2-40B4-BE49-F238E27FC236}">
                <a16:creationId xmlns:a16="http://schemas.microsoft.com/office/drawing/2014/main" id="{A5C0F3A2-3843-4282-AFAF-5AAF12BD1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由于万向锁的存在，欧拉角不适合插值或迭代 </a:t>
            </a:r>
            <a:r>
              <a:rPr lang="en-US" altLang="zh-CN"/>
              <a:t>• </a:t>
            </a:r>
            <a:r>
              <a:rPr lang="zh-CN" altLang="en-US"/>
              <a:t>多用于人机交互中</a:t>
            </a:r>
          </a:p>
          <a:p>
            <a:r>
              <a:rPr lang="zh-CN" altLang="en-US"/>
              <a:t>可以证明：仅用三个实数表达旋转时，不可避免地存在奇异性问题</a:t>
            </a:r>
          </a:p>
        </p:txBody>
      </p:sp>
      <p:sp>
        <p:nvSpPr>
          <p:cNvPr id="4" name="灯片编号占位符 3">
            <a:extLst>
              <a:ext uri="{FF2B5EF4-FFF2-40B4-BE49-F238E27FC236}">
                <a16:creationId xmlns:a16="http://schemas.microsoft.com/office/drawing/2014/main" id="{0E8D0BC7-0C34-4A9A-9996-7A77744B5BE7}"/>
              </a:ext>
            </a:extLst>
          </p:cNvPr>
          <p:cNvSpPr>
            <a:spLocks noGrp="1"/>
          </p:cNvSpPr>
          <p:nvPr>
            <p:ph type="sldNum" sz="quarter" idx="5"/>
          </p:nvPr>
        </p:nvSpPr>
        <p:spPr/>
        <p:txBody>
          <a:bodyPr/>
          <a:lstStyle/>
          <a:p>
            <a:pPr>
              <a:defRPr/>
            </a:pPr>
            <a:fld id="{2A4F48DD-47CA-4181-A18A-3E507C3398FA}" type="slidenum">
              <a:rPr lang="zh-CN" altLang="en-US" smtClean="0"/>
              <a:pPr>
                <a:defRPr/>
              </a:pPr>
              <a:t>56</a:t>
            </a:fld>
            <a:endParaRPr lang="zh-CN" altLang="en-US">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什么是四元数？ 从虚数的概念开始说起</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58</a:t>
            </a:fld>
            <a:endParaRPr lang="zh-CN" altLang="en-US">
              <a:cs typeface="+mn-cs"/>
            </a:endParaRPr>
          </a:p>
        </p:txBody>
      </p:sp>
    </p:spTree>
    <p:extLst>
      <p:ext uri="{BB962C8B-B14F-4D97-AF65-F5344CB8AC3E}">
        <p14:creationId xmlns:p14="http://schemas.microsoft.com/office/powerpoint/2010/main" val="2656467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图中的旋转角是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α</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β</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，不是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θ</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，理解</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θ</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角对应的复数就行</a:t>
            </a:r>
            <a:endParaRPr lang="zh-CN" altLang="en-US" dirty="0"/>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59</a:t>
            </a:fld>
            <a:endParaRPr lang="zh-CN" altLang="en-US">
              <a:cs typeface="+mn-cs"/>
            </a:endParaRPr>
          </a:p>
        </p:txBody>
      </p:sp>
    </p:spTree>
    <p:extLst>
      <p:ext uri="{BB962C8B-B14F-4D97-AF65-F5344CB8AC3E}">
        <p14:creationId xmlns:p14="http://schemas.microsoft.com/office/powerpoint/2010/main" val="2427402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60</a:t>
            </a:fld>
            <a:endParaRPr lang="zh-CN" altLang="en-US">
              <a:cs typeface="+mn-cs"/>
            </a:endParaRPr>
          </a:p>
        </p:txBody>
      </p:sp>
    </p:spTree>
    <p:extLst>
      <p:ext uri="{BB962C8B-B14F-4D97-AF65-F5344CB8AC3E}">
        <p14:creationId xmlns:p14="http://schemas.microsoft.com/office/powerpoint/2010/main" val="447129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64</a:t>
            </a:fld>
            <a:endParaRPr lang="zh-CN" altLang="en-US">
              <a:cs typeface="+mn-cs"/>
            </a:endParaRPr>
          </a:p>
        </p:txBody>
      </p:sp>
    </p:spTree>
    <p:extLst>
      <p:ext uri="{BB962C8B-B14F-4D97-AF65-F5344CB8AC3E}">
        <p14:creationId xmlns:p14="http://schemas.microsoft.com/office/powerpoint/2010/main" val="92912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8</a:t>
            </a:fld>
            <a:endParaRPr lang="zh-CN" altLang="en-US">
              <a:latin typeface="Arial" pitchFamily="34" charset="0"/>
            </a:endParaRPr>
          </a:p>
        </p:txBody>
      </p:sp>
    </p:spTree>
    <p:extLst>
      <p:ext uri="{BB962C8B-B14F-4D97-AF65-F5344CB8AC3E}">
        <p14:creationId xmlns:p14="http://schemas.microsoft.com/office/powerpoint/2010/main" val="1085242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因而我们只能选三维向量部分垂直于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的四元数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，这里注意四维向量</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不用垂直于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，只要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的三维部分垂直于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的三维部分就行。</a:t>
            </a:r>
            <a:endParaRPr lang="zh-CN" altLang="en-US" dirty="0"/>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65</a:t>
            </a:fld>
            <a:endParaRPr lang="zh-CN" altLang="en-US">
              <a:cs typeface="+mn-cs"/>
            </a:endParaRPr>
          </a:p>
        </p:txBody>
      </p:sp>
    </p:spTree>
    <p:extLst>
      <p:ext uri="{BB962C8B-B14F-4D97-AF65-F5344CB8AC3E}">
        <p14:creationId xmlns:p14="http://schemas.microsoft.com/office/powerpoint/2010/main" val="435943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也证实了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中的三维向量部分就是旋转轴，并且无论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想往哪个方向转，都能找到符合要求的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qb</a:t>
            </a:r>
            <a:endParaRPr lang="zh-CN" altLang="en-US" dirty="0"/>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66</a:t>
            </a:fld>
            <a:endParaRPr lang="zh-CN" altLang="en-US">
              <a:cs typeface="+mn-cs"/>
            </a:endParaRPr>
          </a:p>
        </p:txBody>
      </p:sp>
    </p:spTree>
    <p:extLst>
      <p:ext uri="{BB962C8B-B14F-4D97-AF65-F5344CB8AC3E}">
        <p14:creationId xmlns:p14="http://schemas.microsoft.com/office/powerpoint/2010/main" val="753682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这里有一个问题，就是通常数学上的旋转都是逆时针，这里变成了顺时针，最好能把它修改成逆时针。</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我们要研究的是三维空间中的旋转，所以需要三维向量乘以四元数旋转后还是三维向量，否则三维向量旋转后变成四维空间的向量就没有意义了。</a:t>
            </a:r>
            <a:endParaRPr lang="zh-CN" altLang="en-US" dirty="0"/>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67</a:t>
            </a:fld>
            <a:endParaRPr lang="zh-CN" altLang="en-US">
              <a:cs typeface="+mn-cs"/>
            </a:endParaRPr>
          </a:p>
        </p:txBody>
      </p:sp>
    </p:spTree>
    <p:extLst>
      <p:ext uri="{BB962C8B-B14F-4D97-AF65-F5344CB8AC3E}">
        <p14:creationId xmlns:p14="http://schemas.microsoft.com/office/powerpoint/2010/main" val="599893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哈密尔顿脑洞很大，他想到用共轭四元数来解决这个问题。</a:t>
            </a:r>
            <a:endParaRPr lang="zh-CN" altLang="en-US" dirty="0"/>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68</a:t>
            </a:fld>
            <a:endParaRPr lang="zh-CN" altLang="en-US">
              <a:cs typeface="+mn-cs"/>
            </a:endParaRPr>
          </a:p>
        </p:txBody>
      </p:sp>
    </p:spTree>
    <p:extLst>
      <p:ext uri="{BB962C8B-B14F-4D97-AF65-F5344CB8AC3E}">
        <p14:creationId xmlns:p14="http://schemas.microsoft.com/office/powerpoint/2010/main" val="1729093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哈密尔顿脑洞很大，他想到用共轭四元数来解决这个问题。</a:t>
            </a:r>
            <a:endParaRPr lang="zh-CN" altLang="en-US" dirty="0"/>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69</a:t>
            </a:fld>
            <a:endParaRPr lang="zh-CN" altLang="en-US">
              <a:cs typeface="+mn-cs"/>
            </a:endParaRPr>
          </a:p>
        </p:txBody>
      </p:sp>
    </p:spTree>
    <p:extLst>
      <p:ext uri="{BB962C8B-B14F-4D97-AF65-F5344CB8AC3E}">
        <p14:creationId xmlns:p14="http://schemas.microsoft.com/office/powerpoint/2010/main" val="2989975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旋转的角度变成了</a:t>
            </a:r>
            <a:r>
              <a:rPr lang="en-US" altLang="zh-CN" dirty="0"/>
              <a:t>90</a:t>
            </a:r>
            <a:r>
              <a:rPr lang="zh-CN" altLang="en-US" dirty="0"/>
              <a:t>度，本来设定的旋转角度是</a:t>
            </a:r>
            <a:r>
              <a:rPr lang="en-US" altLang="zh-CN" dirty="0"/>
              <a:t>45</a:t>
            </a:r>
            <a:r>
              <a:rPr lang="zh-CN" altLang="en-US" dirty="0"/>
              <a:t>度，为何变化了？经证实原来是旋转轴四元数先将旋转向量旋转了</a:t>
            </a:r>
            <a:r>
              <a:rPr lang="en-US" altLang="zh-CN" dirty="0"/>
              <a:t>45</a:t>
            </a:r>
            <a:r>
              <a:rPr lang="zh-CN" altLang="en-US" dirty="0"/>
              <a:t>度，然后旋转轴四元数共轭项又将旋转向量继续旋转了</a:t>
            </a:r>
            <a:r>
              <a:rPr lang="en-US" altLang="zh-CN" dirty="0"/>
              <a:t>45</a:t>
            </a:r>
            <a:r>
              <a:rPr lang="zh-CN" altLang="en-US" dirty="0"/>
              <a:t>度，总共旋转了</a:t>
            </a:r>
            <a:r>
              <a:rPr lang="en-US" altLang="zh-CN" dirty="0"/>
              <a:t>90</a:t>
            </a:r>
            <a:r>
              <a:rPr lang="zh-CN" altLang="en-US" dirty="0"/>
              <a:t>度。因而我们如果要旋转</a:t>
            </a:r>
            <a:r>
              <a:rPr lang="en-US" altLang="zh-CN" dirty="0"/>
              <a:t>45</a:t>
            </a:r>
            <a:r>
              <a:rPr lang="zh-CN" altLang="en-US" dirty="0"/>
              <a:t>度，实际应该设置旋转角度为</a:t>
            </a:r>
            <a:r>
              <a:rPr lang="en-US" altLang="zh-CN" dirty="0"/>
              <a:t>45/2</a:t>
            </a:r>
            <a:r>
              <a:rPr lang="zh-CN" altLang="en-US" dirty="0"/>
              <a:t>度，这样最终结果就会满足要求。</a:t>
            </a:r>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72</a:t>
            </a:fld>
            <a:endParaRPr lang="zh-CN" altLang="en-US">
              <a:cs typeface="+mn-cs"/>
            </a:endParaRPr>
          </a:p>
        </p:txBody>
      </p:sp>
    </p:spTree>
    <p:extLst>
      <p:ext uri="{BB962C8B-B14F-4D97-AF65-F5344CB8AC3E}">
        <p14:creationId xmlns:p14="http://schemas.microsoft.com/office/powerpoint/2010/main" val="1250644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视觉</a:t>
            </a:r>
            <a:r>
              <a:rPr lang="en-US" altLang="zh-CN" dirty="0"/>
              <a:t>SLAM</a:t>
            </a:r>
            <a:r>
              <a:rPr lang="zh-CN" altLang="en-US" dirty="0"/>
              <a:t>十四讲</a:t>
            </a:r>
            <a:r>
              <a:rPr lang="en-US" altLang="zh-CN" dirty="0"/>
              <a:t>》P60</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81</a:t>
            </a:fld>
            <a:endParaRPr lang="zh-CN" altLang="en-US">
              <a:cs typeface="+mn-cs"/>
            </a:endParaRPr>
          </a:p>
        </p:txBody>
      </p:sp>
    </p:spTree>
    <p:extLst>
      <p:ext uri="{BB962C8B-B14F-4D97-AF65-F5344CB8AC3E}">
        <p14:creationId xmlns:p14="http://schemas.microsoft.com/office/powerpoint/2010/main" val="2885539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视觉</a:t>
            </a:r>
            <a:r>
              <a:rPr lang="en-US" altLang="zh-CN" dirty="0"/>
              <a:t>SLAM</a:t>
            </a:r>
            <a:r>
              <a:rPr lang="zh-CN" altLang="en-US" dirty="0"/>
              <a:t>十四讲</a:t>
            </a:r>
            <a:r>
              <a:rPr lang="en-US" altLang="zh-CN" dirty="0"/>
              <a:t>》P60</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82</a:t>
            </a:fld>
            <a:endParaRPr lang="zh-CN" altLang="en-US">
              <a:cs typeface="+mn-cs"/>
            </a:endParaRPr>
          </a:p>
        </p:txBody>
      </p:sp>
    </p:spTree>
    <p:extLst>
      <p:ext uri="{BB962C8B-B14F-4D97-AF65-F5344CB8AC3E}">
        <p14:creationId xmlns:p14="http://schemas.microsoft.com/office/powerpoint/2010/main" val="3736154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视觉</a:t>
            </a:r>
            <a:r>
              <a:rPr lang="en-US" altLang="zh-CN" dirty="0"/>
              <a:t>SLAM</a:t>
            </a:r>
            <a:r>
              <a:rPr lang="zh-CN" altLang="en-US" dirty="0"/>
              <a:t>十四讲</a:t>
            </a:r>
            <a:r>
              <a:rPr lang="en-US" altLang="zh-CN" dirty="0"/>
              <a:t>》P60</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83</a:t>
            </a:fld>
            <a:endParaRPr lang="zh-CN" altLang="en-US">
              <a:cs typeface="+mn-cs"/>
            </a:endParaRPr>
          </a:p>
        </p:txBody>
      </p:sp>
    </p:spTree>
    <p:extLst>
      <p:ext uri="{BB962C8B-B14F-4D97-AF65-F5344CB8AC3E}">
        <p14:creationId xmlns:p14="http://schemas.microsoft.com/office/powerpoint/2010/main" val="1381437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1463" indent="-271463" defTabSz="449263" eaLnBrk="1" hangingPunct="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200" dirty="0"/>
              <a:t>Debian</a:t>
            </a:r>
            <a:r>
              <a:rPr lang="zh-CN" altLang="en-US" sz="1200" dirty="0"/>
              <a:t>：是指一个致力于创建自由操作系统的合作组织及其作品，由于</a:t>
            </a:r>
            <a:r>
              <a:rPr lang="en-US" altLang="zh-CN" sz="1200" dirty="0"/>
              <a:t>Debian</a:t>
            </a:r>
            <a:r>
              <a:rPr lang="zh-CN" altLang="en-US" sz="1200" dirty="0"/>
              <a:t>项目众多内核分支中以</a:t>
            </a:r>
            <a:r>
              <a:rPr lang="en-US" altLang="zh-CN" sz="1200" dirty="0"/>
              <a:t>Linux</a:t>
            </a:r>
            <a:r>
              <a:rPr lang="zh-CN" altLang="en-US" sz="1200" dirty="0"/>
              <a:t>宏内核为主，而且</a:t>
            </a:r>
            <a:r>
              <a:rPr lang="en-US" altLang="zh-CN" sz="1200" dirty="0"/>
              <a:t>Debian</a:t>
            </a:r>
            <a:r>
              <a:rPr lang="zh-CN" altLang="en-US" sz="1200" dirty="0"/>
              <a:t>开发者 所创建的操作系统中绝大部分基础工具来自于</a:t>
            </a:r>
            <a:r>
              <a:rPr lang="en-US" altLang="zh-CN" sz="1200" dirty="0"/>
              <a:t>GNU</a:t>
            </a:r>
            <a:r>
              <a:rPr lang="zh-CN" altLang="en-US" sz="1200" dirty="0"/>
              <a:t>工程 ，因此 “</a:t>
            </a:r>
            <a:r>
              <a:rPr lang="en-US" altLang="zh-CN" sz="1200" dirty="0"/>
              <a:t>Debian” </a:t>
            </a:r>
            <a:r>
              <a:rPr lang="zh-CN" altLang="en-US" sz="1200" dirty="0"/>
              <a:t>常指</a:t>
            </a:r>
            <a:r>
              <a:rPr lang="en-US" altLang="zh-CN" sz="1200" dirty="0"/>
              <a:t>Debian GNU/Linux</a:t>
            </a:r>
            <a:r>
              <a:rPr lang="zh-CN" altLang="en-US" sz="1200" dirty="0"/>
              <a:t>。</a:t>
            </a:r>
            <a:endParaRPr lang="en-US" altLang="zh-CN" sz="1200" dirty="0"/>
          </a:p>
          <a:p>
            <a:pPr marL="271463" indent="-271463" defTabSz="449263" eaLnBrk="1" hangingPunct="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200" dirty="0"/>
              <a:t>Ubuntu</a:t>
            </a:r>
            <a:r>
              <a:rPr lang="zh-CN" altLang="en-US" sz="1200" dirty="0"/>
              <a:t>：是</a:t>
            </a:r>
            <a:r>
              <a:rPr lang="en-US" altLang="zh-CN" sz="1200" dirty="0"/>
              <a:t>Debian</a:t>
            </a:r>
            <a:r>
              <a:rPr lang="zh-CN" altLang="en-US" sz="1200" dirty="0"/>
              <a:t>的一款衍生版，也是当今最受欢迎的免费操作系统，</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使用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apt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软件管理工具来安装和更新软件</a:t>
            </a:r>
            <a:endParaRPr lang="en-US" altLang="en-US" sz="1200"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85</a:t>
            </a:fld>
            <a:endParaRPr lang="zh-CN" altLang="en-US">
              <a:cs typeface="+mn-cs"/>
            </a:endParaRPr>
          </a:p>
        </p:txBody>
      </p:sp>
    </p:spTree>
    <p:extLst>
      <p:ext uri="{BB962C8B-B14F-4D97-AF65-F5344CB8AC3E}">
        <p14:creationId xmlns:p14="http://schemas.microsoft.com/office/powerpoint/2010/main" val="329379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9</a:t>
            </a:fld>
            <a:endParaRPr lang="zh-CN" altLang="en-US">
              <a:latin typeface="Arial" pitchFamily="34" charset="0"/>
            </a:endParaRPr>
          </a:p>
        </p:txBody>
      </p:sp>
    </p:spTree>
    <p:extLst>
      <p:ext uri="{BB962C8B-B14F-4D97-AF65-F5344CB8AC3E}">
        <p14:creationId xmlns:p14="http://schemas.microsoft.com/office/powerpoint/2010/main" val="1517794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1463" indent="-271463" defTabSz="449263" eaLnBrk="1" hangingPunct="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Slackware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：与很多其他的发行版不同，它坚持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KISS(Keep It Simple Stupid)</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的原则。一开始，配置系统会有一些困难，不依赖图形界面的文本化系统配置、不解决依赖的包管理方式。</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pPr marL="271463" indent="-271463" defTabSz="449263" eaLnBrk="1" hangingPunct="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2.SuSE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：拥有界面友好的安装过程，还有图形管理工具，可方便地访问</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磁盘，对于终端用户和管理员来说使用它同样方便，这使它成为了一个强大的服务器平台。</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pPr marL="271463" indent="-271463" defTabSz="449263" eaLnBrk="1" hangingPunct="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3.CentOS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Linux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发行版之一，它是来自于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Red Hat Enterprise Linux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依照开放源代码规定释出的源代码所编译而成。由于出自同样的源代码，因此有些要求高度稳定性的服务器以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CentOS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替代商业版的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Red Hat Enterprise Linux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使用。</a:t>
            </a:r>
            <a:endParaRPr lang="en-US" altLang="en-US" sz="1200"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86</a:t>
            </a:fld>
            <a:endParaRPr lang="zh-CN" altLang="en-US">
              <a:cs typeface="+mn-cs"/>
            </a:endParaRPr>
          </a:p>
        </p:txBody>
      </p:sp>
    </p:spTree>
    <p:extLst>
      <p:ext uri="{BB962C8B-B14F-4D97-AF65-F5344CB8AC3E}">
        <p14:creationId xmlns:p14="http://schemas.microsoft.com/office/powerpoint/2010/main" val="6972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功能说明：</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uname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用来获取电脑和操作系统的相关信息。</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参数：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或</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–all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详细输出所有信息，依次为内核名称，主机名，内核版本号，内核版本，硬件名，处理器类型，硬件平台类型，操作系统名称</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87</a:t>
            </a:fld>
            <a:endParaRPr lang="zh-CN" altLang="en-US">
              <a:cs typeface="+mn-cs"/>
            </a:endParaRPr>
          </a:p>
        </p:txBody>
      </p:sp>
    </p:spTree>
    <p:extLst>
      <p:ext uri="{BB962C8B-B14F-4D97-AF65-F5344CB8AC3E}">
        <p14:creationId xmlns:p14="http://schemas.microsoft.com/office/powerpoint/2010/main" val="4223472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用户空间是指用户应用程序运行环境，</a:t>
            </a:r>
            <a:r>
              <a:rPr lang="zh-CN" altLang="en-US" sz="1200" dirty="0"/>
              <a:t>现代CPU通常都实现了不同的工作模式，以ARM为例：ARM实现了7种工作模式，不同模式下CPU可以执行的指令或者访问的寄存器不同：</a:t>
            </a:r>
          </a:p>
          <a:p>
            <a:pPr marL="0" indent="0">
              <a:buFontTx/>
              <a:buNone/>
            </a:pPr>
            <a:r>
              <a:rPr lang="en-US" altLang="zh-CN" sz="1200" dirty="0"/>
              <a:t> </a:t>
            </a:r>
            <a:r>
              <a:rPr lang="en-US" altLang="zh-CN" sz="1200" b="1" dirty="0">
                <a:solidFill>
                  <a:srgbClr val="00B050"/>
                </a:solidFill>
              </a:rPr>
              <a:t>(1)</a:t>
            </a:r>
            <a:r>
              <a:rPr lang="zh-CN" altLang="en-US" sz="1200" b="1" dirty="0">
                <a:solidFill>
                  <a:srgbClr val="00B050"/>
                </a:solidFill>
              </a:rPr>
              <a:t>用户模式 usr  </a:t>
            </a:r>
            <a:r>
              <a:rPr lang="en-US" altLang="zh-CN" sz="1200" b="1" dirty="0">
                <a:solidFill>
                  <a:srgbClr val="00B050"/>
                </a:solidFill>
              </a:rPr>
              <a:t>(2)</a:t>
            </a:r>
            <a:r>
              <a:rPr lang="zh-CN" altLang="en-US" sz="1200" b="1" dirty="0">
                <a:solidFill>
                  <a:srgbClr val="00B050"/>
                </a:solidFill>
              </a:rPr>
              <a:t>系统模式  sys   </a:t>
            </a:r>
            <a:r>
              <a:rPr lang="en-US" altLang="zh-CN" sz="1200" b="1" dirty="0">
                <a:solidFill>
                  <a:srgbClr val="00B050"/>
                </a:solidFill>
              </a:rPr>
              <a:t>(3)</a:t>
            </a:r>
            <a:r>
              <a:rPr lang="zh-CN" altLang="en-US" sz="1200" b="1" dirty="0">
                <a:solidFill>
                  <a:srgbClr val="00B050"/>
                </a:solidFill>
              </a:rPr>
              <a:t>管理模式 svc  </a:t>
            </a:r>
            <a:r>
              <a:rPr lang="en-US" altLang="zh-CN" sz="1200" b="1" dirty="0">
                <a:solidFill>
                  <a:srgbClr val="00B050"/>
                </a:solidFill>
              </a:rPr>
              <a:t>(4)</a:t>
            </a:r>
            <a:r>
              <a:rPr lang="zh-CN" altLang="en-US" sz="1200" b="1" dirty="0">
                <a:solidFill>
                  <a:srgbClr val="00B050"/>
                </a:solidFill>
              </a:rPr>
              <a:t>快速中断  fiq </a:t>
            </a:r>
            <a:r>
              <a:rPr lang="en-US" altLang="zh-CN" sz="1200" b="1" dirty="0">
                <a:solidFill>
                  <a:srgbClr val="00B050"/>
                </a:solidFill>
              </a:rPr>
              <a:t>(5)</a:t>
            </a:r>
            <a:r>
              <a:rPr lang="zh-CN" altLang="en-US" sz="1200" b="1" dirty="0">
                <a:solidFill>
                  <a:srgbClr val="00B050"/>
                </a:solidFill>
              </a:rPr>
              <a:t>外部中断  irq  </a:t>
            </a:r>
            <a:r>
              <a:rPr lang="en-US" altLang="zh-CN" sz="1200" b="1" dirty="0">
                <a:solidFill>
                  <a:srgbClr val="00B050"/>
                </a:solidFill>
              </a:rPr>
              <a:t>(6)</a:t>
            </a:r>
            <a:r>
              <a:rPr lang="zh-CN" altLang="en-US" sz="1200" b="1" dirty="0">
                <a:solidFill>
                  <a:srgbClr val="00B050"/>
                </a:solidFill>
              </a:rPr>
              <a:t>数据访问终止 abt  </a:t>
            </a:r>
            <a:r>
              <a:rPr lang="en-US" altLang="zh-CN" sz="1200" b="1" dirty="0">
                <a:solidFill>
                  <a:srgbClr val="00B050"/>
                </a:solidFill>
              </a:rPr>
              <a:t>(7)</a:t>
            </a:r>
            <a:r>
              <a:rPr lang="zh-CN" altLang="en-US" sz="1200" b="1" dirty="0">
                <a:solidFill>
                  <a:srgbClr val="00B050"/>
                </a:solidFill>
              </a:rPr>
              <a:t>未定义指令异常            </a:t>
            </a:r>
            <a:r>
              <a:rPr lang="zh-CN" altLang="en-US" sz="1200" dirty="0"/>
              <a:t>                   </a:t>
            </a:r>
          </a:p>
          <a:p>
            <a:pPr marL="0" indent="0">
              <a:buFontTx/>
              <a:buNone/>
            </a:pPr>
            <a:r>
              <a:rPr lang="zh-CN" altLang="en-US" sz="1200" dirty="0"/>
              <a:t>       以X86为例：X86实现了4个不同级别的权限，</a:t>
            </a:r>
            <a:r>
              <a:rPr lang="zh-CN" altLang="en-US" sz="1200" dirty="0">
                <a:solidFill>
                  <a:srgbClr val="00B050"/>
                </a:solidFill>
              </a:rPr>
              <a:t>Ring0—Ring3 </a:t>
            </a:r>
            <a:r>
              <a:rPr lang="zh-CN" altLang="en-US" sz="1200" dirty="0"/>
              <a:t>;Ring0下可以执行特权指令，可以访问IO设备；Ring3则有很多的限制    </a:t>
            </a:r>
          </a:p>
          <a:p>
            <a:pPr marL="0" indent="0">
              <a:buFontTx/>
              <a:buNone/>
            </a:pPr>
            <a:r>
              <a:rPr lang="zh-CN" altLang="en-US" sz="1200" dirty="0"/>
              <a:t>      所以，Linux从CPU的角度出发，</a:t>
            </a:r>
            <a:r>
              <a:rPr lang="zh-CN" altLang="en-US" sz="1200" dirty="0">
                <a:solidFill>
                  <a:srgbClr val="00B050"/>
                </a:solidFill>
              </a:rPr>
              <a:t>为了保护内核的安全，把系统分成了2部分</a:t>
            </a:r>
            <a:r>
              <a:rPr lang="zh-CN" altLang="en-US" sz="1200" dirty="0"/>
              <a:t>；</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89</a:t>
            </a:fld>
            <a:endParaRPr lang="zh-CN" altLang="en-US">
              <a:cs typeface="+mn-cs"/>
            </a:endParaRPr>
          </a:p>
        </p:txBody>
      </p:sp>
    </p:spTree>
    <p:extLst>
      <p:ext uri="{BB962C8B-B14F-4D97-AF65-F5344CB8AC3E}">
        <p14:creationId xmlns:p14="http://schemas.microsoft.com/office/powerpoint/2010/main" val="356990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r>
              <a:rPr lang="en-US" altLang="en-US" sz="1200" dirty="0" err="1"/>
              <a:t>内核”指的是一个提供硬件抽象层、磁盘及文件系统控制、多任务等功能的系统软件</a:t>
            </a:r>
            <a:r>
              <a:rPr lang="zh-CN" altLang="en-US" sz="1200" dirty="0"/>
              <a:t>，</a:t>
            </a:r>
            <a:r>
              <a:rPr lang="en-US" altLang="en-US" sz="1200" dirty="0" err="1"/>
              <a:t>一个内核不是一套完整的操作系统</a:t>
            </a:r>
            <a:r>
              <a:rPr lang="en-US" altLang="en-US" sz="1200" dirty="0"/>
              <a:t>。</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90</a:t>
            </a:fld>
            <a:endParaRPr lang="zh-CN" altLang="en-US">
              <a:cs typeface="+mn-cs"/>
            </a:endParaRPr>
          </a:p>
        </p:txBody>
      </p:sp>
    </p:spTree>
    <p:extLst>
      <p:ext uri="{BB962C8B-B14F-4D97-AF65-F5344CB8AC3E}">
        <p14:creationId xmlns:p14="http://schemas.microsoft.com/office/powerpoint/2010/main" val="4002058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6CA6E7C7-E5DD-4378-AB94-AC20AA11EF1F}"/>
              </a:ext>
            </a:extLst>
          </p:cNvPr>
          <p:cNvSpPr>
            <a:spLocks noGrp="1" noRot="1" noChangeAspect="1" noChangeArrowheads="1" noTextEdit="1"/>
          </p:cNvSpPr>
          <p:nvPr>
            <p:ph type="sldImg" idx="4294967295"/>
          </p:nvPr>
        </p:nvSpPr>
        <p:spPr>
          <a:ln/>
        </p:spPr>
      </p:sp>
      <p:sp>
        <p:nvSpPr>
          <p:cNvPr id="86018" name="文本占位符 2">
            <a:extLst>
              <a:ext uri="{FF2B5EF4-FFF2-40B4-BE49-F238E27FC236}">
                <a16:creationId xmlns:a16="http://schemas.microsoft.com/office/drawing/2014/main" id="{9AEE50A0-B2BF-491C-B6A0-8428537C9D87}"/>
              </a:ext>
            </a:extLst>
          </p:cNvPr>
          <p:cNvSpPr>
            <a:spLocks noGrp="1" noChangeArrowheads="1"/>
          </p:cNvSpPr>
          <p:nvPr>
            <p:ph type="body" idx="4294967295"/>
          </p:nvPr>
        </p:nvSpPr>
        <p:spPr/>
        <p:txBody>
          <a:bodyPr>
            <a:prstTxWarp prst="textNoShape">
              <a:avLst/>
            </a:prstTxWarp>
          </a:bodyPr>
          <a:lstStyle/>
          <a:p>
            <a:r>
              <a:rPr lang="zh-CN" altLang="en-US"/>
              <a:t>Rob Landley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B9417AD8-8B49-45DB-9299-1A4BA2CDD005}"/>
              </a:ext>
            </a:extLst>
          </p:cNvPr>
          <p:cNvSpPr>
            <a:spLocks noGrp="1" noRot="1" noChangeAspect="1" noChangeArrowheads="1" noTextEdit="1"/>
          </p:cNvSpPr>
          <p:nvPr>
            <p:ph type="sldImg" idx="4294967295"/>
          </p:nvPr>
        </p:nvSpPr>
        <p:spPr>
          <a:ln/>
        </p:spPr>
      </p:sp>
      <p:sp>
        <p:nvSpPr>
          <p:cNvPr id="88066" name="文本占位符 2">
            <a:extLst>
              <a:ext uri="{FF2B5EF4-FFF2-40B4-BE49-F238E27FC236}">
                <a16:creationId xmlns:a16="http://schemas.microsoft.com/office/drawing/2014/main" id="{24E2AA99-7DFB-4656-841D-B480352DF6B3}"/>
              </a:ext>
            </a:extLst>
          </p:cNvPr>
          <p:cNvSpPr>
            <a:spLocks noGrp="1" noChangeArrowheads="1"/>
          </p:cNvSpPr>
          <p:nvPr>
            <p:ph type="body" idx="4294967295"/>
          </p:nvPr>
        </p:nvSpPr>
        <p:spPr/>
        <p:txBody>
          <a:bodyPr>
            <a:prstTxWarp prst="textNoShape">
              <a:avLst/>
            </a:prstTxWarp>
          </a:bodyPr>
          <a:lstStyle/>
          <a:p>
            <a:r>
              <a:rPr lang="zh-CN" altLang="en-US"/>
              <a:t>Rob Landley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896D1B4F-4ADC-424B-A972-D30F9E00A2C0}"/>
              </a:ext>
            </a:extLst>
          </p:cNvPr>
          <p:cNvSpPr>
            <a:spLocks noGrp="1" noRot="1" noChangeAspect="1" noChangeArrowheads="1" noTextEdit="1"/>
          </p:cNvSpPr>
          <p:nvPr>
            <p:ph type="sldImg"/>
          </p:nvPr>
        </p:nvSpPr>
        <p:spPr/>
      </p:sp>
      <p:sp>
        <p:nvSpPr>
          <p:cNvPr id="82947" name="备注占位符 2">
            <a:extLst>
              <a:ext uri="{FF2B5EF4-FFF2-40B4-BE49-F238E27FC236}">
                <a16:creationId xmlns:a16="http://schemas.microsoft.com/office/drawing/2014/main" id="{E0784A20-A61B-495B-966D-AE7C75AB3A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D1D91138-A545-4338-9853-4484CD5AC7AD}"/>
              </a:ext>
            </a:extLst>
          </p:cNvPr>
          <p:cNvSpPr>
            <a:spLocks noGrp="1"/>
          </p:cNvSpPr>
          <p:nvPr>
            <p:ph type="sldNum" sz="quarter" idx="5"/>
          </p:nvPr>
        </p:nvSpPr>
        <p:spPr/>
        <p:txBody>
          <a:bodyPr/>
          <a:lstStyle/>
          <a:p>
            <a:pPr>
              <a:defRPr/>
            </a:pPr>
            <a:fld id="{C7376142-88FD-4FE9-A482-7537A616AB19}" type="slidenum">
              <a:rPr lang="zh-CN" altLang="en-US" smtClean="0"/>
              <a:pPr>
                <a:defRPr/>
              </a:pPr>
              <a:t>96</a:t>
            </a:fld>
            <a:endParaRPr lang="zh-CN" altLang="en-US">
              <a:cs typeface="+mn-cs"/>
            </a:endParaRPr>
          </a:p>
        </p:txBody>
      </p:sp>
    </p:spTree>
    <p:extLst>
      <p:ext uri="{BB962C8B-B14F-4D97-AF65-F5344CB8AC3E}">
        <p14:creationId xmlns:p14="http://schemas.microsoft.com/office/powerpoint/2010/main" val="13140014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CF11B461-A445-46F0-8611-463E4F67CE97}"/>
              </a:ext>
            </a:extLst>
          </p:cNvPr>
          <p:cNvSpPr>
            <a:spLocks noGrp="1" noRot="1" noChangeAspect="1" noChangeArrowheads="1" noTextEdit="1"/>
          </p:cNvSpPr>
          <p:nvPr>
            <p:ph type="sldImg"/>
          </p:nvPr>
        </p:nvSpPr>
        <p:spPr/>
      </p:sp>
      <p:sp>
        <p:nvSpPr>
          <p:cNvPr id="84995" name="备注占位符 2">
            <a:extLst>
              <a:ext uri="{FF2B5EF4-FFF2-40B4-BE49-F238E27FC236}">
                <a16:creationId xmlns:a16="http://schemas.microsoft.com/office/drawing/2014/main" id="{97B3152A-0778-44F5-8C25-33CF4BB33D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查看操作系统版本：</a:t>
            </a:r>
            <a:r>
              <a:rPr lang="en-US" altLang="zh-CN"/>
              <a:t>cat /proc/version                    </a:t>
            </a:r>
            <a:r>
              <a:rPr lang="zh-CN" altLang="en-US"/>
              <a:t>查看主板版本：</a:t>
            </a:r>
            <a:r>
              <a:rPr lang="en-US" altLang="zh-CN"/>
              <a:t>cat /proc/cpuinfo      </a:t>
            </a:r>
            <a:r>
              <a:rPr lang="zh-CN" altLang="en-US"/>
              <a:t>查看</a:t>
            </a:r>
            <a:r>
              <a:rPr lang="en-US" altLang="zh-CN"/>
              <a:t>SD</a:t>
            </a:r>
            <a:r>
              <a:rPr lang="zh-CN" altLang="en-US"/>
              <a:t>存储卡剩余空间：</a:t>
            </a:r>
            <a:r>
              <a:rPr lang="en-US" altLang="zh-CN"/>
              <a:t>df -h</a:t>
            </a:r>
          </a:p>
          <a:p>
            <a:endParaRPr lang="zh-CN" altLang="en-US"/>
          </a:p>
        </p:txBody>
      </p:sp>
      <p:sp>
        <p:nvSpPr>
          <p:cNvPr id="4" name="灯片编号占位符 3">
            <a:extLst>
              <a:ext uri="{FF2B5EF4-FFF2-40B4-BE49-F238E27FC236}">
                <a16:creationId xmlns:a16="http://schemas.microsoft.com/office/drawing/2014/main" id="{F94C9032-4165-49BD-BDB5-48322AE6260C}"/>
              </a:ext>
            </a:extLst>
          </p:cNvPr>
          <p:cNvSpPr>
            <a:spLocks noGrp="1"/>
          </p:cNvSpPr>
          <p:nvPr>
            <p:ph type="sldNum" sz="quarter" idx="5"/>
          </p:nvPr>
        </p:nvSpPr>
        <p:spPr/>
        <p:txBody>
          <a:bodyPr/>
          <a:lstStyle/>
          <a:p>
            <a:pPr>
              <a:defRPr/>
            </a:pPr>
            <a:fld id="{9071FC6F-25D0-4A0C-974E-8697AB40A9D6}" type="slidenum">
              <a:rPr lang="zh-CN" altLang="en-US" smtClean="0"/>
              <a:pPr>
                <a:defRPr/>
              </a:pPr>
              <a:t>97</a:t>
            </a:fld>
            <a:endParaRPr lang="zh-CN" altLang="en-US">
              <a:cs typeface="+mn-cs"/>
            </a:endParaRPr>
          </a:p>
        </p:txBody>
      </p:sp>
    </p:spTree>
    <p:extLst>
      <p:ext uri="{BB962C8B-B14F-4D97-AF65-F5344CB8AC3E}">
        <p14:creationId xmlns:p14="http://schemas.microsoft.com/office/powerpoint/2010/main" val="221439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1F30F96C-C9FB-4097-BDDE-34E1E6FDADD9}"/>
              </a:ext>
            </a:extLst>
          </p:cNvPr>
          <p:cNvSpPr>
            <a:spLocks noGrp="1" noRot="1" noChangeAspect="1" noChangeArrowheads="1" noTextEdit="1"/>
          </p:cNvSpPr>
          <p:nvPr>
            <p:ph type="sldImg"/>
          </p:nvPr>
        </p:nvSpPr>
        <p:spPr/>
      </p:sp>
      <p:sp>
        <p:nvSpPr>
          <p:cNvPr id="87043" name="备注占位符 2">
            <a:extLst>
              <a:ext uri="{FF2B5EF4-FFF2-40B4-BE49-F238E27FC236}">
                <a16:creationId xmlns:a16="http://schemas.microsoft.com/office/drawing/2014/main" id="{E8A986BC-88E1-4695-A2E4-5AE919DB6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B93F528B-A45B-45FE-9908-098641B387EF}"/>
              </a:ext>
            </a:extLst>
          </p:cNvPr>
          <p:cNvSpPr>
            <a:spLocks noGrp="1"/>
          </p:cNvSpPr>
          <p:nvPr>
            <p:ph type="sldNum" sz="quarter" idx="5"/>
          </p:nvPr>
        </p:nvSpPr>
        <p:spPr/>
        <p:txBody>
          <a:bodyPr/>
          <a:lstStyle/>
          <a:p>
            <a:pPr>
              <a:defRPr/>
            </a:pPr>
            <a:fld id="{794C86ED-A932-40FC-A4DE-794E2531F5B7}" type="slidenum">
              <a:rPr lang="zh-CN" altLang="en-US" smtClean="0"/>
              <a:pPr>
                <a:defRPr/>
              </a:pPr>
              <a:t>98</a:t>
            </a:fld>
            <a:endParaRPr lang="zh-CN" altLang="en-US">
              <a:cs typeface="+mn-cs"/>
            </a:endParaRPr>
          </a:p>
        </p:txBody>
      </p:sp>
    </p:spTree>
    <p:extLst>
      <p:ext uri="{BB962C8B-B14F-4D97-AF65-F5344CB8AC3E}">
        <p14:creationId xmlns:p14="http://schemas.microsoft.com/office/powerpoint/2010/main" val="2779946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4AB94573-66E5-469F-AF4A-3CFB79B9DF52}"/>
              </a:ext>
            </a:extLst>
          </p:cNvPr>
          <p:cNvSpPr>
            <a:spLocks noGrp="1" noRot="1" noChangeAspect="1" noChangeArrowheads="1" noTextEdit="1"/>
          </p:cNvSpPr>
          <p:nvPr>
            <p:ph type="sldImg"/>
          </p:nvPr>
        </p:nvSpPr>
        <p:spPr/>
      </p:sp>
      <p:sp>
        <p:nvSpPr>
          <p:cNvPr id="89091" name="备注占位符 2">
            <a:extLst>
              <a:ext uri="{FF2B5EF4-FFF2-40B4-BE49-F238E27FC236}">
                <a16:creationId xmlns:a16="http://schemas.microsoft.com/office/drawing/2014/main" id="{C9C5B859-504D-4D0B-9E8A-9351F516B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3CCF1CEB-32FB-442B-AF67-06C87C558A73}"/>
              </a:ext>
            </a:extLst>
          </p:cNvPr>
          <p:cNvSpPr>
            <a:spLocks noGrp="1"/>
          </p:cNvSpPr>
          <p:nvPr>
            <p:ph type="sldNum" sz="quarter" idx="5"/>
          </p:nvPr>
        </p:nvSpPr>
        <p:spPr/>
        <p:txBody>
          <a:bodyPr/>
          <a:lstStyle/>
          <a:p>
            <a:pPr>
              <a:defRPr/>
            </a:pPr>
            <a:fld id="{0B253C1E-0033-476D-9527-A6AB46B167E5}" type="slidenum">
              <a:rPr lang="zh-CN" altLang="en-US" smtClean="0"/>
              <a:pPr>
                <a:defRPr/>
              </a:pPr>
              <a:t>99</a:t>
            </a:fld>
            <a:endParaRPr lang="zh-CN" altLang="en-US">
              <a:cs typeface="+mn-cs"/>
            </a:endParaRPr>
          </a:p>
        </p:txBody>
      </p:sp>
    </p:spTree>
    <p:extLst>
      <p:ext uri="{BB962C8B-B14F-4D97-AF65-F5344CB8AC3E}">
        <p14:creationId xmlns:p14="http://schemas.microsoft.com/office/powerpoint/2010/main" val="260827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kern="1200" baseline="0" dirty="0">
                <a:solidFill>
                  <a:schemeClr val="tx1"/>
                </a:solidFill>
                <a:latin typeface="+mn-lt"/>
                <a:ea typeface="+mn-ea"/>
                <a:cs typeface="+mn-cs"/>
              </a:rPr>
              <a:t>世界坐标系是一个特殊的坐标系，他建立了描述其它坐标系所需要的参考框架。也就是说，能够用世界坐标系描述其它坐标系的位置。在游戏中没有比世界坐标系更大的坐标系。</a:t>
            </a:r>
            <a:endParaRPr lang="en-US" altLang="zh-CN" sz="1200" kern="1200" baseline="0" dirty="0">
              <a:solidFill>
                <a:schemeClr val="tx1"/>
              </a:solidFill>
              <a:latin typeface="+mn-lt"/>
              <a:ea typeface="+mn-ea"/>
              <a:cs typeface="+mn-cs"/>
            </a:endParaRPr>
          </a:p>
          <a:p>
            <a:endParaRPr lang="en-US" altLang="zh-CN" sz="1200" kern="1200" baseline="0" dirty="0">
              <a:solidFill>
                <a:schemeClr val="tx1"/>
              </a:solidFill>
              <a:latin typeface="+mn-lt"/>
              <a:ea typeface="+mn-ea"/>
              <a:cs typeface="+mn-cs"/>
            </a:endParaRPr>
          </a:p>
          <a:p>
            <a:r>
              <a:rPr lang="zh-CN" altLang="en-US" sz="1200" kern="1200" baseline="0" dirty="0">
                <a:solidFill>
                  <a:schemeClr val="tx1"/>
                </a:solidFill>
                <a:latin typeface="+mn-lt"/>
                <a:ea typeface="+mn-ea"/>
                <a:cs typeface="+mn-cs"/>
              </a:rPr>
              <a:t>从非技术意义上讲，世界坐标系是我们所建立的我们所关心的最大坐标系。所以世界坐标系可以是整个宇宙，也可以只是一个足球场。</a:t>
            </a:r>
            <a:endParaRPr lang="en-US" altLang="zh-CN" sz="1200" kern="1200" baseline="0" dirty="0">
              <a:solidFill>
                <a:schemeClr val="tx1"/>
              </a:solidFill>
              <a:latin typeface="+mn-lt"/>
              <a:ea typeface="+mn-ea"/>
              <a:cs typeface="+mn-cs"/>
            </a:endParaRPr>
          </a:p>
          <a:p>
            <a:r>
              <a:rPr lang="zh-CN" altLang="en-US" sz="1200" kern="1200" baseline="0" dirty="0">
                <a:solidFill>
                  <a:schemeClr val="tx1"/>
                </a:solidFill>
                <a:latin typeface="+mn-lt"/>
                <a:ea typeface="+mn-ea"/>
                <a:cs typeface="+mn-cs"/>
              </a:rPr>
              <a:t>用模式争霸来演示</a:t>
            </a:r>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10</a:t>
            </a:fld>
            <a:endParaRPr lang="zh-CN" altLang="en-US">
              <a:latin typeface="Arial" pitchFamily="34" charset="0"/>
            </a:endParaRPr>
          </a:p>
        </p:txBody>
      </p:sp>
    </p:spTree>
    <p:extLst>
      <p:ext uri="{BB962C8B-B14F-4D97-AF65-F5344CB8AC3E}">
        <p14:creationId xmlns:p14="http://schemas.microsoft.com/office/powerpoint/2010/main" val="956576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314F4552-A3D4-4AD2-82B2-26D159930260}"/>
              </a:ext>
            </a:extLst>
          </p:cNvPr>
          <p:cNvSpPr>
            <a:spLocks noGrp="1" noRot="1" noChangeAspect="1" noChangeArrowheads="1" noTextEdit="1"/>
          </p:cNvSpPr>
          <p:nvPr>
            <p:ph type="sldImg"/>
          </p:nvPr>
        </p:nvSpPr>
        <p:spPr/>
      </p:sp>
      <p:sp>
        <p:nvSpPr>
          <p:cNvPr id="91139" name="备注占位符 2">
            <a:extLst>
              <a:ext uri="{FF2B5EF4-FFF2-40B4-BE49-F238E27FC236}">
                <a16:creationId xmlns:a16="http://schemas.microsoft.com/office/drawing/2014/main" id="{3990DE3A-A676-4303-B2EB-4E468F7F82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Linux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默认的文本编辑器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Emacs(Emacs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即</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Editor </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MACroS</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Vim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，以及支持图形界面的</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gVim</a:t>
            </a:r>
            <a:endParaRPr lang="zh-CN" altLang="en-US" dirty="0"/>
          </a:p>
        </p:txBody>
      </p:sp>
      <p:sp>
        <p:nvSpPr>
          <p:cNvPr id="4" name="灯片编号占位符 3">
            <a:extLst>
              <a:ext uri="{FF2B5EF4-FFF2-40B4-BE49-F238E27FC236}">
                <a16:creationId xmlns:a16="http://schemas.microsoft.com/office/drawing/2014/main" id="{3CCF1CEB-32FB-442B-AF67-06C87C558A73}"/>
              </a:ext>
            </a:extLst>
          </p:cNvPr>
          <p:cNvSpPr>
            <a:spLocks noGrp="1"/>
          </p:cNvSpPr>
          <p:nvPr>
            <p:ph type="sldNum" sz="quarter" idx="5"/>
          </p:nvPr>
        </p:nvSpPr>
        <p:spPr/>
        <p:txBody>
          <a:bodyPr/>
          <a:lstStyle/>
          <a:p>
            <a:pPr>
              <a:defRPr/>
            </a:pPr>
            <a:fld id="{B70BAFD3-72A8-4B98-9F5C-774B9BDB752A}" type="slidenum">
              <a:rPr lang="zh-CN" altLang="en-US" smtClean="0"/>
              <a:pPr>
                <a:defRPr/>
              </a:pPr>
              <a:t>101</a:t>
            </a:fld>
            <a:endParaRPr lang="zh-CN" altLang="en-US">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314F4552-A3D4-4AD2-82B2-26D159930260}"/>
              </a:ext>
            </a:extLst>
          </p:cNvPr>
          <p:cNvSpPr>
            <a:spLocks noGrp="1" noRot="1" noChangeAspect="1" noChangeArrowheads="1" noTextEdit="1"/>
          </p:cNvSpPr>
          <p:nvPr>
            <p:ph type="sldImg"/>
          </p:nvPr>
        </p:nvSpPr>
        <p:spPr/>
      </p:sp>
      <p:sp>
        <p:nvSpPr>
          <p:cNvPr id="91139" name="备注占位符 2">
            <a:extLst>
              <a:ext uri="{FF2B5EF4-FFF2-40B4-BE49-F238E27FC236}">
                <a16:creationId xmlns:a16="http://schemas.microsoft.com/office/drawing/2014/main" id="{3990DE3A-A676-4303-B2EB-4E468F7F82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i: </a:t>
            </a:r>
            <a:r>
              <a:rPr lang="zh-CN" altLang="en-US"/>
              <a:t>在光标前插入；                </a:t>
            </a:r>
            <a:r>
              <a:rPr lang="en-US" altLang="zh-CN"/>
              <a:t>I: </a:t>
            </a:r>
            <a:r>
              <a:rPr lang="zh-CN" altLang="en-US"/>
              <a:t>在当前行第一个非空字符前插入；</a:t>
            </a:r>
            <a:endParaRPr lang="en-US" altLang="zh-CN"/>
          </a:p>
          <a:p>
            <a:r>
              <a:rPr lang="en-US" altLang="zh-CN"/>
              <a:t>a: </a:t>
            </a:r>
            <a:r>
              <a:rPr lang="zh-CN" altLang="en-US"/>
              <a:t>在光标后插入；              </a:t>
            </a:r>
            <a:r>
              <a:rPr lang="en-US" altLang="zh-CN"/>
              <a:t>A: </a:t>
            </a:r>
            <a:r>
              <a:rPr lang="zh-CN" altLang="en-US"/>
              <a:t>在当前行最后插入；</a:t>
            </a:r>
          </a:p>
          <a:p>
            <a:r>
              <a:rPr lang="en-US" altLang="zh-CN"/>
              <a:t>o: </a:t>
            </a:r>
            <a:r>
              <a:rPr lang="zh-CN" altLang="en-US"/>
              <a:t>在下面新建一行插入；   </a:t>
            </a:r>
            <a:r>
              <a:rPr lang="en-US" altLang="zh-CN"/>
              <a:t>O: </a:t>
            </a:r>
            <a:r>
              <a:rPr lang="zh-CN" altLang="en-US"/>
              <a:t>在上面新建一行插入；</a:t>
            </a:r>
          </a:p>
          <a:p>
            <a:r>
              <a:rPr lang="en-US" altLang="zh-CN"/>
              <a:t>ctrl+f: </a:t>
            </a:r>
            <a:r>
              <a:rPr lang="zh-CN" altLang="en-US"/>
              <a:t>下翻一屏</a:t>
            </a:r>
            <a:r>
              <a:rPr lang="en-US" altLang="zh-CN"/>
              <a:t>;            </a:t>
            </a:r>
            <a:r>
              <a:rPr lang="zh-CN" altLang="en-US"/>
              <a:t>   </a:t>
            </a:r>
            <a:r>
              <a:rPr lang="en-US" altLang="zh-CN"/>
              <a:t>ctrl+b: </a:t>
            </a:r>
            <a:r>
              <a:rPr lang="zh-CN" altLang="en-US"/>
              <a:t>上翻一屏。</a:t>
            </a:r>
          </a:p>
          <a:p>
            <a:r>
              <a:rPr lang="en-US" altLang="zh-CN"/>
              <a:t>/something: </a:t>
            </a:r>
            <a:r>
              <a:rPr lang="zh-CN" altLang="en-US"/>
              <a:t>在后面的文本中查找</a:t>
            </a:r>
            <a:r>
              <a:rPr lang="en-US" altLang="zh-CN"/>
              <a:t>something;</a:t>
            </a:r>
            <a:r>
              <a:rPr lang="zh-CN" altLang="en-US"/>
              <a:t>       </a:t>
            </a:r>
            <a:r>
              <a:rPr lang="en-US" altLang="zh-CN"/>
              <a:t>?something: </a:t>
            </a:r>
            <a:r>
              <a:rPr lang="zh-CN" altLang="en-US"/>
              <a:t>在前面的文本中查找</a:t>
            </a:r>
            <a:r>
              <a:rPr lang="en-US" altLang="zh-CN"/>
              <a:t>something</a:t>
            </a:r>
            <a:r>
              <a:rPr lang="zh-CN" altLang="en-US"/>
              <a:t>。</a:t>
            </a:r>
          </a:p>
          <a:p>
            <a:r>
              <a:rPr lang="en-US" altLang="zh-CN"/>
              <a:t>n: </a:t>
            </a:r>
            <a:r>
              <a:rPr lang="zh-CN" altLang="en-US"/>
              <a:t>向后查找下一个</a:t>
            </a:r>
            <a:r>
              <a:rPr lang="en-US" altLang="zh-CN"/>
              <a:t>;           N: </a:t>
            </a:r>
            <a:r>
              <a:rPr lang="zh-CN" altLang="en-US"/>
              <a:t>向前查找下一个。</a:t>
            </a:r>
          </a:p>
        </p:txBody>
      </p:sp>
      <p:sp>
        <p:nvSpPr>
          <p:cNvPr id="4" name="灯片编号占位符 3">
            <a:extLst>
              <a:ext uri="{FF2B5EF4-FFF2-40B4-BE49-F238E27FC236}">
                <a16:creationId xmlns:a16="http://schemas.microsoft.com/office/drawing/2014/main" id="{3CCF1CEB-32FB-442B-AF67-06C87C558A73}"/>
              </a:ext>
            </a:extLst>
          </p:cNvPr>
          <p:cNvSpPr>
            <a:spLocks noGrp="1"/>
          </p:cNvSpPr>
          <p:nvPr>
            <p:ph type="sldNum" sz="quarter" idx="5"/>
          </p:nvPr>
        </p:nvSpPr>
        <p:spPr/>
        <p:txBody>
          <a:bodyPr/>
          <a:lstStyle/>
          <a:p>
            <a:pPr>
              <a:defRPr/>
            </a:pPr>
            <a:fld id="{B70BAFD3-72A8-4B98-9F5C-774B9BDB752A}" type="slidenum">
              <a:rPr lang="zh-CN" altLang="en-US" smtClean="0"/>
              <a:pPr>
                <a:defRPr/>
              </a:pPr>
              <a:t>102</a:t>
            </a:fld>
            <a:endParaRPr lang="zh-CN" altLang="en-US">
              <a:cs typeface="+mn-cs"/>
            </a:endParaRPr>
          </a:p>
        </p:txBody>
      </p:sp>
    </p:spTree>
    <p:extLst>
      <p:ext uri="{BB962C8B-B14F-4D97-AF65-F5344CB8AC3E}">
        <p14:creationId xmlns:p14="http://schemas.microsoft.com/office/powerpoint/2010/main" val="585919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4AB94573-66E5-469F-AF4A-3CFB79B9DF52}"/>
              </a:ext>
            </a:extLst>
          </p:cNvPr>
          <p:cNvSpPr>
            <a:spLocks noGrp="1" noRot="1" noChangeAspect="1" noChangeArrowheads="1" noTextEdit="1"/>
          </p:cNvSpPr>
          <p:nvPr>
            <p:ph type="sldImg"/>
          </p:nvPr>
        </p:nvSpPr>
        <p:spPr/>
      </p:sp>
      <p:sp>
        <p:nvSpPr>
          <p:cNvPr id="89091" name="备注占位符 2">
            <a:extLst>
              <a:ext uri="{FF2B5EF4-FFF2-40B4-BE49-F238E27FC236}">
                <a16:creationId xmlns:a16="http://schemas.microsoft.com/office/drawing/2014/main" id="{C9C5B859-504D-4D0B-9E8A-9351F516B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3CCF1CEB-32FB-442B-AF67-06C87C558A73}"/>
              </a:ext>
            </a:extLst>
          </p:cNvPr>
          <p:cNvSpPr>
            <a:spLocks noGrp="1"/>
          </p:cNvSpPr>
          <p:nvPr>
            <p:ph type="sldNum" sz="quarter" idx="5"/>
          </p:nvPr>
        </p:nvSpPr>
        <p:spPr/>
        <p:txBody>
          <a:bodyPr/>
          <a:lstStyle/>
          <a:p>
            <a:pPr>
              <a:defRPr/>
            </a:pPr>
            <a:fld id="{0B253C1E-0033-476D-9527-A6AB46B167E5}" type="slidenum">
              <a:rPr lang="zh-CN" altLang="en-US" smtClean="0"/>
              <a:pPr>
                <a:defRPr/>
              </a:pPr>
              <a:t>104</a:t>
            </a:fld>
            <a:endParaRPr lang="zh-CN" altLang="en-US">
              <a:cs typeface="+mn-cs"/>
            </a:endParaRPr>
          </a:p>
        </p:txBody>
      </p:sp>
    </p:spTree>
    <p:extLst>
      <p:ext uri="{BB962C8B-B14F-4D97-AF65-F5344CB8AC3E}">
        <p14:creationId xmlns:p14="http://schemas.microsoft.com/office/powerpoint/2010/main" val="1035614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4AB94573-66E5-469F-AF4A-3CFB79B9DF52}"/>
              </a:ext>
            </a:extLst>
          </p:cNvPr>
          <p:cNvSpPr>
            <a:spLocks noGrp="1" noRot="1" noChangeAspect="1" noChangeArrowheads="1" noTextEdit="1"/>
          </p:cNvSpPr>
          <p:nvPr>
            <p:ph type="sldImg"/>
          </p:nvPr>
        </p:nvSpPr>
        <p:spPr/>
      </p:sp>
      <p:sp>
        <p:nvSpPr>
          <p:cNvPr id="89091" name="备注占位符 2">
            <a:extLst>
              <a:ext uri="{FF2B5EF4-FFF2-40B4-BE49-F238E27FC236}">
                <a16:creationId xmlns:a16="http://schemas.microsoft.com/office/drawing/2014/main" id="{C9C5B859-504D-4D0B-9E8A-9351F516B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gcc</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有超过</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100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个的编译选项可用。具体的可以使用命令</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man </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gcc</a:t>
            </a:r>
            <a:endParaRPr lang="zh-CN" altLang="en-US" dirty="0"/>
          </a:p>
        </p:txBody>
      </p:sp>
      <p:sp>
        <p:nvSpPr>
          <p:cNvPr id="4" name="灯片编号占位符 3">
            <a:extLst>
              <a:ext uri="{FF2B5EF4-FFF2-40B4-BE49-F238E27FC236}">
                <a16:creationId xmlns:a16="http://schemas.microsoft.com/office/drawing/2014/main" id="{3CCF1CEB-32FB-442B-AF67-06C87C558A73}"/>
              </a:ext>
            </a:extLst>
          </p:cNvPr>
          <p:cNvSpPr>
            <a:spLocks noGrp="1"/>
          </p:cNvSpPr>
          <p:nvPr>
            <p:ph type="sldNum" sz="quarter" idx="5"/>
          </p:nvPr>
        </p:nvSpPr>
        <p:spPr/>
        <p:txBody>
          <a:bodyPr/>
          <a:lstStyle/>
          <a:p>
            <a:pPr>
              <a:defRPr/>
            </a:pPr>
            <a:fld id="{0B253C1E-0033-476D-9527-A6AB46B167E5}" type="slidenum">
              <a:rPr lang="zh-CN" altLang="en-US" smtClean="0"/>
              <a:pPr>
                <a:defRPr/>
              </a:pPr>
              <a:t>105</a:t>
            </a:fld>
            <a:endParaRPr lang="zh-CN" altLang="en-US">
              <a:cs typeface="+mn-cs"/>
            </a:endParaRPr>
          </a:p>
        </p:txBody>
      </p:sp>
    </p:spTree>
    <p:extLst>
      <p:ext uri="{BB962C8B-B14F-4D97-AF65-F5344CB8AC3E}">
        <p14:creationId xmlns:p14="http://schemas.microsoft.com/office/powerpoint/2010/main" val="4139868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6B150A14-9267-458F-A66B-625C7484A045}"/>
              </a:ext>
            </a:extLst>
          </p:cNvPr>
          <p:cNvSpPr>
            <a:spLocks noGrp="1" noRot="1" noChangeAspect="1" noChangeArrowheads="1" noTextEdit="1"/>
          </p:cNvSpPr>
          <p:nvPr>
            <p:ph type="sldImg"/>
          </p:nvPr>
        </p:nvSpPr>
        <p:spPr/>
      </p:sp>
      <p:sp>
        <p:nvSpPr>
          <p:cNvPr id="99331" name="备注占位符 2">
            <a:extLst>
              <a:ext uri="{FF2B5EF4-FFF2-40B4-BE49-F238E27FC236}">
                <a16:creationId xmlns:a16="http://schemas.microsoft.com/office/drawing/2014/main" id="{8CD121C4-519A-478E-B483-C755D06AD5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3E1B8102-4447-49F3-8203-1087279CE4BA}"/>
              </a:ext>
            </a:extLst>
          </p:cNvPr>
          <p:cNvSpPr>
            <a:spLocks noGrp="1"/>
          </p:cNvSpPr>
          <p:nvPr>
            <p:ph type="sldNum" sz="quarter" idx="5"/>
          </p:nvPr>
        </p:nvSpPr>
        <p:spPr/>
        <p:txBody>
          <a:bodyPr/>
          <a:lstStyle/>
          <a:p>
            <a:pPr>
              <a:defRPr/>
            </a:pPr>
            <a:fld id="{8414865A-99D5-43B5-8DF6-AAF00AD8E1F8}" type="slidenum">
              <a:rPr lang="zh-CN" altLang="en-US" smtClean="0"/>
              <a:pPr>
                <a:defRPr/>
              </a:pPr>
              <a:t>106</a:t>
            </a:fld>
            <a:endParaRPr lang="zh-CN" altLang="en-US">
              <a:cs typeface="+mn-cs"/>
            </a:endParaRPr>
          </a:p>
        </p:txBody>
      </p:sp>
    </p:spTree>
    <p:extLst>
      <p:ext uri="{BB962C8B-B14F-4D97-AF65-F5344CB8AC3E}">
        <p14:creationId xmlns:p14="http://schemas.microsoft.com/office/powerpoint/2010/main" val="21257900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6B150A14-9267-458F-A66B-625C7484A045}"/>
              </a:ext>
            </a:extLst>
          </p:cNvPr>
          <p:cNvSpPr>
            <a:spLocks noGrp="1" noRot="1" noChangeAspect="1" noChangeArrowheads="1" noTextEdit="1"/>
          </p:cNvSpPr>
          <p:nvPr>
            <p:ph type="sldImg"/>
          </p:nvPr>
        </p:nvSpPr>
        <p:spPr/>
      </p:sp>
      <p:sp>
        <p:nvSpPr>
          <p:cNvPr id="99331" name="备注占位符 2">
            <a:extLst>
              <a:ext uri="{FF2B5EF4-FFF2-40B4-BE49-F238E27FC236}">
                <a16:creationId xmlns:a16="http://schemas.microsoft.com/office/drawing/2014/main" id="{8CD121C4-519A-478E-B483-C755D06AD5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dirty="0"/>
              <a:t>“sudo apt-get install build-essential --fix-missing”</a:t>
            </a:r>
            <a:r>
              <a:rPr lang="zh-CN" altLang="en-US" dirty="0"/>
              <a:t>，这个命令是修补安装</a:t>
            </a:r>
            <a:r>
              <a:rPr lang="en-US" altLang="zh-CN" dirty="0"/>
              <a:t>build-essential</a:t>
            </a:r>
            <a:r>
              <a:rPr lang="zh-CN" altLang="en-US" dirty="0"/>
              <a:t>，即已安装了部分</a:t>
            </a:r>
            <a:r>
              <a:rPr lang="en-US" altLang="zh-CN" dirty="0"/>
              <a:t>build-essential</a:t>
            </a:r>
            <a:r>
              <a:rPr lang="zh-CN" altLang="en-US" dirty="0"/>
              <a:t>，但没有安装完全，此时可以使用该命令继续安装</a:t>
            </a:r>
            <a:r>
              <a:rPr lang="en-US" altLang="zh-CN" dirty="0"/>
              <a:t>build-essential</a:t>
            </a:r>
            <a:endParaRPr lang="zh-CN" altLang="en-US" dirty="0"/>
          </a:p>
        </p:txBody>
      </p:sp>
      <p:sp>
        <p:nvSpPr>
          <p:cNvPr id="4" name="灯片编号占位符 3">
            <a:extLst>
              <a:ext uri="{FF2B5EF4-FFF2-40B4-BE49-F238E27FC236}">
                <a16:creationId xmlns:a16="http://schemas.microsoft.com/office/drawing/2014/main" id="{3E1B8102-4447-49F3-8203-1087279CE4BA}"/>
              </a:ext>
            </a:extLst>
          </p:cNvPr>
          <p:cNvSpPr>
            <a:spLocks noGrp="1"/>
          </p:cNvSpPr>
          <p:nvPr>
            <p:ph type="sldNum" sz="quarter" idx="5"/>
          </p:nvPr>
        </p:nvSpPr>
        <p:spPr/>
        <p:txBody>
          <a:bodyPr/>
          <a:lstStyle/>
          <a:p>
            <a:pPr>
              <a:defRPr/>
            </a:pPr>
            <a:fld id="{8414865A-99D5-43B5-8DF6-AAF00AD8E1F8}" type="slidenum">
              <a:rPr lang="zh-CN" altLang="en-US" smtClean="0"/>
              <a:pPr>
                <a:defRPr/>
              </a:pPr>
              <a:t>107</a:t>
            </a:fld>
            <a:endParaRPr lang="zh-CN" altLang="en-US">
              <a:cs typeface="+mn-cs"/>
            </a:endParaRPr>
          </a:p>
        </p:txBody>
      </p:sp>
    </p:spTree>
    <p:extLst>
      <p:ext uri="{BB962C8B-B14F-4D97-AF65-F5344CB8AC3E}">
        <p14:creationId xmlns:p14="http://schemas.microsoft.com/office/powerpoint/2010/main" val="4214787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target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prerequisites .......  //target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是一个目标文件</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Object File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可执行文件 或 标签，</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prerequisites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是生成这个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target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所需要的文件或者目标</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command                            //make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需要执行的命令</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108</a:t>
            </a:fld>
            <a:endParaRPr lang="zh-CN" altLang="en-US">
              <a:cs typeface="+mn-cs"/>
            </a:endParaRPr>
          </a:p>
        </p:txBody>
      </p:sp>
    </p:spTree>
    <p:extLst>
      <p:ext uri="{BB962C8B-B14F-4D97-AF65-F5344CB8AC3E}">
        <p14:creationId xmlns:p14="http://schemas.microsoft.com/office/powerpoint/2010/main" val="1511105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109</a:t>
            </a:fld>
            <a:endParaRPr lang="zh-CN" altLang="en-US">
              <a:cs typeface="+mn-cs"/>
            </a:endParaRPr>
          </a:p>
        </p:txBody>
      </p:sp>
    </p:spTree>
    <p:extLst>
      <p:ext uri="{BB962C8B-B14F-4D97-AF65-F5344CB8AC3E}">
        <p14:creationId xmlns:p14="http://schemas.microsoft.com/office/powerpoint/2010/main" val="1909633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110</a:t>
            </a:fld>
            <a:endParaRPr lang="zh-CN" altLang="en-US">
              <a:cs typeface="+mn-cs"/>
            </a:endParaRPr>
          </a:p>
        </p:txBody>
      </p:sp>
    </p:spTree>
    <p:extLst>
      <p:ext uri="{BB962C8B-B14F-4D97-AF65-F5344CB8AC3E}">
        <p14:creationId xmlns:p14="http://schemas.microsoft.com/office/powerpoint/2010/main" val="1094045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对于简单工程来说，只需要在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CMakeList.txt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添加</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行内容，</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PROJECT(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projectname</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[CXX] [C] [Java])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，定义工程名称，并可指定工程支持的语言，支持的语言列表是可以忽略的</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dirty="0"/>
              <a:t>ADD_EXECUTABLE(hello ${SRC_LIST}) </a:t>
            </a:r>
            <a:r>
              <a:rPr lang="zh-CN" altLang="en-US" dirty="0"/>
              <a:t>定义了这个工程会生成一个文件名为</a:t>
            </a:r>
            <a:r>
              <a:rPr lang="en-US" altLang="zh-CN" dirty="0"/>
              <a:t>hello</a:t>
            </a:r>
            <a:r>
              <a:rPr lang="zh-CN" altLang="en-US" dirty="0"/>
              <a:t>的可执行文件，相关的源文件是</a:t>
            </a:r>
            <a:r>
              <a:rPr lang="en-US" altLang="zh-CN" dirty="0"/>
              <a:t>SRC_LIST</a:t>
            </a:r>
            <a:r>
              <a:rPr lang="zh-CN" altLang="en-US" dirty="0"/>
              <a:t>中 定 义的源文件列表</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111</a:t>
            </a:fld>
            <a:endParaRPr lang="zh-CN" altLang="en-US">
              <a:cs typeface="+mn-cs"/>
            </a:endParaRPr>
          </a:p>
        </p:txBody>
      </p:sp>
    </p:spTree>
    <p:extLst>
      <p:ext uri="{BB962C8B-B14F-4D97-AF65-F5344CB8AC3E}">
        <p14:creationId xmlns:p14="http://schemas.microsoft.com/office/powerpoint/2010/main" val="283210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baseline="0" dirty="0">
                <a:solidFill>
                  <a:schemeClr val="tx1"/>
                </a:solidFill>
                <a:latin typeface="+mn-lt"/>
                <a:ea typeface="+mn-ea"/>
                <a:cs typeface="+mn-cs"/>
              </a:rPr>
              <a:t>摄像坐标系</a:t>
            </a:r>
            <a:r>
              <a:rPr lang="zh-CN" altLang="en-US" sz="1200" dirty="0"/>
              <a:t>是和观察者密切相关的坐标系。该坐标系定义在摄像机的屏幕可视区域。</a:t>
            </a:r>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11</a:t>
            </a:fld>
            <a:endParaRPr lang="zh-CN" altLang="en-US">
              <a:latin typeface="Arial" pitchFamily="34" charset="0"/>
            </a:endParaRPr>
          </a:p>
        </p:txBody>
      </p:sp>
    </p:spTree>
    <p:extLst>
      <p:ext uri="{BB962C8B-B14F-4D97-AF65-F5344CB8AC3E}">
        <p14:creationId xmlns:p14="http://schemas.microsoft.com/office/powerpoint/2010/main" val="915614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对于简单工程来说，只需要在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CMakeList.txt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添加</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行内容</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112</a:t>
            </a:fld>
            <a:endParaRPr lang="zh-CN" altLang="en-US">
              <a:cs typeface="+mn-cs"/>
            </a:endParaRPr>
          </a:p>
        </p:txBody>
      </p:sp>
    </p:spTree>
    <p:extLst>
      <p:ext uri="{BB962C8B-B14F-4D97-AF65-F5344CB8AC3E}">
        <p14:creationId xmlns:p14="http://schemas.microsoft.com/office/powerpoint/2010/main" val="61794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SHARED</a:t>
            </a:r>
            <a:r>
              <a:rPr lang="zh-CN" altLang="en-US" dirty="0"/>
              <a:t>，动态库 </a:t>
            </a:r>
            <a:r>
              <a:rPr lang="en-US" altLang="zh-CN" dirty="0"/>
              <a:t>STATIC</a:t>
            </a:r>
            <a:r>
              <a:rPr lang="zh-CN" altLang="en-US" dirty="0"/>
              <a:t>，静态库 </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113</a:t>
            </a:fld>
            <a:endParaRPr lang="zh-CN" altLang="en-US">
              <a:cs typeface="+mn-cs"/>
            </a:endParaRPr>
          </a:p>
        </p:txBody>
      </p:sp>
    </p:spTree>
    <p:extLst>
      <p:ext uri="{BB962C8B-B14F-4D97-AF65-F5344CB8AC3E}">
        <p14:creationId xmlns:p14="http://schemas.microsoft.com/office/powerpoint/2010/main" val="5899475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Eigen </a:t>
            </a:r>
            <a:r>
              <a:rPr lang="zh-CN" altLang="en-US" dirty="0"/>
              <a:t>特殊之处在于，它是一个纯用头文件搭建起来的 库（这非常神奇！）。这意味着你只能找到它的头文件，而没有</a:t>
            </a:r>
            <a:r>
              <a:rPr lang="en-US" altLang="zh-CN" dirty="0"/>
              <a:t>.so </a:t>
            </a:r>
            <a:r>
              <a:rPr lang="zh-CN" altLang="en-US" dirty="0"/>
              <a:t>或</a:t>
            </a:r>
            <a:r>
              <a:rPr lang="en-US" altLang="zh-CN" dirty="0"/>
              <a:t>.a </a:t>
            </a:r>
            <a:r>
              <a:rPr lang="zh-CN" altLang="en-US" dirty="0"/>
              <a:t>那样的二进制文件。 我们在使用时，只需引入 </a:t>
            </a:r>
            <a:r>
              <a:rPr lang="en-US" altLang="zh-CN" dirty="0"/>
              <a:t>Eigen </a:t>
            </a:r>
            <a:r>
              <a:rPr lang="zh-CN" altLang="en-US" dirty="0"/>
              <a:t>的头文件即可，不需要链接它的库文件（因为它没有库文 件）。</a:t>
            </a:r>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114</a:t>
            </a:fld>
            <a:endParaRPr lang="zh-CN" altLang="en-US">
              <a:cs typeface="+mn-cs"/>
            </a:endParaRPr>
          </a:p>
        </p:txBody>
      </p:sp>
    </p:spTree>
    <p:extLst>
      <p:ext uri="{BB962C8B-B14F-4D97-AF65-F5344CB8AC3E}">
        <p14:creationId xmlns:p14="http://schemas.microsoft.com/office/powerpoint/2010/main" val="42901889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视觉</a:t>
            </a:r>
            <a:r>
              <a:rPr lang="en-US" altLang="zh-CN" dirty="0"/>
              <a:t>SLAM</a:t>
            </a:r>
            <a:r>
              <a:rPr lang="zh-CN" altLang="en-US" dirty="0"/>
              <a:t>十四讲</a:t>
            </a:r>
            <a:r>
              <a:rPr lang="en-US" altLang="zh-CN" dirty="0"/>
              <a:t>》P60</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115</a:t>
            </a:fld>
            <a:endParaRPr lang="zh-CN" altLang="en-US">
              <a:cs typeface="+mn-cs"/>
            </a:endParaRPr>
          </a:p>
        </p:txBody>
      </p:sp>
    </p:spTree>
    <p:extLst>
      <p:ext uri="{BB962C8B-B14F-4D97-AF65-F5344CB8AC3E}">
        <p14:creationId xmlns:p14="http://schemas.microsoft.com/office/powerpoint/2010/main" val="27025549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视觉</a:t>
            </a:r>
            <a:r>
              <a:rPr lang="en-US" altLang="zh-CN" dirty="0"/>
              <a:t>SLAM</a:t>
            </a:r>
            <a:r>
              <a:rPr lang="zh-CN" altLang="en-US" dirty="0"/>
              <a:t>十四讲</a:t>
            </a:r>
            <a:r>
              <a:rPr lang="en-US" altLang="zh-CN" dirty="0"/>
              <a:t>》P60</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116</a:t>
            </a:fld>
            <a:endParaRPr lang="zh-CN" altLang="en-US">
              <a:cs typeface="+mn-cs"/>
            </a:endParaRPr>
          </a:p>
        </p:txBody>
      </p:sp>
    </p:spTree>
    <p:extLst>
      <p:ext uri="{BB962C8B-B14F-4D97-AF65-F5344CB8AC3E}">
        <p14:creationId xmlns:p14="http://schemas.microsoft.com/office/powerpoint/2010/main" val="27151203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视觉</a:t>
            </a:r>
            <a:r>
              <a:rPr lang="en-US" altLang="zh-CN" dirty="0"/>
              <a:t>SLAM</a:t>
            </a:r>
            <a:r>
              <a:rPr lang="zh-CN" altLang="en-US" dirty="0"/>
              <a:t>十四讲</a:t>
            </a:r>
            <a:r>
              <a:rPr lang="en-US" altLang="zh-CN" dirty="0"/>
              <a:t>》P60</a:t>
            </a:r>
            <a:endParaRPr lang="zh-CN" altLang="en-US" dirty="0"/>
          </a:p>
        </p:txBody>
      </p:sp>
      <p:sp>
        <p:nvSpPr>
          <p:cNvPr id="4" name="灯片编号占位符 3"/>
          <p:cNvSpPr>
            <a:spLocks noGrp="1"/>
          </p:cNvSpPr>
          <p:nvPr>
            <p:ph type="sldNum" sz="quarter" idx="5"/>
          </p:nvPr>
        </p:nvSpPr>
        <p:spPr/>
        <p:txBody>
          <a:bodyPr/>
          <a:lstStyle/>
          <a:p>
            <a:pPr>
              <a:defRPr/>
            </a:pPr>
            <a:fld id="{C56FFCFA-A6B0-4F17-9B94-32D59F778915}" type="slidenum">
              <a:rPr lang="zh-CN" altLang="en-US" smtClean="0"/>
              <a:pPr>
                <a:defRPr/>
              </a:pPr>
              <a:t>117</a:t>
            </a:fld>
            <a:endParaRPr lang="zh-CN" altLang="en-US">
              <a:cs typeface="+mn-cs"/>
            </a:endParaRPr>
          </a:p>
        </p:txBody>
      </p:sp>
    </p:spTree>
    <p:extLst>
      <p:ext uri="{BB962C8B-B14F-4D97-AF65-F5344CB8AC3E}">
        <p14:creationId xmlns:p14="http://schemas.microsoft.com/office/powerpoint/2010/main" val="125561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ea typeface="楷体" pitchFamily="49" charset="-122"/>
              </a:rPr>
              <a:t>规范化坐标系：它的坐标范围在</a:t>
            </a:r>
            <a:r>
              <a:rPr lang="en-US" altLang="zh-CN" sz="1200" dirty="0">
                <a:ea typeface="楷体" pitchFamily="49" charset="-122"/>
              </a:rPr>
              <a:t>x</a:t>
            </a:r>
            <a:r>
              <a:rPr lang="zh-CN" altLang="en-US" sz="1200" dirty="0">
                <a:ea typeface="楷体" pitchFamily="49" charset="-122"/>
              </a:rPr>
              <a:t>和</a:t>
            </a:r>
            <a:r>
              <a:rPr lang="en-US" altLang="zh-CN" sz="1200" dirty="0">
                <a:ea typeface="楷体" pitchFamily="49" charset="-122"/>
              </a:rPr>
              <a:t>y</a:t>
            </a:r>
            <a:r>
              <a:rPr lang="zh-CN" altLang="en-US" sz="1200" dirty="0">
                <a:ea typeface="楷体" pitchFamily="49" charset="-122"/>
              </a:rPr>
              <a:t>上的范围都是</a:t>
            </a:r>
            <a:r>
              <a:rPr lang="en-US" altLang="zh-CN" sz="1200" dirty="0">
                <a:ea typeface="楷体" pitchFamily="49" charset="-122"/>
              </a:rPr>
              <a:t>0</a:t>
            </a:r>
            <a:r>
              <a:rPr lang="zh-CN" altLang="en-US" sz="1200" dirty="0">
                <a:ea typeface="楷体" pitchFamily="49" charset="-122"/>
              </a:rPr>
              <a:t>到</a:t>
            </a:r>
            <a:r>
              <a:rPr lang="en-US" altLang="zh-CN" sz="1200" dirty="0">
                <a:ea typeface="楷体" pitchFamily="49" charset="-122"/>
              </a:rPr>
              <a:t>1</a:t>
            </a:r>
            <a:r>
              <a:rPr lang="zh-CN" altLang="en-US" sz="1200" dirty="0">
                <a:ea typeface="楷体" pitchFamily="49" charset="-122"/>
              </a:rPr>
              <a:t>，主要用于在计算机内部处理图形，对一个具体物理设备，规范化坐标和设备坐标仅仅相差一个比例因子，规范化坐标可以看成是一个抽象的图形设备。</a:t>
            </a: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12</a:t>
            </a:fld>
            <a:endParaRPr lang="zh-CN" altLang="en-US">
              <a:latin typeface="Arial" pitchFamily="34" charset="0"/>
            </a:endParaRPr>
          </a:p>
        </p:txBody>
      </p:sp>
    </p:spTree>
    <p:extLst>
      <p:ext uri="{BB962C8B-B14F-4D97-AF65-F5344CB8AC3E}">
        <p14:creationId xmlns:p14="http://schemas.microsoft.com/office/powerpoint/2010/main" val="98676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7651"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z="1200" kern="1200" baseline="0" dirty="0">
              <a:solidFill>
                <a:schemeClr val="tx1"/>
              </a:solidFill>
              <a:latin typeface="+mn-lt"/>
              <a:ea typeface="+mn-ea"/>
              <a:cs typeface="+mn-cs"/>
            </a:endParaRPr>
          </a:p>
        </p:txBody>
      </p:sp>
      <p:sp>
        <p:nvSpPr>
          <p:cNvPr id="3277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2D258A-39B7-49A2-94B7-EC366CAC3B71}" type="slidenum">
              <a:rPr lang="zh-CN" altLang="en-US" smtClean="0">
                <a:latin typeface="Arial" pitchFamily="34" charset="0"/>
              </a:rPr>
              <a:pPr>
                <a:defRPr/>
              </a:pPr>
              <a:t>13</a:t>
            </a:fld>
            <a:endParaRPr lang="zh-CN" altLang="en-US">
              <a:latin typeface="Arial" pitchFamily="34" charset="0"/>
            </a:endParaRPr>
          </a:p>
        </p:txBody>
      </p:sp>
    </p:spTree>
    <p:extLst>
      <p:ext uri="{BB962C8B-B14F-4D97-AF65-F5344CB8AC3E}">
        <p14:creationId xmlns:p14="http://schemas.microsoft.com/office/powerpoint/2010/main" val="20385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1">
            <a:extLst>
              <a:ext uri="{FF2B5EF4-FFF2-40B4-BE49-F238E27FC236}">
                <a16:creationId xmlns:a16="http://schemas.microsoft.com/office/drawing/2014/main" id="{00E6F89E-43BF-4F90-AEB4-C1805EF446E2}"/>
              </a:ext>
            </a:extLst>
          </p:cNvPr>
          <p:cNvSpPr>
            <a:spLocks noGrp="1" noChangeArrowheads="1"/>
          </p:cNvSpPr>
          <p:nvPr>
            <p:ph type="dt" sz="half" idx="10"/>
          </p:nvPr>
        </p:nvSpPr>
        <p:spPr/>
        <p:txBody>
          <a:bodyPr/>
          <a:lstStyle>
            <a:lvl1pPr>
              <a:defRPr/>
            </a:lvl1pPr>
          </a:lstStyle>
          <a:p>
            <a:pPr>
              <a:defRPr/>
            </a:pPr>
            <a:fld id="{57F853D2-F82E-4E5D-98A3-3E29D61EC15F}" type="datetime1">
              <a:rPr lang="zh-CN" altLang="en-US"/>
              <a:pPr>
                <a:defRPr/>
              </a:pPr>
              <a:t>2019-11-13</a:t>
            </a:fld>
            <a:endParaRPr lang="zh-CN" altLang="en-US"/>
          </a:p>
        </p:txBody>
      </p:sp>
      <p:sp>
        <p:nvSpPr>
          <p:cNvPr id="5" name="Footer Placeholder 2">
            <a:extLst>
              <a:ext uri="{FF2B5EF4-FFF2-40B4-BE49-F238E27FC236}">
                <a16:creationId xmlns:a16="http://schemas.microsoft.com/office/drawing/2014/main" id="{A6A36F35-F02E-4072-BAE9-6C2A460C5B5A}"/>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48CAE51D-F1E4-4542-AF55-B35F7A0C9390}"/>
              </a:ext>
            </a:extLst>
          </p:cNvPr>
          <p:cNvSpPr>
            <a:spLocks noGrp="1" noChangeArrowheads="1"/>
          </p:cNvSpPr>
          <p:nvPr>
            <p:ph type="sldNum" sz="quarter" idx="12"/>
          </p:nvPr>
        </p:nvSpPr>
        <p:spPr/>
        <p:txBody>
          <a:bodyPr/>
          <a:lstStyle>
            <a:lvl1pPr>
              <a:defRPr/>
            </a:lvl1pPr>
          </a:lstStyle>
          <a:p>
            <a:pPr>
              <a:defRPr/>
            </a:pPr>
            <a:r>
              <a:rPr lang="en-US" altLang="zh-CN"/>
              <a:t>1-</a:t>
            </a:r>
            <a:fld id="{9925433E-8DAD-4C4B-8522-87B84DD8012E}" type="slidenum">
              <a:rPr lang="en-US" altLang="zh-CN" dirty="0"/>
              <a:pPr>
                <a:defRPr/>
              </a:pPr>
              <a:t>‹#›</a:t>
            </a:fld>
            <a:endParaRPr lang="en-US" altLang="zh-CN"/>
          </a:p>
        </p:txBody>
      </p:sp>
    </p:spTree>
    <p:extLst>
      <p:ext uri="{BB962C8B-B14F-4D97-AF65-F5344CB8AC3E}">
        <p14:creationId xmlns:p14="http://schemas.microsoft.com/office/powerpoint/2010/main" val="2032956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4A9A62DD-5E0C-4EFF-A55D-268E13A04C64}"/>
              </a:ext>
            </a:extLst>
          </p:cNvPr>
          <p:cNvSpPr>
            <a:spLocks noGrp="1" noChangeArrowheads="1"/>
          </p:cNvSpPr>
          <p:nvPr>
            <p:ph type="dt" sz="half" idx="10"/>
          </p:nvPr>
        </p:nvSpPr>
        <p:spPr/>
        <p:txBody>
          <a:bodyPr/>
          <a:lstStyle>
            <a:lvl1pPr>
              <a:defRPr/>
            </a:lvl1pPr>
          </a:lstStyle>
          <a:p>
            <a:pPr>
              <a:defRPr/>
            </a:pPr>
            <a:fld id="{E2748EF9-0302-4295-8104-9C4E5C9F4342}" type="datetime1">
              <a:rPr lang="zh-CN" altLang="en-US"/>
              <a:pPr>
                <a:defRPr/>
              </a:pPr>
              <a:t>2019-11-13</a:t>
            </a:fld>
            <a:endParaRPr lang="zh-CN" altLang="en-US"/>
          </a:p>
        </p:txBody>
      </p:sp>
      <p:sp>
        <p:nvSpPr>
          <p:cNvPr id="5" name="页脚占位符 3">
            <a:extLst>
              <a:ext uri="{FF2B5EF4-FFF2-40B4-BE49-F238E27FC236}">
                <a16:creationId xmlns:a16="http://schemas.microsoft.com/office/drawing/2014/main" id="{C1914B59-18A3-4A44-A643-74219F6211BC}"/>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9215EC7B-949C-47BE-A45D-F56BCD5FF2D4}"/>
              </a:ext>
            </a:extLst>
          </p:cNvPr>
          <p:cNvSpPr>
            <a:spLocks noGrp="1"/>
          </p:cNvSpPr>
          <p:nvPr>
            <p:ph type="sldNum" sz="quarter" idx="12"/>
          </p:nvPr>
        </p:nvSpPr>
        <p:spPr/>
        <p:txBody>
          <a:bodyPr/>
          <a:lstStyle>
            <a:lvl1pPr>
              <a:defRPr/>
            </a:lvl1pPr>
          </a:lstStyle>
          <a:p>
            <a:pPr>
              <a:defRPr/>
            </a:pPr>
            <a:r>
              <a:rPr lang="en-US" altLang="zh-CN"/>
              <a:t>1-</a:t>
            </a:r>
            <a:fld id="{B42A7A9A-B03C-445F-9ABC-19F399B2C13D}" type="slidenum">
              <a:rPr lang="en-US" altLang="zh-CN" dirty="0"/>
              <a:pPr>
                <a:defRPr/>
              </a:pPr>
              <a:t>‹#›</a:t>
            </a:fld>
            <a:endParaRPr lang="en-US" altLang="zh-CN"/>
          </a:p>
        </p:txBody>
      </p:sp>
    </p:spTree>
    <p:extLst>
      <p:ext uri="{BB962C8B-B14F-4D97-AF65-F5344CB8AC3E}">
        <p14:creationId xmlns:p14="http://schemas.microsoft.com/office/powerpoint/2010/main" val="31416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3C1307C3-2A36-41D3-A80D-41E2D32A6483}"/>
              </a:ext>
            </a:extLst>
          </p:cNvPr>
          <p:cNvSpPr>
            <a:spLocks noGrp="1" noChangeArrowheads="1"/>
          </p:cNvSpPr>
          <p:nvPr>
            <p:ph type="dt" sz="half" idx="10"/>
          </p:nvPr>
        </p:nvSpPr>
        <p:spPr/>
        <p:txBody>
          <a:bodyPr/>
          <a:lstStyle>
            <a:lvl1pPr>
              <a:defRPr/>
            </a:lvl1pPr>
          </a:lstStyle>
          <a:p>
            <a:pPr>
              <a:defRPr/>
            </a:pPr>
            <a:fld id="{28C2F9A7-C295-4F29-9149-87047979E72B}" type="datetime1">
              <a:rPr lang="zh-CN" altLang="en-US"/>
              <a:pPr>
                <a:defRPr/>
              </a:pPr>
              <a:t>2019-11-13</a:t>
            </a:fld>
            <a:endParaRPr lang="zh-CN" altLang="en-US"/>
          </a:p>
        </p:txBody>
      </p:sp>
      <p:sp>
        <p:nvSpPr>
          <p:cNvPr id="5" name="页脚占位符 3">
            <a:extLst>
              <a:ext uri="{FF2B5EF4-FFF2-40B4-BE49-F238E27FC236}">
                <a16:creationId xmlns:a16="http://schemas.microsoft.com/office/drawing/2014/main" id="{C08CDE6E-DB7B-4E13-9CFD-2DF0EB57C0BC}"/>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71A0166A-1F27-4721-B01F-235E4AE678D8}"/>
              </a:ext>
            </a:extLst>
          </p:cNvPr>
          <p:cNvSpPr>
            <a:spLocks noGrp="1"/>
          </p:cNvSpPr>
          <p:nvPr>
            <p:ph type="sldNum" sz="quarter" idx="12"/>
          </p:nvPr>
        </p:nvSpPr>
        <p:spPr/>
        <p:txBody>
          <a:bodyPr/>
          <a:lstStyle>
            <a:lvl1pPr>
              <a:defRPr/>
            </a:lvl1pPr>
          </a:lstStyle>
          <a:p>
            <a:pPr>
              <a:defRPr/>
            </a:pPr>
            <a:r>
              <a:rPr lang="en-US" altLang="zh-CN"/>
              <a:t>1-</a:t>
            </a:r>
            <a:fld id="{66DA07D5-307B-47CD-9D19-C014B25CB687}" type="slidenum">
              <a:rPr lang="en-US" altLang="zh-CN" dirty="0"/>
              <a:pPr>
                <a:defRPr/>
              </a:pPr>
              <a:t>‹#›</a:t>
            </a:fld>
            <a:endParaRPr lang="en-US" altLang="zh-CN"/>
          </a:p>
        </p:txBody>
      </p:sp>
    </p:spTree>
    <p:extLst>
      <p:ext uri="{BB962C8B-B14F-4D97-AF65-F5344CB8AC3E}">
        <p14:creationId xmlns:p14="http://schemas.microsoft.com/office/powerpoint/2010/main" val="2000712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5">
            <a:extLst>
              <a:ext uri="{FF2B5EF4-FFF2-40B4-BE49-F238E27FC236}">
                <a16:creationId xmlns:a16="http://schemas.microsoft.com/office/drawing/2014/main" id="{3A16EB95-D0EC-4608-83D6-C506789F3175}"/>
              </a:ext>
            </a:extLst>
          </p:cNvPr>
          <p:cNvSpPr>
            <a:spLocks noGrp="1"/>
          </p:cNvSpPr>
          <p:nvPr>
            <p:ph type="dt" sz="half" idx="10"/>
          </p:nvPr>
        </p:nvSpPr>
        <p:spPr>
          <a:xfrm>
            <a:off x="457200" y="6243638"/>
            <a:ext cx="2133600" cy="457200"/>
          </a:xfrm>
        </p:spPr>
        <p:txBody>
          <a:bodyPr/>
          <a:lstStyle>
            <a:lvl1pPr>
              <a:defRPr/>
            </a:lvl1pPr>
          </a:lstStyle>
          <a:p>
            <a:pPr>
              <a:defRPr/>
            </a:pPr>
            <a:endParaRPr lang="en-US" altLang="zh-CN"/>
          </a:p>
        </p:txBody>
      </p:sp>
      <p:sp>
        <p:nvSpPr>
          <p:cNvPr id="7" name="页脚占位符 6">
            <a:extLst>
              <a:ext uri="{FF2B5EF4-FFF2-40B4-BE49-F238E27FC236}">
                <a16:creationId xmlns:a16="http://schemas.microsoft.com/office/drawing/2014/main" id="{1447E2C2-ADD1-4788-A6F9-ECA2B29288B6}"/>
              </a:ext>
            </a:extLst>
          </p:cNvPr>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1B69C710-E429-46AB-86EB-41928FD41953}"/>
              </a:ext>
            </a:extLst>
          </p:cNvPr>
          <p:cNvSpPr>
            <a:spLocks noGrp="1"/>
          </p:cNvSpPr>
          <p:nvPr>
            <p:ph type="sldNum" sz="quarter" idx="12"/>
          </p:nvPr>
        </p:nvSpPr>
        <p:spPr>
          <a:xfrm>
            <a:off x="6553200" y="6243638"/>
            <a:ext cx="2133600" cy="457200"/>
          </a:xfrm>
        </p:spPr>
        <p:txBody>
          <a:bodyPr/>
          <a:lstStyle>
            <a:lvl1pPr>
              <a:defRPr/>
            </a:lvl1pPr>
          </a:lstStyle>
          <a:p>
            <a:pPr>
              <a:defRPr/>
            </a:pPr>
            <a:fld id="{1D28E8AB-8564-4FC2-87D1-689E47DD15D7}" type="slidenum">
              <a:rPr lang="en-US" altLang="zh-CN"/>
              <a:pPr>
                <a:defRPr/>
              </a:pPr>
              <a:t>‹#›</a:t>
            </a:fld>
            <a:endParaRPr lang="en-US" altLang="zh-CN"/>
          </a:p>
        </p:txBody>
      </p:sp>
    </p:spTree>
    <p:extLst>
      <p:ext uri="{BB962C8B-B14F-4D97-AF65-F5344CB8AC3E}">
        <p14:creationId xmlns:p14="http://schemas.microsoft.com/office/powerpoint/2010/main" val="2747644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06830E73-2167-4BD7-A159-1BD4D0B536CB}"/>
              </a:ext>
            </a:extLst>
          </p:cNvPr>
          <p:cNvSpPr>
            <a:spLocks noGrp="1"/>
          </p:cNvSpPr>
          <p:nvPr>
            <p:ph type="dt" sz="half" idx="10"/>
          </p:nvPr>
        </p:nvSpPr>
        <p:spPr>
          <a:xfrm>
            <a:off x="457200" y="6243638"/>
            <a:ext cx="2133600" cy="457200"/>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5F157599-3D67-4B74-B8E0-278203830AE5}"/>
              </a:ext>
            </a:extLst>
          </p:cNvPr>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4405DA0B-45AF-4555-A134-0FB1FBEA8632}"/>
              </a:ext>
            </a:extLst>
          </p:cNvPr>
          <p:cNvSpPr>
            <a:spLocks noGrp="1"/>
          </p:cNvSpPr>
          <p:nvPr>
            <p:ph type="sldNum" sz="quarter" idx="12"/>
          </p:nvPr>
        </p:nvSpPr>
        <p:spPr>
          <a:xfrm>
            <a:off x="6553200" y="6243638"/>
            <a:ext cx="2133600" cy="457200"/>
          </a:xfrm>
        </p:spPr>
        <p:txBody>
          <a:bodyPr/>
          <a:lstStyle>
            <a:lvl1pPr>
              <a:defRPr/>
            </a:lvl1pPr>
          </a:lstStyle>
          <a:p>
            <a:pPr>
              <a:defRPr/>
            </a:pPr>
            <a:fld id="{C9FEBD2B-535C-4B74-861C-4FA62E5DF3B9}" type="slidenum">
              <a:rPr lang="en-US" altLang="zh-CN"/>
              <a:pPr>
                <a:defRPr/>
              </a:pPr>
              <a:t>‹#›</a:t>
            </a:fld>
            <a:endParaRPr lang="en-US" altLang="zh-CN"/>
          </a:p>
        </p:txBody>
      </p:sp>
    </p:spTree>
    <p:extLst>
      <p:ext uri="{BB962C8B-B14F-4D97-AF65-F5344CB8AC3E}">
        <p14:creationId xmlns:p14="http://schemas.microsoft.com/office/powerpoint/2010/main" val="3285361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8229600" cy="21891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200" y="3941763"/>
            <a:ext cx="8229600" cy="21891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5BDA2C08-37F5-4A47-BA84-1CBF6E580871}"/>
              </a:ext>
            </a:extLst>
          </p:cNvPr>
          <p:cNvSpPr>
            <a:spLocks noGrp="1"/>
          </p:cNvSpPr>
          <p:nvPr>
            <p:ph type="dt" sz="half" idx="10"/>
          </p:nvPr>
        </p:nvSpPr>
        <p:spPr>
          <a:xfrm>
            <a:off x="457200" y="6243638"/>
            <a:ext cx="2133600" cy="457200"/>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128AE903-0DFA-4836-8D0A-54D3AF75E065}"/>
              </a:ext>
            </a:extLst>
          </p:cNvPr>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4668E1F9-7320-4DF7-B6BE-3AFE5A28CFA8}"/>
              </a:ext>
            </a:extLst>
          </p:cNvPr>
          <p:cNvSpPr>
            <a:spLocks noGrp="1"/>
          </p:cNvSpPr>
          <p:nvPr>
            <p:ph type="sldNum" sz="quarter" idx="12"/>
          </p:nvPr>
        </p:nvSpPr>
        <p:spPr>
          <a:xfrm>
            <a:off x="6553200" y="6243638"/>
            <a:ext cx="2133600" cy="457200"/>
          </a:xfrm>
        </p:spPr>
        <p:txBody>
          <a:bodyPr/>
          <a:lstStyle>
            <a:lvl1pPr>
              <a:defRPr/>
            </a:lvl1pPr>
          </a:lstStyle>
          <a:p>
            <a:pPr>
              <a:defRPr/>
            </a:pPr>
            <a:fld id="{F2964159-3366-476B-902D-32D8246BDC72}" type="slidenum">
              <a:rPr lang="en-US" altLang="zh-CN"/>
              <a:pPr>
                <a:defRPr/>
              </a:pPr>
              <a:t>‹#›</a:t>
            </a:fld>
            <a:endParaRPr lang="en-US" altLang="zh-CN"/>
          </a:p>
        </p:txBody>
      </p:sp>
    </p:spTree>
    <p:extLst>
      <p:ext uri="{BB962C8B-B14F-4D97-AF65-F5344CB8AC3E}">
        <p14:creationId xmlns:p14="http://schemas.microsoft.com/office/powerpoint/2010/main" val="3848996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1AF162AB-DCD5-4B89-B904-40BDFC697556}"/>
              </a:ext>
            </a:extLst>
          </p:cNvPr>
          <p:cNvPicPr>
            <a:picLocks noChangeAspect="1" noChangeArrowheads="1"/>
          </p:cNvPicPr>
          <p:nvPr userDrawn="1"/>
        </p:nvPicPr>
        <p:blipFill>
          <a:blip r:embed="rId2">
            <a:lum bright="6000"/>
            <a:extLst>
              <a:ext uri="{28A0092B-C50C-407E-A947-70E740481C1C}">
                <a14:useLocalDpi xmlns:a14="http://schemas.microsoft.com/office/drawing/2010/main" val="0"/>
              </a:ext>
            </a:extLst>
          </a:blip>
          <a:srcRect/>
          <a:stretch>
            <a:fillRect/>
          </a:stretch>
        </p:blipFill>
        <p:spPr bwMode="auto">
          <a:xfrm>
            <a:off x="0" y="-152400"/>
            <a:ext cx="9144000"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Line 8">
            <a:extLst>
              <a:ext uri="{FF2B5EF4-FFF2-40B4-BE49-F238E27FC236}">
                <a16:creationId xmlns:a16="http://schemas.microsoft.com/office/drawing/2014/main" id="{16E4DB8A-5A46-4451-85B0-1ED8E30E547F}"/>
              </a:ext>
            </a:extLst>
          </p:cNvPr>
          <p:cNvSpPr>
            <a:spLocks noChangeShapeType="1"/>
          </p:cNvSpPr>
          <p:nvPr/>
        </p:nvSpPr>
        <p:spPr bwMode="auto">
          <a:xfrm>
            <a:off x="609600" y="1447800"/>
            <a:ext cx="7219950" cy="0"/>
          </a:xfrm>
          <a:prstGeom prst="line">
            <a:avLst/>
          </a:prstGeom>
          <a:noFill/>
          <a:ln w="12700">
            <a:solidFill>
              <a:srgbClr val="CC99FF"/>
            </a:solidFill>
            <a:round/>
          </a:ln>
          <a:effectLst/>
          <a:scene3d>
            <a:camera prst="legacyObliqueTopRight"/>
            <a:lightRig rig="legacyFlat3" dir="b"/>
          </a:scene3d>
          <a:sp3d extrusionH="430200" prstMaterial="legacyMatte">
            <a:bevelT w="13500" h="13500" prst="angle"/>
            <a:bevelB w="13500" h="13500" prst="angle"/>
            <a:extrusionClr>
              <a:srgbClr val="CC99FF"/>
            </a:extrusionClr>
          </a:sp3d>
        </p:spPr>
        <p:txBody>
          <a:bodyPr>
            <a:flatTx/>
          </a:bodyPr>
          <a:lstStyle/>
          <a:p>
            <a:pPr>
              <a:buFontTx/>
              <a:buNone/>
              <a:defRPr/>
            </a:pPr>
            <a:endParaRPr lang="zh-CN" altLang="en-US"/>
          </a:p>
        </p:txBody>
      </p:sp>
      <p:pic>
        <p:nvPicPr>
          <p:cNvPr id="6" name="Picture 25">
            <a:extLst>
              <a:ext uri="{FF2B5EF4-FFF2-40B4-BE49-F238E27FC236}">
                <a16:creationId xmlns:a16="http://schemas.microsoft.com/office/drawing/2014/main" id="{77E5E583-E3DC-4CC5-B853-D8C2F6BA0C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34275" y="4800600"/>
            <a:ext cx="16097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152400"/>
            <a:ext cx="8229600" cy="9906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219200"/>
            <a:ext cx="8229600" cy="4910138"/>
          </a:xfrm>
        </p:spPr>
        <p:txBody>
          <a:bodyPr/>
          <a:lstStyle/>
          <a:p>
            <a:pPr lvl="0"/>
            <a:endParaRPr lang="zh-CN" altLang="en-US" noProof="0"/>
          </a:p>
        </p:txBody>
      </p:sp>
      <p:sp>
        <p:nvSpPr>
          <p:cNvPr id="7" name="页脚占位符 2">
            <a:extLst>
              <a:ext uri="{FF2B5EF4-FFF2-40B4-BE49-F238E27FC236}">
                <a16:creationId xmlns:a16="http://schemas.microsoft.com/office/drawing/2014/main" id="{5271A34B-59D4-43DC-9C8A-3BEB032CBAEA}"/>
              </a:ext>
            </a:extLst>
          </p:cNvPr>
          <p:cNvSpPr>
            <a:spLocks noGrp="1"/>
          </p:cNvSpPr>
          <p:nvPr>
            <p:ph type="ftr" sz="quarter" idx="10"/>
          </p:nvPr>
        </p:nvSpPr>
        <p:spPr/>
        <p:txBody>
          <a:bodyPr/>
          <a:lstStyle>
            <a:lvl1pPr>
              <a:defRPr noProof="1">
                <a:cs typeface="+mn-ea"/>
              </a:defRPr>
            </a:lvl1pPr>
          </a:lstStyle>
          <a:p>
            <a:pPr>
              <a:defRPr/>
            </a:pPr>
            <a:r>
              <a:rPr lang="en-US" altLang="zh-CN"/>
              <a:t>www.embedu.org</a:t>
            </a:r>
            <a:endParaRPr lang="en-US" altLang="zh-CN">
              <a:cs typeface="+mn-cs"/>
            </a:endParaRPr>
          </a:p>
        </p:txBody>
      </p:sp>
      <p:sp>
        <p:nvSpPr>
          <p:cNvPr id="8" name="灯片编号占位符 22">
            <a:extLst>
              <a:ext uri="{FF2B5EF4-FFF2-40B4-BE49-F238E27FC236}">
                <a16:creationId xmlns:a16="http://schemas.microsoft.com/office/drawing/2014/main" id="{E336B690-BF7B-457F-B972-E3E43632FFBA}"/>
              </a:ext>
            </a:extLst>
          </p:cNvPr>
          <p:cNvSpPr>
            <a:spLocks noGrp="1"/>
          </p:cNvSpPr>
          <p:nvPr>
            <p:ph type="sldNum" sz="quarter" idx="11"/>
          </p:nvPr>
        </p:nvSpPr>
        <p:spPr>
          <a:xfrm>
            <a:off x="609600" y="6381750"/>
            <a:ext cx="2133600" cy="476250"/>
          </a:xfrm>
        </p:spPr>
        <p:txBody>
          <a:bodyPr/>
          <a:lstStyle>
            <a:lvl1pPr>
              <a:defRPr/>
            </a:lvl1pPr>
          </a:lstStyle>
          <a:p>
            <a:pPr>
              <a:defRPr/>
            </a:pPr>
            <a:fld id="{A5B74BB2-A41B-4D80-A75C-08D2048D323C}" type="slidenum">
              <a:rPr lang="en-US" altLang="zh-CN"/>
              <a:pPr>
                <a:defRPr/>
              </a:pPr>
              <a:t>‹#›</a:t>
            </a:fld>
            <a:endParaRPr lang="en-US" altLang="zh-CN"/>
          </a:p>
        </p:txBody>
      </p:sp>
      <p:sp>
        <p:nvSpPr>
          <p:cNvPr id="9" name="日期占位符 13">
            <a:extLst>
              <a:ext uri="{FF2B5EF4-FFF2-40B4-BE49-F238E27FC236}">
                <a16:creationId xmlns:a16="http://schemas.microsoft.com/office/drawing/2014/main" id="{EA2E3671-71FE-4130-B783-0CC4B54C20D9}"/>
              </a:ext>
            </a:extLst>
          </p:cNvPr>
          <p:cNvSpPr>
            <a:spLocks noGrp="1"/>
          </p:cNvSpPr>
          <p:nvPr>
            <p:ph type="dt" sz="half" idx="12"/>
          </p:nvPr>
        </p:nvSpPr>
        <p:spPr/>
        <p:txBody>
          <a:bodyPr/>
          <a:lstStyle>
            <a:lvl1pPr>
              <a:defRPr noProof="1"/>
            </a:lvl1pPr>
          </a:lstStyle>
          <a:p>
            <a:pPr>
              <a:defRPr/>
            </a:pPr>
            <a:endParaRPr lang="en-US" altLang="zh-CN"/>
          </a:p>
        </p:txBody>
      </p:sp>
    </p:spTree>
    <p:extLst>
      <p:ext uri="{BB962C8B-B14F-4D97-AF65-F5344CB8AC3E}">
        <p14:creationId xmlns:p14="http://schemas.microsoft.com/office/powerpoint/2010/main" val="3176741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5A685AA5-8649-4A0F-AE5E-A19145873406}"/>
              </a:ext>
            </a:extLst>
          </p:cNvPr>
          <p:cNvSpPr>
            <a:spLocks noGrp="1" noChangeArrowheads="1"/>
          </p:cNvSpPr>
          <p:nvPr>
            <p:ph type="dt" sz="half" idx="10"/>
          </p:nvPr>
        </p:nvSpPr>
        <p:spPr/>
        <p:txBody>
          <a:bodyPr/>
          <a:lstStyle>
            <a:lvl1pPr>
              <a:defRPr/>
            </a:lvl1pPr>
          </a:lstStyle>
          <a:p>
            <a:pPr>
              <a:defRPr/>
            </a:pPr>
            <a:fld id="{41D7E3ED-5C6C-405A-B161-C0701232582B}" type="datetime1">
              <a:rPr lang="zh-CN" altLang="en-US"/>
              <a:pPr>
                <a:defRPr/>
              </a:pPr>
              <a:t>2019-11-13</a:t>
            </a:fld>
            <a:endParaRPr lang="zh-CN" altLang="en-US"/>
          </a:p>
        </p:txBody>
      </p:sp>
      <p:sp>
        <p:nvSpPr>
          <p:cNvPr id="5" name="Footer Placeholder 2">
            <a:extLst>
              <a:ext uri="{FF2B5EF4-FFF2-40B4-BE49-F238E27FC236}">
                <a16:creationId xmlns:a16="http://schemas.microsoft.com/office/drawing/2014/main" id="{1742F5DB-54F5-41C0-95BF-49B6ECF25E4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2E5B574B-FD67-4A86-A190-F27987675497}"/>
              </a:ext>
            </a:extLst>
          </p:cNvPr>
          <p:cNvSpPr>
            <a:spLocks noGrp="1" noChangeArrowheads="1"/>
          </p:cNvSpPr>
          <p:nvPr>
            <p:ph type="sldNum" sz="quarter" idx="12"/>
          </p:nvPr>
        </p:nvSpPr>
        <p:spPr/>
        <p:txBody>
          <a:bodyPr/>
          <a:lstStyle>
            <a:lvl1pPr>
              <a:defRPr/>
            </a:lvl1pPr>
          </a:lstStyle>
          <a:p>
            <a:pPr>
              <a:defRPr/>
            </a:pPr>
            <a:r>
              <a:rPr lang="en-US" altLang="zh-CN"/>
              <a:t>1-</a:t>
            </a:r>
            <a:fld id="{E3D17B49-768A-4ABD-83D3-592540EE8379}" type="slidenum">
              <a:rPr lang="en-US" altLang="zh-CN" dirty="0"/>
              <a:pPr>
                <a:defRPr/>
              </a:pPr>
              <a:t>‹#›</a:t>
            </a:fld>
            <a:endParaRPr lang="en-US" altLang="zh-CN"/>
          </a:p>
        </p:txBody>
      </p:sp>
    </p:spTree>
    <p:extLst>
      <p:ext uri="{BB962C8B-B14F-4D97-AF65-F5344CB8AC3E}">
        <p14:creationId xmlns:p14="http://schemas.microsoft.com/office/powerpoint/2010/main" val="159607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1">
            <a:extLst>
              <a:ext uri="{FF2B5EF4-FFF2-40B4-BE49-F238E27FC236}">
                <a16:creationId xmlns:a16="http://schemas.microsoft.com/office/drawing/2014/main" id="{8A8206D2-FC89-4BF5-9DF6-771EA83CF601}"/>
              </a:ext>
            </a:extLst>
          </p:cNvPr>
          <p:cNvSpPr>
            <a:spLocks noGrp="1" noChangeArrowheads="1"/>
          </p:cNvSpPr>
          <p:nvPr>
            <p:ph type="dt" sz="half" idx="10"/>
          </p:nvPr>
        </p:nvSpPr>
        <p:spPr/>
        <p:txBody>
          <a:bodyPr/>
          <a:lstStyle>
            <a:lvl1pPr>
              <a:defRPr/>
            </a:lvl1pPr>
          </a:lstStyle>
          <a:p>
            <a:pPr>
              <a:defRPr/>
            </a:pPr>
            <a:fld id="{2537FBEB-8295-448D-9172-9A3E9F96382F}" type="datetime1">
              <a:rPr lang="zh-CN" altLang="en-US"/>
              <a:pPr>
                <a:defRPr/>
              </a:pPr>
              <a:t>2019-11-13</a:t>
            </a:fld>
            <a:endParaRPr lang="zh-CN" altLang="en-US"/>
          </a:p>
        </p:txBody>
      </p:sp>
      <p:sp>
        <p:nvSpPr>
          <p:cNvPr id="5" name="Footer Placeholder 2">
            <a:extLst>
              <a:ext uri="{FF2B5EF4-FFF2-40B4-BE49-F238E27FC236}">
                <a16:creationId xmlns:a16="http://schemas.microsoft.com/office/drawing/2014/main" id="{9E0B8116-74EB-4895-B42F-B3D6D152EB7A}"/>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86D89BEE-75CB-4EFD-9B80-4D744B7240C9}"/>
              </a:ext>
            </a:extLst>
          </p:cNvPr>
          <p:cNvSpPr>
            <a:spLocks noGrp="1" noChangeArrowheads="1"/>
          </p:cNvSpPr>
          <p:nvPr>
            <p:ph type="sldNum" sz="quarter" idx="12"/>
          </p:nvPr>
        </p:nvSpPr>
        <p:spPr/>
        <p:txBody>
          <a:bodyPr/>
          <a:lstStyle>
            <a:lvl1pPr>
              <a:defRPr/>
            </a:lvl1pPr>
          </a:lstStyle>
          <a:p>
            <a:pPr>
              <a:defRPr/>
            </a:pPr>
            <a:r>
              <a:rPr lang="en-US" altLang="zh-CN"/>
              <a:t>1-</a:t>
            </a:r>
            <a:fld id="{B8607CCE-1C0A-4BC3-96F5-E54915544C1B}" type="slidenum">
              <a:rPr lang="en-US" altLang="zh-CN" dirty="0"/>
              <a:pPr>
                <a:defRPr/>
              </a:pPr>
              <a:t>‹#›</a:t>
            </a:fld>
            <a:endParaRPr lang="en-US" altLang="zh-CN"/>
          </a:p>
        </p:txBody>
      </p:sp>
    </p:spTree>
    <p:extLst>
      <p:ext uri="{BB962C8B-B14F-4D97-AF65-F5344CB8AC3E}">
        <p14:creationId xmlns:p14="http://schemas.microsoft.com/office/powerpoint/2010/main" val="3492856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1">
            <a:extLst>
              <a:ext uri="{FF2B5EF4-FFF2-40B4-BE49-F238E27FC236}">
                <a16:creationId xmlns:a16="http://schemas.microsoft.com/office/drawing/2014/main" id="{E7186CCD-9C47-42DA-85CE-41D7780E9E75}"/>
              </a:ext>
            </a:extLst>
          </p:cNvPr>
          <p:cNvSpPr>
            <a:spLocks noGrp="1" noChangeArrowheads="1"/>
          </p:cNvSpPr>
          <p:nvPr>
            <p:ph type="dt" sz="half" idx="10"/>
          </p:nvPr>
        </p:nvSpPr>
        <p:spPr/>
        <p:txBody>
          <a:bodyPr/>
          <a:lstStyle>
            <a:lvl1pPr>
              <a:defRPr/>
            </a:lvl1pPr>
          </a:lstStyle>
          <a:p>
            <a:pPr>
              <a:defRPr/>
            </a:pPr>
            <a:fld id="{EE3B2F5C-1A21-460B-BB28-88E4F772BBB3}" type="datetime1">
              <a:rPr lang="zh-CN" altLang="en-US"/>
              <a:pPr>
                <a:defRPr/>
              </a:pPr>
              <a:t>2019-11-13</a:t>
            </a:fld>
            <a:endParaRPr lang="zh-CN" altLang="en-US"/>
          </a:p>
        </p:txBody>
      </p:sp>
      <p:sp>
        <p:nvSpPr>
          <p:cNvPr id="6" name="Footer Placeholder 2">
            <a:extLst>
              <a:ext uri="{FF2B5EF4-FFF2-40B4-BE49-F238E27FC236}">
                <a16:creationId xmlns:a16="http://schemas.microsoft.com/office/drawing/2014/main" id="{750E0532-DA1C-4C8E-9198-0F8441A9985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A6094D8B-9021-42C2-A857-F547C9D5202D}"/>
              </a:ext>
            </a:extLst>
          </p:cNvPr>
          <p:cNvSpPr>
            <a:spLocks noGrp="1" noChangeArrowheads="1"/>
          </p:cNvSpPr>
          <p:nvPr>
            <p:ph type="sldNum" sz="quarter" idx="12"/>
          </p:nvPr>
        </p:nvSpPr>
        <p:spPr/>
        <p:txBody>
          <a:bodyPr/>
          <a:lstStyle>
            <a:lvl1pPr>
              <a:defRPr/>
            </a:lvl1pPr>
          </a:lstStyle>
          <a:p>
            <a:pPr>
              <a:defRPr/>
            </a:pPr>
            <a:r>
              <a:rPr lang="en-US" altLang="zh-CN"/>
              <a:t>1-</a:t>
            </a:r>
            <a:fld id="{E95398F3-C129-4D15-956D-81426BBD9333}" type="slidenum">
              <a:rPr lang="en-US" altLang="zh-CN" dirty="0"/>
              <a:pPr>
                <a:defRPr/>
              </a:pPr>
              <a:t>‹#›</a:t>
            </a:fld>
            <a:endParaRPr lang="en-US" altLang="zh-CN"/>
          </a:p>
        </p:txBody>
      </p:sp>
    </p:spTree>
    <p:extLst>
      <p:ext uri="{BB962C8B-B14F-4D97-AF65-F5344CB8AC3E}">
        <p14:creationId xmlns:p14="http://schemas.microsoft.com/office/powerpoint/2010/main" val="355993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1">
            <a:extLst>
              <a:ext uri="{FF2B5EF4-FFF2-40B4-BE49-F238E27FC236}">
                <a16:creationId xmlns:a16="http://schemas.microsoft.com/office/drawing/2014/main" id="{81D2AEF1-A7FF-476F-81E5-9649ABFEF1CC}"/>
              </a:ext>
            </a:extLst>
          </p:cNvPr>
          <p:cNvSpPr>
            <a:spLocks noGrp="1" noChangeArrowheads="1"/>
          </p:cNvSpPr>
          <p:nvPr>
            <p:ph type="dt" sz="half" idx="10"/>
          </p:nvPr>
        </p:nvSpPr>
        <p:spPr/>
        <p:txBody>
          <a:bodyPr/>
          <a:lstStyle>
            <a:lvl1pPr>
              <a:defRPr/>
            </a:lvl1pPr>
          </a:lstStyle>
          <a:p>
            <a:pPr>
              <a:defRPr/>
            </a:pPr>
            <a:fld id="{CDD4BB74-5729-4B3E-BA86-DC1C2DF55061}" type="datetime1">
              <a:rPr lang="zh-CN" altLang="en-US"/>
              <a:pPr>
                <a:defRPr/>
              </a:pPr>
              <a:t>2019-11-13</a:t>
            </a:fld>
            <a:endParaRPr lang="zh-CN" altLang="en-US"/>
          </a:p>
        </p:txBody>
      </p:sp>
      <p:sp>
        <p:nvSpPr>
          <p:cNvPr id="8" name="Footer Placeholder 2">
            <a:extLst>
              <a:ext uri="{FF2B5EF4-FFF2-40B4-BE49-F238E27FC236}">
                <a16:creationId xmlns:a16="http://schemas.microsoft.com/office/drawing/2014/main" id="{72969318-71A2-4D75-80C9-9AD46F904D6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4ED68316-982D-48F2-B430-4EB4C700C45C}"/>
              </a:ext>
            </a:extLst>
          </p:cNvPr>
          <p:cNvSpPr>
            <a:spLocks noGrp="1" noChangeArrowheads="1"/>
          </p:cNvSpPr>
          <p:nvPr>
            <p:ph type="sldNum" sz="quarter" idx="12"/>
          </p:nvPr>
        </p:nvSpPr>
        <p:spPr/>
        <p:txBody>
          <a:bodyPr/>
          <a:lstStyle>
            <a:lvl1pPr>
              <a:defRPr/>
            </a:lvl1pPr>
          </a:lstStyle>
          <a:p>
            <a:pPr>
              <a:defRPr/>
            </a:pPr>
            <a:r>
              <a:rPr lang="en-US" altLang="zh-CN"/>
              <a:t>1-</a:t>
            </a:r>
            <a:fld id="{B3A4B244-EBBE-48DF-A5CC-F5627DDBC485}" type="slidenum">
              <a:rPr lang="en-US" altLang="zh-CN" dirty="0"/>
              <a:pPr>
                <a:defRPr/>
              </a:pPr>
              <a:t>‹#›</a:t>
            </a:fld>
            <a:endParaRPr lang="en-US" altLang="zh-CN"/>
          </a:p>
        </p:txBody>
      </p:sp>
    </p:spTree>
    <p:extLst>
      <p:ext uri="{BB962C8B-B14F-4D97-AF65-F5344CB8AC3E}">
        <p14:creationId xmlns:p14="http://schemas.microsoft.com/office/powerpoint/2010/main" val="22781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1">
            <a:extLst>
              <a:ext uri="{FF2B5EF4-FFF2-40B4-BE49-F238E27FC236}">
                <a16:creationId xmlns:a16="http://schemas.microsoft.com/office/drawing/2014/main" id="{CD9106D7-E1B3-4CC1-8F94-65C20666D331}"/>
              </a:ext>
            </a:extLst>
          </p:cNvPr>
          <p:cNvSpPr>
            <a:spLocks noGrp="1" noChangeArrowheads="1"/>
          </p:cNvSpPr>
          <p:nvPr>
            <p:ph type="dt" sz="half" idx="10"/>
          </p:nvPr>
        </p:nvSpPr>
        <p:spPr/>
        <p:txBody>
          <a:bodyPr/>
          <a:lstStyle>
            <a:lvl1pPr>
              <a:defRPr/>
            </a:lvl1pPr>
          </a:lstStyle>
          <a:p>
            <a:pPr>
              <a:defRPr/>
            </a:pPr>
            <a:fld id="{4FA71E3E-6CB4-42F4-A1C4-F2DF76B96A78}" type="datetime1">
              <a:rPr lang="zh-CN" altLang="en-US"/>
              <a:pPr>
                <a:defRPr/>
              </a:pPr>
              <a:t>2019-11-13</a:t>
            </a:fld>
            <a:endParaRPr lang="zh-CN" altLang="en-US"/>
          </a:p>
        </p:txBody>
      </p:sp>
      <p:sp>
        <p:nvSpPr>
          <p:cNvPr id="4" name="Footer Placeholder 2">
            <a:extLst>
              <a:ext uri="{FF2B5EF4-FFF2-40B4-BE49-F238E27FC236}">
                <a16:creationId xmlns:a16="http://schemas.microsoft.com/office/drawing/2014/main" id="{3D074559-056C-4F8C-AC34-742D06DF258A}"/>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3BD1874A-9E01-4021-BCD3-ACA91E543F43}"/>
              </a:ext>
            </a:extLst>
          </p:cNvPr>
          <p:cNvSpPr>
            <a:spLocks noGrp="1" noChangeArrowheads="1"/>
          </p:cNvSpPr>
          <p:nvPr>
            <p:ph type="sldNum" sz="quarter" idx="12"/>
          </p:nvPr>
        </p:nvSpPr>
        <p:spPr/>
        <p:txBody>
          <a:bodyPr/>
          <a:lstStyle>
            <a:lvl1pPr>
              <a:defRPr/>
            </a:lvl1pPr>
          </a:lstStyle>
          <a:p>
            <a:pPr>
              <a:defRPr/>
            </a:pPr>
            <a:r>
              <a:rPr lang="en-US" altLang="zh-CN"/>
              <a:t>1-</a:t>
            </a:r>
            <a:fld id="{3B2B6C8F-E74F-4D71-BC9D-8D2D6EFFC687}" type="slidenum">
              <a:rPr lang="en-US" altLang="zh-CN" dirty="0"/>
              <a:pPr>
                <a:defRPr/>
              </a:pPr>
              <a:t>‹#›</a:t>
            </a:fld>
            <a:endParaRPr lang="en-US" altLang="zh-CN"/>
          </a:p>
        </p:txBody>
      </p:sp>
    </p:spTree>
    <p:extLst>
      <p:ext uri="{BB962C8B-B14F-4D97-AF65-F5344CB8AC3E}">
        <p14:creationId xmlns:p14="http://schemas.microsoft.com/office/powerpoint/2010/main" val="68581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1A2C77-4586-418E-A0DF-7D1D0F6E630A}"/>
              </a:ext>
            </a:extLst>
          </p:cNvPr>
          <p:cNvSpPr>
            <a:spLocks noGrp="1" noChangeArrowheads="1"/>
          </p:cNvSpPr>
          <p:nvPr>
            <p:ph type="dt" sz="half" idx="10"/>
          </p:nvPr>
        </p:nvSpPr>
        <p:spPr/>
        <p:txBody>
          <a:bodyPr/>
          <a:lstStyle>
            <a:lvl1pPr>
              <a:defRPr/>
            </a:lvl1pPr>
          </a:lstStyle>
          <a:p>
            <a:pPr>
              <a:defRPr/>
            </a:pPr>
            <a:fld id="{95EF52FD-4466-4295-A730-2AB353CD5FBE}" type="datetime1">
              <a:rPr lang="zh-CN" altLang="en-US"/>
              <a:pPr>
                <a:defRPr/>
              </a:pPr>
              <a:t>2019-11-13</a:t>
            </a:fld>
            <a:endParaRPr lang="zh-CN" altLang="en-US"/>
          </a:p>
        </p:txBody>
      </p:sp>
      <p:sp>
        <p:nvSpPr>
          <p:cNvPr id="3" name="页脚占位符 1">
            <a:extLst>
              <a:ext uri="{FF2B5EF4-FFF2-40B4-BE49-F238E27FC236}">
                <a16:creationId xmlns:a16="http://schemas.microsoft.com/office/drawing/2014/main" id="{0F09B510-1DE6-4D3B-8DE8-195C812DEA7D}"/>
              </a:ext>
            </a:extLst>
          </p:cNvPr>
          <p:cNvSpPr>
            <a:spLocks noGrp="1"/>
          </p:cNvSpPr>
          <p:nvPr>
            <p:ph type="ftr" sz="quarter" idx="11"/>
          </p:nvPr>
        </p:nvSpPr>
        <p:spPr/>
        <p:txBody>
          <a:bodyPr/>
          <a:lstStyle>
            <a:lvl1pPr>
              <a:defRPr/>
            </a:lvl1pPr>
          </a:lstStyle>
          <a:p>
            <a:pPr>
              <a:defRPr/>
            </a:pPr>
            <a:r>
              <a:rPr lang="en-US"/>
              <a:t>Introduction</a:t>
            </a:r>
          </a:p>
        </p:txBody>
      </p:sp>
      <p:sp>
        <p:nvSpPr>
          <p:cNvPr id="4" name="灯片编号占位符 2">
            <a:extLst>
              <a:ext uri="{FF2B5EF4-FFF2-40B4-BE49-F238E27FC236}">
                <a16:creationId xmlns:a16="http://schemas.microsoft.com/office/drawing/2014/main" id="{7523A586-C8BD-4DAE-8F29-051AC50E6BC5}"/>
              </a:ext>
            </a:extLst>
          </p:cNvPr>
          <p:cNvSpPr>
            <a:spLocks noGrp="1"/>
          </p:cNvSpPr>
          <p:nvPr>
            <p:ph type="sldNum" sz="quarter" idx="12"/>
          </p:nvPr>
        </p:nvSpPr>
        <p:spPr/>
        <p:txBody>
          <a:bodyPr/>
          <a:lstStyle>
            <a:lvl1pPr>
              <a:defRPr/>
            </a:lvl1pPr>
          </a:lstStyle>
          <a:p>
            <a:pPr>
              <a:defRPr/>
            </a:pPr>
            <a:r>
              <a:rPr lang="en-US" altLang="zh-CN"/>
              <a:t>1-</a:t>
            </a:r>
            <a:fld id="{5FE0A7AD-DC8E-4E87-9D72-AD729F2CF78A}" type="slidenum">
              <a:rPr lang="en-US" altLang="zh-CN" dirty="0"/>
              <a:pPr>
                <a:defRPr/>
              </a:pPr>
              <a:t>‹#›</a:t>
            </a:fld>
            <a:endParaRPr lang="en-US" altLang="zh-CN"/>
          </a:p>
        </p:txBody>
      </p:sp>
    </p:spTree>
    <p:extLst>
      <p:ext uri="{BB962C8B-B14F-4D97-AF65-F5344CB8AC3E}">
        <p14:creationId xmlns:p14="http://schemas.microsoft.com/office/powerpoint/2010/main" val="1186891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1DF53989-ADAC-457E-8167-4A464137F124}"/>
              </a:ext>
            </a:extLst>
          </p:cNvPr>
          <p:cNvSpPr>
            <a:spLocks noGrp="1" noChangeArrowheads="1"/>
          </p:cNvSpPr>
          <p:nvPr>
            <p:ph type="dt" sz="half" idx="10"/>
          </p:nvPr>
        </p:nvSpPr>
        <p:spPr/>
        <p:txBody>
          <a:bodyPr/>
          <a:lstStyle>
            <a:lvl1pPr>
              <a:defRPr/>
            </a:lvl1pPr>
          </a:lstStyle>
          <a:p>
            <a:pPr>
              <a:defRPr/>
            </a:pPr>
            <a:fld id="{8670CE22-A6F8-403E-BE7A-0C86DA31C666}" type="datetime1">
              <a:rPr lang="zh-CN" altLang="en-US"/>
              <a:pPr>
                <a:defRPr/>
              </a:pPr>
              <a:t>2019-11-13</a:t>
            </a:fld>
            <a:endParaRPr lang="zh-CN" altLang="en-US"/>
          </a:p>
        </p:txBody>
      </p:sp>
      <p:sp>
        <p:nvSpPr>
          <p:cNvPr id="6" name="页脚占位符 4">
            <a:extLst>
              <a:ext uri="{FF2B5EF4-FFF2-40B4-BE49-F238E27FC236}">
                <a16:creationId xmlns:a16="http://schemas.microsoft.com/office/drawing/2014/main" id="{13704F9A-C8CA-4027-8825-8A85EEFF87BD}"/>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5F417577-29B9-4AE1-8728-EC8A3A30A292}"/>
              </a:ext>
            </a:extLst>
          </p:cNvPr>
          <p:cNvSpPr>
            <a:spLocks noGrp="1"/>
          </p:cNvSpPr>
          <p:nvPr>
            <p:ph type="sldNum" sz="quarter" idx="12"/>
          </p:nvPr>
        </p:nvSpPr>
        <p:spPr/>
        <p:txBody>
          <a:bodyPr/>
          <a:lstStyle>
            <a:lvl1pPr>
              <a:defRPr/>
            </a:lvl1pPr>
          </a:lstStyle>
          <a:p>
            <a:pPr>
              <a:defRPr/>
            </a:pPr>
            <a:r>
              <a:rPr lang="en-US" altLang="zh-CN"/>
              <a:t>1-</a:t>
            </a:r>
            <a:fld id="{6AEAB328-326B-410B-B08D-A036E97FD65A}" type="slidenum">
              <a:rPr lang="en-US" altLang="zh-CN" dirty="0"/>
              <a:pPr>
                <a:defRPr/>
              </a:pPr>
              <a:t>‹#›</a:t>
            </a:fld>
            <a:endParaRPr lang="en-US" altLang="zh-CN"/>
          </a:p>
        </p:txBody>
      </p:sp>
    </p:spTree>
    <p:extLst>
      <p:ext uri="{BB962C8B-B14F-4D97-AF65-F5344CB8AC3E}">
        <p14:creationId xmlns:p14="http://schemas.microsoft.com/office/powerpoint/2010/main" val="2346542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61C62C3F-063B-461F-A43D-16FD81DD44CA}"/>
              </a:ext>
            </a:extLst>
          </p:cNvPr>
          <p:cNvSpPr>
            <a:spLocks noGrp="1" noChangeArrowheads="1"/>
          </p:cNvSpPr>
          <p:nvPr>
            <p:ph type="dt" sz="half" idx="10"/>
          </p:nvPr>
        </p:nvSpPr>
        <p:spPr/>
        <p:txBody>
          <a:bodyPr/>
          <a:lstStyle>
            <a:lvl1pPr>
              <a:defRPr/>
            </a:lvl1pPr>
          </a:lstStyle>
          <a:p>
            <a:pPr>
              <a:defRPr/>
            </a:pPr>
            <a:fld id="{8BA96C2A-A11B-45BD-868A-F5B9E63B473C}" type="datetime1">
              <a:rPr lang="zh-CN" altLang="en-US"/>
              <a:pPr>
                <a:defRPr/>
              </a:pPr>
              <a:t>2019-11-13</a:t>
            </a:fld>
            <a:endParaRPr lang="zh-CN" altLang="en-US"/>
          </a:p>
        </p:txBody>
      </p:sp>
      <p:sp>
        <p:nvSpPr>
          <p:cNvPr id="6" name="页脚占位符 4">
            <a:extLst>
              <a:ext uri="{FF2B5EF4-FFF2-40B4-BE49-F238E27FC236}">
                <a16:creationId xmlns:a16="http://schemas.microsoft.com/office/drawing/2014/main" id="{764E4ECC-AD34-4878-BE21-37746449BC79}"/>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A2F54213-9F84-4DF7-AB97-6D8D82F8F13F}"/>
              </a:ext>
            </a:extLst>
          </p:cNvPr>
          <p:cNvSpPr>
            <a:spLocks noGrp="1"/>
          </p:cNvSpPr>
          <p:nvPr>
            <p:ph type="sldNum" sz="quarter" idx="12"/>
          </p:nvPr>
        </p:nvSpPr>
        <p:spPr/>
        <p:txBody>
          <a:bodyPr/>
          <a:lstStyle>
            <a:lvl1pPr>
              <a:defRPr/>
            </a:lvl1pPr>
          </a:lstStyle>
          <a:p>
            <a:pPr>
              <a:defRPr/>
            </a:pPr>
            <a:r>
              <a:rPr lang="en-US" altLang="zh-CN"/>
              <a:t>1-</a:t>
            </a:r>
            <a:fld id="{F67B2023-F2B5-4674-84E7-ADB87D85A44C}" type="slidenum">
              <a:rPr lang="en-US" altLang="zh-CN" dirty="0"/>
              <a:pPr>
                <a:defRPr/>
              </a:pPr>
              <a:t>‹#›</a:t>
            </a:fld>
            <a:endParaRPr lang="en-US" altLang="zh-CN"/>
          </a:p>
        </p:txBody>
      </p:sp>
    </p:spTree>
    <p:extLst>
      <p:ext uri="{BB962C8B-B14F-4D97-AF65-F5344CB8AC3E}">
        <p14:creationId xmlns:p14="http://schemas.microsoft.com/office/powerpoint/2010/main" val="383304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1A2C2F3-EAFF-4F7C-830E-12EAEDD42149}"/>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095238C7-B935-4378-A52E-E606166FA254}"/>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F7DD07A6-96F7-457C-971E-AE06703F8CF5}"/>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93069AF-21DF-47DD-A3A8-E734B33E17B4}" type="datetime1">
              <a:rPr lang="zh-CN" altLang="en-US"/>
              <a:pPr>
                <a:defRPr/>
              </a:pPr>
              <a:t>2019-11-13</a:t>
            </a:fld>
            <a:endParaRPr lang="zh-CN" altLang="en-US"/>
          </a:p>
        </p:txBody>
      </p:sp>
      <p:sp>
        <p:nvSpPr>
          <p:cNvPr id="3077" name="Footer Placeholder 2">
            <a:extLst>
              <a:ext uri="{FF2B5EF4-FFF2-40B4-BE49-F238E27FC236}">
                <a16:creationId xmlns:a16="http://schemas.microsoft.com/office/drawing/2014/main" id="{5BB9A61D-453E-4949-B5C7-D9418BD9277E}"/>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29D1E3C3-9954-4097-BFB4-0EA265CED6F4}"/>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1-</a:t>
            </a:r>
            <a:fld id="{BA90D6D0-F431-4A7C-A409-A9C26989263B}"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6" r:id="rId15"/>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image" Target="../media/image23.wmf"/><Relationship Id="rId12"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4.wmf"/></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3.xml"/><Relationship Id="rId7" Type="http://schemas.openxmlformats.org/officeDocument/2006/relationships/image" Target="../media/image28.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27.wmf"/><Relationship Id="rId10" Type="http://schemas.openxmlformats.org/officeDocument/2006/relationships/image" Target="../media/image3.png"/><Relationship Id="rId4" Type="http://schemas.openxmlformats.org/officeDocument/2006/relationships/oleObject" Target="../embeddings/oleObject5.bin"/><Relationship Id="rId9" Type="http://schemas.openxmlformats.org/officeDocument/2006/relationships/image" Target="../media/image29.wmf"/></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4.xml"/><Relationship Id="rId7" Type="http://schemas.openxmlformats.org/officeDocument/2006/relationships/image" Target="../media/image30.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29.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33.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wmf"/></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12.bin"/><Relationship Id="rId7" Type="http://schemas.openxmlformats.org/officeDocument/2006/relationships/image" Target="../media/image41.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40.png"/><Relationship Id="rId4" Type="http://schemas.openxmlformats.org/officeDocument/2006/relationships/image" Target="../media/image39.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43.wmf"/><Relationship Id="rId5" Type="http://schemas.openxmlformats.org/officeDocument/2006/relationships/oleObject" Target="../embeddings/oleObject15.bin"/><Relationship Id="rId4" Type="http://schemas.openxmlformats.org/officeDocument/2006/relationships/image" Target="../media/image42.w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63.wmf"/><Relationship Id="rId5" Type="http://schemas.openxmlformats.org/officeDocument/2006/relationships/oleObject" Target="../embeddings/oleObject18.bin"/><Relationship Id="rId4" Type="http://schemas.openxmlformats.org/officeDocument/2006/relationships/image" Target="../media/image62.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22.xml"/><Relationship Id="rId7" Type="http://schemas.openxmlformats.org/officeDocument/2006/relationships/image" Target="../media/image65.w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64.wmf"/><Relationship Id="rId10" Type="http://schemas.openxmlformats.org/officeDocument/2006/relationships/image" Target="../media/image3.png"/><Relationship Id="rId4" Type="http://schemas.openxmlformats.org/officeDocument/2006/relationships/oleObject" Target="../embeddings/oleObject19.bin"/><Relationship Id="rId9" Type="http://schemas.openxmlformats.org/officeDocument/2006/relationships/image" Target="../media/image66.wmf"/></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3.png"/><Relationship Id="rId4" Type="http://schemas.openxmlformats.org/officeDocument/2006/relationships/image" Target="../media/image74.wmf"/></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7900E4F-47AD-459F-A42F-7B4608333ED8}"/>
              </a:ext>
            </a:extLst>
          </p:cNvPr>
          <p:cNvSpPr>
            <a:spLocks noChangeArrowheads="1"/>
          </p:cNvSpPr>
          <p:nvPr/>
        </p:nvSpPr>
        <p:spPr bwMode="auto">
          <a:xfrm>
            <a:off x="2657475" y="2919413"/>
            <a:ext cx="469423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zh-CN" altLang="en-US" sz="4400" b="1">
                <a:latin typeface="Arial" panose="020B0604020202020204" pitchFamily="34" charset="0"/>
                <a:ea typeface="楷体_GB2312"/>
                <a:cs typeface="楷体_GB2312"/>
              </a:rPr>
              <a:t>智能机器人技术</a:t>
            </a:r>
            <a:endParaRPr lang="en-US" altLang="zh-CN" sz="4400">
              <a:solidFill>
                <a:srgbClr val="000099"/>
              </a:solidFill>
            </a:endParaRPr>
          </a:p>
        </p:txBody>
      </p:sp>
      <p:pic>
        <p:nvPicPr>
          <p:cNvPr id="29699" name="Picture 9" descr="underline_base">
            <a:extLst>
              <a:ext uri="{FF2B5EF4-FFF2-40B4-BE49-F238E27FC236}">
                <a16:creationId xmlns:a16="http://schemas.microsoft.com/office/drawing/2014/main" id="{A02D95CD-BA5A-498E-8C38-7BBD6C2D6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3706813"/>
            <a:ext cx="51196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D:\class\Introduction to Robotics\PPT_2015\introduction\materials\car1.jpg">
            <a:extLst>
              <a:ext uri="{FF2B5EF4-FFF2-40B4-BE49-F238E27FC236}">
                <a16:creationId xmlns:a16="http://schemas.microsoft.com/office/drawing/2014/main" id="{0CBE533A-C141-4AF7-B1CA-F6AE6D34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0"/>
            <a:ext cx="12017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D:\class\Introduction to Robotics\PPT_2015\introduction\materials\car2.jpg">
            <a:extLst>
              <a:ext uri="{FF2B5EF4-FFF2-40B4-BE49-F238E27FC236}">
                <a16:creationId xmlns:a16="http://schemas.microsoft.com/office/drawing/2014/main" id="{26C6C21E-B8D8-42BA-8CAA-1912182D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5263"/>
            <a:ext cx="993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D:\class\Introduction to Robotics\PPT_2015\introduction\materials\car3.jpg">
            <a:extLst>
              <a:ext uri="{FF2B5EF4-FFF2-40B4-BE49-F238E27FC236}">
                <a16:creationId xmlns:a16="http://schemas.microsoft.com/office/drawing/2014/main" id="{BE81BC2B-6FD1-443E-AB5E-C62872E5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306513"/>
            <a:ext cx="11874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8">
            <a:extLst>
              <a:ext uri="{FF2B5EF4-FFF2-40B4-BE49-F238E27FC236}">
                <a16:creationId xmlns:a16="http://schemas.microsoft.com/office/drawing/2014/main" id="{7BFE2A6E-DD89-4644-9FEA-52B92D0B6C2E}"/>
              </a:ext>
            </a:extLst>
          </p:cNvPr>
          <p:cNvSpPr txBox="1">
            <a:spLocks noChangeArrowheads="1"/>
          </p:cNvSpPr>
          <p:nvPr/>
        </p:nvSpPr>
        <p:spPr bwMode="auto">
          <a:xfrm>
            <a:off x="4800600" y="244475"/>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dirty="0">
                <a:latin typeface="华文中宋" panose="02010600040101010101" pitchFamily="2" charset="-122"/>
                <a:ea typeface="华文中宋" panose="02010600040101010101" pitchFamily="2" charset="-122"/>
              </a:rPr>
              <a:t>专业限选系列课程</a:t>
            </a:r>
          </a:p>
        </p:txBody>
      </p:sp>
      <p:sp>
        <p:nvSpPr>
          <p:cNvPr id="29704" name="TextBox 9">
            <a:extLst>
              <a:ext uri="{FF2B5EF4-FFF2-40B4-BE49-F238E27FC236}">
                <a16:creationId xmlns:a16="http://schemas.microsoft.com/office/drawing/2014/main" id="{EE0329E3-AB32-4CE1-855B-01FBE46A3814}"/>
              </a:ext>
            </a:extLst>
          </p:cNvPr>
          <p:cNvSpPr txBox="1">
            <a:spLocks noChangeArrowheads="1"/>
          </p:cNvSpPr>
          <p:nvPr/>
        </p:nvSpPr>
        <p:spPr bwMode="auto">
          <a:xfrm>
            <a:off x="2171700" y="4637088"/>
            <a:ext cx="4751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a:t>赵振刚    </a:t>
            </a:r>
            <a:r>
              <a:rPr lang="en-US" altLang="zh-CN" sz="2400"/>
              <a:t>gavin@ustc.edu.cn</a:t>
            </a:r>
            <a:endParaRPr lang="zh-CN" altLang="en-US" sz="2400"/>
          </a:p>
        </p:txBody>
      </p:sp>
      <p:sp>
        <p:nvSpPr>
          <p:cNvPr id="29705" name="Rectangle 3">
            <a:extLst>
              <a:ext uri="{FF2B5EF4-FFF2-40B4-BE49-F238E27FC236}">
                <a16:creationId xmlns:a16="http://schemas.microsoft.com/office/drawing/2014/main" id="{40696369-4C8A-45B4-BEB6-78127154B148}"/>
              </a:ext>
            </a:extLst>
          </p:cNvPr>
          <p:cNvSpPr>
            <a:spLocks noChangeArrowheads="1"/>
          </p:cNvSpPr>
          <p:nvPr/>
        </p:nvSpPr>
        <p:spPr bwMode="auto">
          <a:xfrm>
            <a:off x="2430463" y="3640138"/>
            <a:ext cx="58245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SzTx/>
              <a:buFont typeface="Arial" panose="020B0604020202020204" pitchFamily="34" charset="0"/>
              <a:buNone/>
            </a:pPr>
            <a:r>
              <a:rPr lang="en-US" altLang="zh-CN" sz="2400" dirty="0"/>
              <a:t>---Introduction to Intelligent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533400" y="1371600"/>
            <a:ext cx="7772400" cy="4648200"/>
          </a:xfrm>
        </p:spPr>
        <p:txBody>
          <a:bodyPr/>
          <a:lstStyle/>
          <a:p>
            <a:pPr eaLnBrk="1" hangingPunct="1"/>
            <a:r>
              <a:rPr lang="zh-CN" altLang="en-US" sz="2800" dirty="0">
                <a:latin typeface="楷体" panose="02010609060101010101" pitchFamily="49" charset="-122"/>
                <a:ea typeface="楷体" panose="02010609060101010101" pitchFamily="49" charset="-122"/>
              </a:rPr>
              <a:t>世界坐标系（全局坐标系∕宇宙坐标系）</a:t>
            </a:r>
            <a:endParaRPr lang="en-US" altLang="zh-CN" sz="2800" dirty="0">
              <a:latin typeface="楷体" panose="02010609060101010101" pitchFamily="49" charset="-122"/>
              <a:ea typeface="楷体" panose="02010609060101010101" pitchFamily="49" charset="-122"/>
            </a:endParaRPr>
          </a:p>
          <a:p>
            <a:pPr eaLnBrk="1" hangingPunct="1"/>
            <a:endParaRPr lang="en-US" altLang="zh-CN" sz="1800" dirty="0"/>
          </a:p>
          <a:p>
            <a:pPr eaLnBrk="1" hangingPunct="1">
              <a:buNone/>
            </a:pPr>
            <a:endParaRPr lang="en-US" altLang="zh-CN" sz="1800" dirty="0"/>
          </a:p>
          <a:p>
            <a:pPr eaLnBrk="1" hangingPunct="1">
              <a:buFont typeface="Wingdings" pitchFamily="2" charset="2"/>
              <a:buNone/>
            </a:pPr>
            <a:endParaRPr lang="en-US" altLang="zh-CN" sz="1800" dirty="0">
              <a:ea typeface="宋体" pitchFamily="2" charset="-122"/>
            </a:endParaRPr>
          </a:p>
        </p:txBody>
      </p:sp>
      <p:sp>
        <p:nvSpPr>
          <p:cNvPr id="8" name="TextBox 7"/>
          <p:cNvSpPr txBox="1"/>
          <p:nvPr/>
        </p:nvSpPr>
        <p:spPr>
          <a:xfrm>
            <a:off x="531541" y="1445385"/>
            <a:ext cx="8305800" cy="1877437"/>
          </a:xfrm>
          <a:prstGeom prst="rect">
            <a:avLst/>
          </a:prstGeom>
          <a:noFill/>
        </p:spPr>
        <p:txBody>
          <a:bodyPr wrap="square" rtlCol="0">
            <a:spAutoFit/>
          </a:bodyPr>
          <a:lstStyle/>
          <a:p>
            <a:pPr eaLnBrk="1" hangingPunct="1">
              <a:buFont typeface="Wingdings" pitchFamily="2" charset="2"/>
              <a:buNone/>
            </a:pPr>
            <a:endParaRPr lang="en-US" altLang="zh-CN" sz="2400" dirty="0">
              <a:latin typeface="楷体" panose="02010609060101010101" pitchFamily="49" charset="-122"/>
              <a:ea typeface="楷体" panose="02010609060101010101" pitchFamily="49" charset="-122"/>
            </a:endParaRPr>
          </a:p>
          <a:p>
            <a:pPr eaLnBrk="1" hangingPunct="1">
              <a:buFont typeface="Wingdings" pitchFamily="2" charset="2"/>
              <a:buNone/>
            </a:pPr>
            <a:r>
              <a:rPr lang="zh-CN" altLang="en-US" sz="2400" dirty="0">
                <a:latin typeface="楷体" panose="02010609060101010101" pitchFamily="49" charset="-122"/>
                <a:ea typeface="楷体" panose="02010609060101010101" pitchFamily="49" charset="-122"/>
              </a:rPr>
              <a:t>建立了描述其他坐标系所需要的参考框架。从非技术意义上讲，它是我们关心的的最大坐标系，所以世界坐标系不必是整个世界</a:t>
            </a:r>
          </a:p>
          <a:p>
            <a:endParaRPr lang="zh-CN" altLang="en-US" sz="2000" dirty="0"/>
          </a:p>
        </p:txBody>
      </p:sp>
      <p:pic>
        <p:nvPicPr>
          <p:cNvPr id="228354" name="Picture 2"/>
          <p:cNvPicPr>
            <a:picLocks noChangeAspect="1" noChangeArrowheads="1"/>
          </p:cNvPicPr>
          <p:nvPr/>
        </p:nvPicPr>
        <p:blipFill>
          <a:blip r:embed="rId3" cstate="print"/>
          <a:srcRect/>
          <a:stretch>
            <a:fillRect/>
          </a:stretch>
        </p:blipFill>
        <p:spPr bwMode="auto">
          <a:xfrm>
            <a:off x="5221558" y="2800618"/>
            <a:ext cx="3576754" cy="3659113"/>
          </a:xfrm>
          <a:prstGeom prst="rect">
            <a:avLst/>
          </a:prstGeom>
          <a:noFill/>
          <a:ln w="9525">
            <a:noFill/>
            <a:miter lim="800000"/>
            <a:headEnd/>
            <a:tailEnd/>
          </a:ln>
        </p:spPr>
      </p:pic>
      <p:sp>
        <p:nvSpPr>
          <p:cNvPr id="9" name="TextBox 8"/>
          <p:cNvSpPr txBox="1"/>
          <p:nvPr/>
        </p:nvSpPr>
        <p:spPr>
          <a:xfrm>
            <a:off x="531541" y="3649768"/>
            <a:ext cx="4648200" cy="2246769"/>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世界坐标的典型问题：</a:t>
            </a:r>
            <a:endParaRPr lang="en-US" altLang="zh-CN" sz="2800" dirty="0">
              <a:latin typeface="楷体" panose="02010609060101010101" pitchFamily="49" charset="-122"/>
              <a:ea typeface="楷体" panose="02010609060101010101" pitchFamily="49" charset="-122"/>
            </a:endParaRPr>
          </a:p>
          <a:p>
            <a:pPr>
              <a:buFont typeface="Arial" pitchFamily="34" charset="0"/>
              <a:buChar char="•"/>
            </a:pPr>
            <a:r>
              <a:rPr lang="zh-CN" altLang="en-US" sz="2800" dirty="0">
                <a:latin typeface="楷体" panose="02010609060101010101" pitchFamily="49" charset="-122"/>
                <a:ea typeface="楷体" panose="02010609060101010101" pitchFamily="49" charset="-122"/>
              </a:rPr>
              <a:t>每个物体的位置和方向</a:t>
            </a:r>
            <a:endParaRPr lang="en-US" altLang="zh-CN" sz="2800" dirty="0">
              <a:latin typeface="楷体" panose="02010609060101010101" pitchFamily="49" charset="-122"/>
              <a:ea typeface="楷体" panose="02010609060101010101" pitchFamily="49" charset="-122"/>
            </a:endParaRPr>
          </a:p>
          <a:p>
            <a:pPr>
              <a:buFont typeface="Arial" pitchFamily="34" charset="0"/>
              <a:buChar char="•"/>
            </a:pPr>
            <a:r>
              <a:rPr lang="zh-CN" altLang="en-US" sz="2800" dirty="0">
                <a:latin typeface="楷体" panose="02010609060101010101" pitchFamily="49" charset="-122"/>
                <a:ea typeface="楷体" panose="02010609060101010101" pitchFamily="49" charset="-122"/>
              </a:rPr>
              <a:t>摄像机的位置和方向</a:t>
            </a:r>
            <a:endParaRPr lang="en-US" altLang="zh-CN" sz="2800" dirty="0">
              <a:latin typeface="楷体" panose="02010609060101010101" pitchFamily="49" charset="-122"/>
              <a:ea typeface="楷体" panose="02010609060101010101" pitchFamily="49" charset="-122"/>
            </a:endParaRPr>
          </a:p>
          <a:p>
            <a:pPr>
              <a:buFont typeface="Arial" pitchFamily="34" charset="0"/>
              <a:buChar char="•"/>
            </a:pPr>
            <a:r>
              <a:rPr lang="zh-CN" altLang="en-US" sz="2800" dirty="0">
                <a:latin typeface="楷体" panose="02010609060101010101" pitchFamily="49" charset="-122"/>
                <a:ea typeface="楷体" panose="02010609060101010101" pitchFamily="49" charset="-122"/>
              </a:rPr>
              <a:t>世界中每一点的地形是什么</a:t>
            </a:r>
            <a:endParaRPr lang="en-US" altLang="zh-CN" sz="2800" dirty="0">
              <a:latin typeface="楷体" panose="02010609060101010101" pitchFamily="49" charset="-122"/>
              <a:ea typeface="楷体" panose="02010609060101010101" pitchFamily="49" charset="-122"/>
            </a:endParaRPr>
          </a:p>
          <a:p>
            <a:pPr>
              <a:buFont typeface="Arial" pitchFamily="34" charset="0"/>
              <a:buChar char="•"/>
            </a:pPr>
            <a:r>
              <a:rPr lang="zh-CN" altLang="en-US" sz="2800" dirty="0">
                <a:latin typeface="楷体" panose="02010609060101010101" pitchFamily="49" charset="-122"/>
                <a:ea typeface="楷体" panose="02010609060101010101" pitchFamily="49" charset="-122"/>
              </a:rPr>
              <a:t>物体从那里来到那里去。</a:t>
            </a:r>
          </a:p>
        </p:txBody>
      </p:sp>
      <p:sp>
        <p:nvSpPr>
          <p:cNvPr id="10" name="Rectangle 2">
            <a:extLst>
              <a:ext uri="{FF2B5EF4-FFF2-40B4-BE49-F238E27FC236}">
                <a16:creationId xmlns:a16="http://schemas.microsoft.com/office/drawing/2014/main" id="{D5C4E487-56CD-49B7-B371-CDB3C59C1CA3}"/>
              </a:ext>
            </a:extLst>
          </p:cNvPr>
          <p:cNvSpPr>
            <a:spLocks noGrp="1" noChangeArrowheads="1"/>
          </p:cNvSpPr>
          <p:nvPr>
            <p:ph type="title"/>
          </p:nvPr>
        </p:nvSpPr>
        <p:spPr>
          <a:xfrm>
            <a:off x="533399" y="228600"/>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11" name="Picture 12" descr="underline_base">
            <a:extLst>
              <a:ext uri="{FF2B5EF4-FFF2-40B4-BE49-F238E27FC236}">
                <a16:creationId xmlns:a16="http://schemas.microsoft.com/office/drawing/2014/main" id="{B9C632B9-7FA3-4196-8B2F-38733ACD2C8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198">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5A626BA9-F3FD-4BD6-939C-E94CA76F5C77}"/>
              </a:ext>
            </a:extLst>
          </p:cNvPr>
          <p:cNvSpPr>
            <a:spLocks noGrp="1" noChangeArrowheads="1"/>
          </p:cNvSpPr>
          <p:nvPr>
            <p:ph idx="1"/>
          </p:nvPr>
        </p:nvSpPr>
        <p:spPr/>
        <p:txBody>
          <a:bodyPr/>
          <a:lstStyle/>
          <a:p>
            <a:r>
              <a:rPr lang="en-US" altLang="zh-CN" dirty="0" err="1">
                <a:solidFill>
                  <a:schemeClr val="bg1">
                    <a:lumMod val="65000"/>
                  </a:schemeClr>
                </a:solidFill>
              </a:rPr>
              <a:t>linux</a:t>
            </a:r>
            <a:r>
              <a:rPr lang="en-US" altLang="zh-CN" dirty="0">
                <a:solidFill>
                  <a:schemeClr val="bg1">
                    <a:lumMod val="65000"/>
                  </a:schemeClr>
                </a:solidFill>
              </a:rPr>
              <a:t> </a:t>
            </a:r>
            <a:r>
              <a:rPr lang="zh-CN" altLang="en-US" dirty="0">
                <a:solidFill>
                  <a:schemeClr val="bg1">
                    <a:lumMod val="65000"/>
                  </a:schemeClr>
                </a:solidFill>
              </a:rPr>
              <a:t>简介</a:t>
            </a:r>
            <a:endParaRPr lang="en-US" altLang="zh-CN" dirty="0">
              <a:solidFill>
                <a:schemeClr val="bg1">
                  <a:lumMod val="65000"/>
                </a:schemeClr>
              </a:solidFill>
            </a:endParaRPr>
          </a:p>
          <a:p>
            <a:r>
              <a:rPr lang="en-US" altLang="zh-CN" dirty="0">
                <a:solidFill>
                  <a:schemeClr val="bg1">
                    <a:lumMod val="65000"/>
                  </a:schemeClr>
                </a:solidFill>
              </a:rPr>
              <a:t>Linux</a:t>
            </a:r>
            <a:r>
              <a:rPr lang="zh-CN" altLang="en-US" dirty="0">
                <a:solidFill>
                  <a:schemeClr val="bg1">
                    <a:lumMod val="65000"/>
                  </a:schemeClr>
                </a:solidFill>
              </a:rPr>
              <a:t>组成</a:t>
            </a:r>
          </a:p>
          <a:p>
            <a:r>
              <a:rPr lang="zh-CN" altLang="en-US" dirty="0">
                <a:solidFill>
                  <a:schemeClr val="bg1">
                    <a:lumMod val="65000"/>
                  </a:schemeClr>
                </a:solidFill>
              </a:rPr>
              <a:t>系统目录结构</a:t>
            </a:r>
            <a:endParaRPr lang="en-US" altLang="zh-CN" dirty="0">
              <a:solidFill>
                <a:schemeClr val="bg1">
                  <a:lumMod val="65000"/>
                </a:schemeClr>
              </a:solidFill>
            </a:endParaRPr>
          </a:p>
          <a:p>
            <a:r>
              <a:rPr lang="zh-CN" altLang="en-US" dirty="0"/>
              <a:t>程序编辑与编译</a:t>
            </a:r>
            <a:endParaRPr lang="en-US" altLang="zh-CN" dirty="0"/>
          </a:p>
          <a:p>
            <a:r>
              <a:rPr lang="en-US" altLang="zh-CN" dirty="0" err="1"/>
              <a:t>Cmake</a:t>
            </a:r>
            <a:endParaRPr lang="en-US" altLang="zh-CN" dirty="0"/>
          </a:p>
          <a:p>
            <a:pPr lvl="2">
              <a:buFont typeface="Wingdings" panose="05000000000000000000" pitchFamily="2" charset="2"/>
              <a:buChar char="ü"/>
            </a:pPr>
            <a:endParaRPr lang="zh-CN" altLang="en-US" dirty="0"/>
          </a:p>
        </p:txBody>
      </p:sp>
      <p:sp>
        <p:nvSpPr>
          <p:cNvPr id="6" name="标题 1">
            <a:extLst>
              <a:ext uri="{FF2B5EF4-FFF2-40B4-BE49-F238E27FC236}">
                <a16:creationId xmlns:a16="http://schemas.microsoft.com/office/drawing/2014/main" id="{C5B489FD-5267-44A9-92F6-4716CC679633}"/>
              </a:ext>
            </a:extLst>
          </p:cNvPr>
          <p:cNvSpPr>
            <a:spLocks noGrp="1" noChangeArrowheads="1"/>
          </p:cNvSpPr>
          <p:nvPr>
            <p:ph type="title"/>
          </p:nvPr>
        </p:nvSpPr>
        <p:spPr>
          <a:xfrm>
            <a:off x="181707" y="0"/>
            <a:ext cx="7772400" cy="1143000"/>
          </a:xfrm>
        </p:spPr>
        <p:txBody>
          <a:bodyPr/>
          <a:lstStyle/>
          <a:p>
            <a:r>
              <a:rPr lang="zh-CN" altLang="en-US" dirty="0"/>
              <a:t>开源库 </a:t>
            </a:r>
            <a:r>
              <a:rPr lang="en-US" altLang="zh-CN" dirty="0"/>
              <a:t>Eigen</a:t>
            </a:r>
            <a:r>
              <a:rPr lang="zh-CN" altLang="en-US" dirty="0"/>
              <a:t>实践</a:t>
            </a:r>
          </a:p>
        </p:txBody>
      </p:sp>
      <p:pic>
        <p:nvPicPr>
          <p:cNvPr id="7" name="Picture 12" descr="underline_base">
            <a:extLst>
              <a:ext uri="{FF2B5EF4-FFF2-40B4-BE49-F238E27FC236}">
                <a16:creationId xmlns:a16="http://schemas.microsoft.com/office/drawing/2014/main" id="{BA00687F-D641-4D84-85D9-B6AB16B127E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9139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en-US" altLang="zh-CN" sz="4400" dirty="0" err="1">
                <a:solidFill>
                  <a:srgbClr val="000099"/>
                </a:solidFill>
              </a:rPr>
              <a:t>linux</a:t>
            </a:r>
            <a:r>
              <a:rPr lang="zh-CN" altLang="en-US" sz="4400" dirty="0">
                <a:solidFill>
                  <a:srgbClr val="000099"/>
                </a:solidFill>
              </a:rPr>
              <a:t>程序编辑</a:t>
            </a:r>
            <a:endParaRPr lang="en-US" altLang="zh-CN" sz="4400" dirty="0">
              <a:solidFill>
                <a:srgbClr val="000099"/>
              </a:solidFill>
            </a:endParaRPr>
          </a:p>
        </p:txBody>
      </p:sp>
      <p:pic>
        <p:nvPicPr>
          <p:cNvPr id="90115" name="Picture 12" descr="underline_base">
            <a:extLst>
              <a:ext uri="{FF2B5EF4-FFF2-40B4-BE49-F238E27FC236}">
                <a16:creationId xmlns:a16="http://schemas.microsoft.com/office/drawing/2014/main" id="{1AB14BBD-1A31-4203-8FE8-70E1D2FA01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81B751E-C0E6-4C48-B965-9D03CC8EEF88}"/>
              </a:ext>
            </a:extLst>
          </p:cNvPr>
          <p:cNvSpPr/>
          <p:nvPr/>
        </p:nvSpPr>
        <p:spPr>
          <a:xfrm>
            <a:off x="311150" y="764486"/>
            <a:ext cx="8832850" cy="5816977"/>
          </a:xfrm>
          <a:prstGeom prst="rect">
            <a:avLst/>
          </a:prstGeom>
        </p:spPr>
        <p:txBody>
          <a:bodyPr>
            <a:spAutoFit/>
          </a:bodyPr>
          <a:lstStyle/>
          <a:p>
            <a:pPr>
              <a:defRPr/>
            </a:pPr>
            <a:r>
              <a:rPr lang="zh-CN" altLang="en-US" sz="3600" dirty="0"/>
              <a:t>编辑器</a:t>
            </a:r>
            <a:endParaRPr lang="en-US" altLang="zh-CN" sz="3600" dirty="0"/>
          </a:p>
          <a:p>
            <a:pPr marL="342900" indent="-342900">
              <a:buFont typeface="Wingdings" panose="05000000000000000000" pitchFamily="2" charset="2"/>
              <a:buChar char="Ø"/>
              <a:defRPr/>
            </a:pPr>
            <a:r>
              <a:rPr lang="en-US" altLang="zh-CN" dirty="0"/>
              <a:t>Emacs</a:t>
            </a:r>
            <a:r>
              <a:rPr lang="zh-CN" altLang="en-US" dirty="0"/>
              <a:t>和</a:t>
            </a:r>
            <a:r>
              <a:rPr lang="en-US" altLang="zh-CN" dirty="0"/>
              <a:t>Vim</a:t>
            </a:r>
          </a:p>
          <a:p>
            <a:pPr marL="342900" indent="-342900">
              <a:buFont typeface="Wingdings" panose="05000000000000000000" pitchFamily="2" charset="2"/>
              <a:buChar char="Ø"/>
              <a:defRPr/>
            </a:pPr>
            <a:r>
              <a:rPr lang="en-US" altLang="zh-CN" dirty="0" err="1"/>
              <a:t>Gedit</a:t>
            </a:r>
            <a:endParaRPr lang="en-US" altLang="zh-CN" dirty="0"/>
          </a:p>
          <a:p>
            <a:pPr>
              <a:defRPr/>
            </a:pPr>
            <a:r>
              <a:rPr lang="zh-CN" altLang="en-US" dirty="0"/>
              <a:t>    括号匹配、自动缩进以及为包括</a:t>
            </a:r>
            <a:r>
              <a:rPr lang="en-US" altLang="zh-CN" dirty="0"/>
              <a:t>C, C++, Java, HTML, XML, Python, Perl, </a:t>
            </a:r>
            <a:r>
              <a:rPr lang="zh-CN" altLang="en-US" dirty="0"/>
              <a:t>以及许多其它编程语言进行语法高亮</a:t>
            </a:r>
            <a:endParaRPr lang="en-US" altLang="zh-CN" dirty="0"/>
          </a:p>
          <a:p>
            <a:pPr>
              <a:defRPr/>
            </a:pPr>
            <a:endParaRPr lang="en-US" altLang="zh-CN" dirty="0"/>
          </a:p>
          <a:p>
            <a:pPr marL="342900" indent="-342900">
              <a:buFont typeface="Wingdings" panose="05000000000000000000" pitchFamily="2" charset="2"/>
              <a:buChar char="Ø"/>
              <a:defRPr/>
            </a:pPr>
            <a:r>
              <a:rPr lang="en-US" altLang="zh-CN" dirty="0"/>
              <a:t>Kate</a:t>
            </a:r>
          </a:p>
          <a:p>
            <a:pPr marL="342900" indent="-342900">
              <a:buFont typeface="Wingdings" panose="05000000000000000000" pitchFamily="2" charset="2"/>
              <a:buChar char="Ø"/>
              <a:defRPr/>
            </a:pPr>
            <a:endParaRPr lang="en-US" altLang="zh-CN" dirty="0"/>
          </a:p>
          <a:p>
            <a:pPr marL="342900" indent="-342900">
              <a:buFont typeface="Wingdings" panose="05000000000000000000" pitchFamily="2" charset="2"/>
              <a:buChar char="Ø"/>
              <a:defRPr/>
            </a:pPr>
            <a:r>
              <a:rPr lang="en-US" altLang="zh-CN" dirty="0"/>
              <a:t>Sublime Text</a:t>
            </a:r>
          </a:p>
          <a:p>
            <a:pPr>
              <a:defRPr/>
            </a:pPr>
            <a:r>
              <a:rPr lang="zh-CN" altLang="en-US" dirty="0"/>
              <a:t>   支持多种编程语言如</a:t>
            </a:r>
            <a:r>
              <a:rPr lang="en-US" altLang="zh-CN" dirty="0"/>
              <a:t>C#, D, Dylan, Erlang, Groovy, Haskell, Lisp, Lua, MATLAB, </a:t>
            </a:r>
            <a:r>
              <a:rPr lang="en-US" altLang="zh-CN" dirty="0" err="1"/>
              <a:t>OCaml</a:t>
            </a:r>
            <a:r>
              <a:rPr lang="en-US" altLang="zh-CN" dirty="0"/>
              <a:t>, R, </a:t>
            </a:r>
            <a:r>
              <a:rPr lang="zh-CN" altLang="en-US" dirty="0"/>
              <a:t>甚至 </a:t>
            </a:r>
            <a:r>
              <a:rPr lang="en-US" altLang="zh-CN" dirty="0"/>
              <a:t>SQL </a:t>
            </a:r>
            <a:r>
              <a:rPr lang="zh-CN" altLang="en-US" dirty="0"/>
              <a:t>语法高亮</a:t>
            </a:r>
            <a:endParaRPr lang="en-US" altLang="zh-CN" dirty="0"/>
          </a:p>
          <a:p>
            <a:pPr>
              <a:defRPr/>
            </a:pPr>
            <a:r>
              <a:rPr lang="zh-CN" altLang="en-US" dirty="0"/>
              <a:t>   自动补全，全部源代码的滚动预览图</a:t>
            </a:r>
            <a:endParaRPr lang="en-US" altLang="zh-CN" dirty="0"/>
          </a:p>
          <a:p>
            <a:pPr>
              <a:defRPr/>
            </a:pPr>
            <a:endParaRPr lang="en-US" altLang="zh-CN" dirty="0"/>
          </a:p>
          <a:p>
            <a:pPr marL="342900" indent="-342900">
              <a:buFont typeface="Wingdings" panose="05000000000000000000" pitchFamily="2" charset="2"/>
              <a:buChar char="Ø"/>
              <a:defRPr/>
            </a:pPr>
            <a:r>
              <a:rPr lang="en-US" altLang="zh-CN" dirty="0" err="1"/>
              <a:t>UltraEdit</a:t>
            </a:r>
            <a:endParaRPr lang="en-US" altLang="zh-CN" dirty="0"/>
          </a:p>
          <a:p>
            <a:pPr>
              <a:defRPr/>
            </a:pPr>
            <a:r>
              <a:rPr lang="zh-CN" altLang="en-US" dirty="0"/>
              <a:t>    语法高亮、代码折叠以及拥有项目管理特性</a:t>
            </a:r>
            <a:endParaRPr lang="zh-CN" altLang="en-US" sz="20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en-US" altLang="zh-CN" sz="4400" dirty="0" err="1">
                <a:solidFill>
                  <a:srgbClr val="000099"/>
                </a:solidFill>
              </a:rPr>
              <a:t>linux</a:t>
            </a:r>
            <a:r>
              <a:rPr lang="zh-CN" altLang="en-US" sz="4400" dirty="0">
                <a:solidFill>
                  <a:srgbClr val="000099"/>
                </a:solidFill>
              </a:rPr>
              <a:t>程序编辑</a:t>
            </a:r>
            <a:endParaRPr lang="en-US" altLang="zh-CN" sz="4400" dirty="0">
              <a:solidFill>
                <a:srgbClr val="000099"/>
              </a:solidFill>
            </a:endParaRPr>
          </a:p>
        </p:txBody>
      </p:sp>
      <p:pic>
        <p:nvPicPr>
          <p:cNvPr id="90115" name="Picture 12" descr="underline_base">
            <a:extLst>
              <a:ext uri="{FF2B5EF4-FFF2-40B4-BE49-F238E27FC236}">
                <a16:creationId xmlns:a16="http://schemas.microsoft.com/office/drawing/2014/main" id="{1AB14BBD-1A31-4203-8FE8-70E1D2FA01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a:extLst>
              <a:ext uri="{FF2B5EF4-FFF2-40B4-BE49-F238E27FC236}">
                <a16:creationId xmlns:a16="http://schemas.microsoft.com/office/drawing/2014/main" id="{51BCF3F1-9866-45D9-BC4E-807BF69372D4}"/>
              </a:ext>
            </a:extLst>
          </p:cNvPr>
          <p:cNvSpPr>
            <a:spLocks noGrp="1" noChangeArrowheads="1"/>
          </p:cNvSpPr>
          <p:nvPr>
            <p:ph type="title"/>
          </p:nvPr>
        </p:nvSpPr>
        <p:spPr>
          <a:xfrm>
            <a:off x="506413" y="806450"/>
            <a:ext cx="7772400" cy="741363"/>
          </a:xfrm>
        </p:spPr>
        <p:txBody>
          <a:bodyPr/>
          <a:lstStyle/>
          <a:p>
            <a:pPr marL="342900" indent="-342900" eaLnBrk="1" hangingPunct="1">
              <a:buFont typeface="Wingdings" panose="05000000000000000000" pitchFamily="2" charset="2"/>
              <a:buChar char="ü"/>
            </a:pPr>
            <a:r>
              <a:rPr lang="en-US" altLang="zh-CN" sz="2400" b="1">
                <a:solidFill>
                  <a:schemeClr val="tx1"/>
                </a:solidFill>
              </a:rPr>
              <a:t>Vi</a:t>
            </a:r>
            <a:r>
              <a:rPr lang="zh-CN" altLang="en-US" sz="2400" b="1">
                <a:solidFill>
                  <a:schemeClr val="tx1"/>
                </a:solidFill>
              </a:rPr>
              <a:t>编辑器    </a:t>
            </a:r>
            <a:r>
              <a:rPr lang="en-US" altLang="zh-CN" sz="2400" b="1">
                <a:solidFill>
                  <a:schemeClr val="tx1"/>
                </a:solidFill>
              </a:rPr>
              <a:t>shell</a:t>
            </a:r>
            <a:r>
              <a:rPr lang="zh-CN" altLang="en-US" sz="2400" b="1">
                <a:solidFill>
                  <a:schemeClr val="tx1"/>
                </a:solidFill>
              </a:rPr>
              <a:t>下输入 </a:t>
            </a:r>
            <a:r>
              <a:rPr lang="en-US" altLang="zh-CN" sz="3200" b="1">
                <a:solidFill>
                  <a:srgbClr val="00B0F0"/>
                </a:solidFill>
              </a:rPr>
              <a:t>vimtutor</a:t>
            </a:r>
            <a:endParaRPr lang="zh-CN" altLang="en-US" sz="3200">
              <a:solidFill>
                <a:srgbClr val="00B0F0"/>
              </a:solidFill>
            </a:endParaRPr>
          </a:p>
        </p:txBody>
      </p:sp>
      <p:sp>
        <p:nvSpPr>
          <p:cNvPr id="2" name="矩形 1">
            <a:extLst>
              <a:ext uri="{FF2B5EF4-FFF2-40B4-BE49-F238E27FC236}">
                <a16:creationId xmlns:a16="http://schemas.microsoft.com/office/drawing/2014/main" id="{981B751E-C0E6-4C48-B965-9D03CC8EEF88}"/>
              </a:ext>
            </a:extLst>
          </p:cNvPr>
          <p:cNvSpPr/>
          <p:nvPr/>
        </p:nvSpPr>
        <p:spPr>
          <a:xfrm>
            <a:off x="295275" y="1387475"/>
            <a:ext cx="8832850" cy="5570538"/>
          </a:xfrm>
          <a:prstGeom prst="rect">
            <a:avLst/>
          </a:prstGeom>
        </p:spPr>
        <p:txBody>
          <a:bodyPr>
            <a:spAutoFit/>
          </a:bodyPr>
          <a:lstStyle/>
          <a:p>
            <a:pPr>
              <a:defRPr/>
            </a:pPr>
            <a:r>
              <a:rPr lang="zh-CN" altLang="en-US" sz="3600" dirty="0"/>
              <a:t>工作模式</a:t>
            </a:r>
          </a:p>
          <a:p>
            <a:pPr marL="342900" indent="-342900">
              <a:buFont typeface="Wingdings" panose="05000000000000000000" pitchFamily="2" charset="2"/>
              <a:buChar char="ü"/>
              <a:defRPr/>
            </a:pPr>
            <a:r>
              <a:rPr lang="zh-CN" altLang="en-US" sz="2000" dirty="0"/>
              <a:t>正常模式：可以使用快捷键命令，或按</a:t>
            </a:r>
            <a:r>
              <a:rPr lang="en-US" altLang="zh-CN" sz="2000" dirty="0"/>
              <a:t>:</a:t>
            </a:r>
            <a:r>
              <a:rPr lang="zh-CN" altLang="en-US" sz="2000" dirty="0"/>
              <a:t>输入命令行。</a:t>
            </a:r>
          </a:p>
          <a:p>
            <a:pPr marL="342900" indent="-342900">
              <a:buFont typeface="Wingdings" panose="05000000000000000000" pitchFamily="2" charset="2"/>
              <a:buChar char="ü"/>
              <a:defRPr/>
            </a:pPr>
            <a:r>
              <a:rPr lang="zh-CN" altLang="en-US" sz="2000" dirty="0"/>
              <a:t>插入模式：可以输入文本，在正常模式下，</a:t>
            </a:r>
            <a:r>
              <a:rPr lang="zh-CN" altLang="en-US" sz="2000" b="1" dirty="0">
                <a:solidFill>
                  <a:srgbClr val="00B0F0"/>
                </a:solidFill>
              </a:rPr>
              <a:t>按</a:t>
            </a:r>
            <a:r>
              <a:rPr lang="en-US" altLang="zh-CN" sz="2000" b="1" dirty="0" err="1">
                <a:solidFill>
                  <a:srgbClr val="00B0F0"/>
                </a:solidFill>
              </a:rPr>
              <a:t>i</a:t>
            </a:r>
            <a:r>
              <a:rPr lang="zh-CN" altLang="en-US" sz="2000" b="1" dirty="0">
                <a:solidFill>
                  <a:srgbClr val="00B0F0"/>
                </a:solidFill>
              </a:rPr>
              <a:t>、</a:t>
            </a:r>
            <a:r>
              <a:rPr lang="en-US" altLang="zh-CN" sz="2000" b="1" dirty="0">
                <a:solidFill>
                  <a:srgbClr val="00B0F0"/>
                </a:solidFill>
              </a:rPr>
              <a:t>a</a:t>
            </a:r>
            <a:r>
              <a:rPr lang="zh-CN" altLang="en-US" sz="2000" b="1" dirty="0">
                <a:solidFill>
                  <a:srgbClr val="00B0F0"/>
                </a:solidFill>
              </a:rPr>
              <a:t>、</a:t>
            </a:r>
            <a:r>
              <a:rPr lang="en-US" altLang="zh-CN" sz="2000" b="1" dirty="0">
                <a:solidFill>
                  <a:srgbClr val="00B0F0"/>
                </a:solidFill>
              </a:rPr>
              <a:t>o</a:t>
            </a:r>
            <a:r>
              <a:rPr lang="zh-CN" altLang="en-US" sz="2000" dirty="0"/>
              <a:t>等都可以进入插入模式。</a:t>
            </a:r>
          </a:p>
          <a:p>
            <a:pPr marL="342900" indent="-342900">
              <a:buFont typeface="Wingdings" panose="05000000000000000000" pitchFamily="2" charset="2"/>
              <a:buChar char="ü"/>
              <a:defRPr/>
            </a:pPr>
            <a:r>
              <a:rPr lang="zh-CN" altLang="en-US" sz="2000" dirty="0"/>
              <a:t>可视模式：正常模式下</a:t>
            </a:r>
            <a:r>
              <a:rPr lang="zh-CN" altLang="en-US" sz="2000" b="1" dirty="0">
                <a:solidFill>
                  <a:srgbClr val="00B0F0"/>
                </a:solidFill>
              </a:rPr>
              <a:t>按</a:t>
            </a:r>
            <a:r>
              <a:rPr lang="en-US" altLang="zh-CN" sz="2000" b="1" dirty="0">
                <a:solidFill>
                  <a:srgbClr val="00B0F0"/>
                </a:solidFill>
              </a:rPr>
              <a:t>v</a:t>
            </a:r>
            <a:r>
              <a:rPr lang="zh-CN" altLang="en-US" sz="2000" dirty="0"/>
              <a:t>可以进入可视模式， 在可视模式下，移动光标可以选择文本。</a:t>
            </a:r>
            <a:r>
              <a:rPr lang="zh-CN" altLang="en-US" sz="2000" dirty="0">
                <a:solidFill>
                  <a:srgbClr val="00B0F0"/>
                </a:solidFill>
              </a:rPr>
              <a:t>按</a:t>
            </a:r>
            <a:r>
              <a:rPr lang="en-US" altLang="zh-CN" sz="2000" dirty="0">
                <a:solidFill>
                  <a:srgbClr val="00B0F0"/>
                </a:solidFill>
              </a:rPr>
              <a:t>V</a:t>
            </a:r>
            <a:r>
              <a:rPr lang="zh-CN" altLang="en-US" sz="2000" dirty="0"/>
              <a:t>进入</a:t>
            </a:r>
            <a:r>
              <a:rPr lang="zh-CN" altLang="en-US" sz="2000" dirty="0">
                <a:solidFill>
                  <a:srgbClr val="00B0F0"/>
                </a:solidFill>
              </a:rPr>
              <a:t>可视行</a:t>
            </a:r>
            <a:r>
              <a:rPr lang="zh-CN" altLang="en-US" sz="2000" dirty="0"/>
              <a:t>模式， 总是整行整行的选中。</a:t>
            </a:r>
            <a:r>
              <a:rPr lang="en-US" altLang="zh-CN" sz="2000" dirty="0" err="1"/>
              <a:t>ctrl+v</a:t>
            </a:r>
            <a:r>
              <a:rPr lang="zh-CN" altLang="en-US" sz="2000" dirty="0"/>
              <a:t>进入可视块模式。</a:t>
            </a:r>
          </a:p>
          <a:p>
            <a:pPr marL="342900" indent="-342900">
              <a:buFont typeface="Wingdings" panose="05000000000000000000" pitchFamily="2" charset="2"/>
              <a:buChar char="ü"/>
              <a:defRPr/>
            </a:pPr>
            <a:r>
              <a:rPr lang="zh-CN" altLang="en-US" sz="2000" dirty="0"/>
              <a:t>替换模式：正常模式下，按</a:t>
            </a:r>
            <a:r>
              <a:rPr lang="en-US" altLang="zh-CN" sz="2000" dirty="0"/>
              <a:t>R</a:t>
            </a:r>
            <a:r>
              <a:rPr lang="zh-CN" altLang="en-US" sz="2000" dirty="0"/>
              <a:t>进入</a:t>
            </a:r>
            <a:endParaRPr lang="en-US" altLang="zh-CN" sz="2000" dirty="0"/>
          </a:p>
          <a:p>
            <a:pPr>
              <a:defRPr/>
            </a:pPr>
            <a:r>
              <a:rPr lang="zh-CN" altLang="en-US" sz="3200" dirty="0"/>
              <a:t>光标移动</a:t>
            </a:r>
            <a:r>
              <a:rPr lang="zh-CN" altLang="en-US" sz="2000" dirty="0"/>
              <a:t>：       </a:t>
            </a:r>
            <a:r>
              <a:rPr lang="en-US" altLang="zh-CN" sz="2000" b="1" dirty="0">
                <a:solidFill>
                  <a:srgbClr val="00B0F0"/>
                </a:solidFill>
              </a:rPr>
              <a:t>h </a:t>
            </a:r>
            <a:r>
              <a:rPr lang="en-US" altLang="zh-CN" sz="2000" b="1" dirty="0" err="1">
                <a:solidFill>
                  <a:srgbClr val="00B0F0"/>
                </a:solidFill>
              </a:rPr>
              <a:t>i</a:t>
            </a:r>
            <a:r>
              <a:rPr lang="en-US" altLang="zh-CN" sz="2000" b="1" dirty="0">
                <a:solidFill>
                  <a:srgbClr val="00B0F0"/>
                </a:solidFill>
              </a:rPr>
              <a:t> j k</a:t>
            </a:r>
            <a:r>
              <a:rPr lang="en-US" altLang="zh-CN" sz="2000" dirty="0"/>
              <a:t>,    </a:t>
            </a:r>
            <a:r>
              <a:rPr lang="en-US" altLang="zh-CN" dirty="0" err="1">
                <a:solidFill>
                  <a:srgbClr val="00B0F0"/>
                </a:solidFill>
              </a:rPr>
              <a:t>ctrl+f</a:t>
            </a:r>
            <a:r>
              <a:rPr lang="en-US" altLang="zh-CN" dirty="0"/>
              <a:t>: </a:t>
            </a:r>
            <a:r>
              <a:rPr lang="zh-CN" altLang="en-US" dirty="0"/>
              <a:t>下翻屏 </a:t>
            </a:r>
            <a:r>
              <a:rPr lang="en-US" altLang="zh-CN" dirty="0"/>
              <a:t>,</a:t>
            </a:r>
            <a:r>
              <a:rPr lang="en-US" altLang="zh-CN" dirty="0" err="1">
                <a:solidFill>
                  <a:srgbClr val="00B0F0"/>
                </a:solidFill>
              </a:rPr>
              <a:t>ctrl+b</a:t>
            </a:r>
            <a:r>
              <a:rPr lang="en-US" altLang="zh-CN" dirty="0"/>
              <a:t>: </a:t>
            </a:r>
            <a:r>
              <a:rPr lang="zh-CN" altLang="en-US" dirty="0"/>
              <a:t>上翻屏</a:t>
            </a:r>
          </a:p>
          <a:p>
            <a:pPr>
              <a:defRPr/>
            </a:pPr>
            <a:r>
              <a:rPr lang="zh-CN" altLang="en-US" sz="3200" dirty="0"/>
              <a:t>查找与替换 </a:t>
            </a:r>
            <a:r>
              <a:rPr lang="en-US" altLang="zh-CN" b="1" dirty="0">
                <a:solidFill>
                  <a:srgbClr val="00B0F0"/>
                </a:solidFill>
              </a:rPr>
              <a:t>/something:       ?something:    n:    N: </a:t>
            </a:r>
            <a:endParaRPr lang="zh-CN" altLang="en-US" b="1" dirty="0">
              <a:solidFill>
                <a:srgbClr val="00B0F0"/>
              </a:solidFill>
            </a:endParaRPr>
          </a:p>
          <a:p>
            <a:pPr>
              <a:defRPr/>
            </a:pPr>
            <a:r>
              <a:rPr lang="zh-CN" altLang="en-US" sz="3200" dirty="0"/>
              <a:t>切换窗口</a:t>
            </a:r>
            <a:r>
              <a:rPr lang="zh-CN" altLang="en-US" dirty="0"/>
              <a:t>：      </a:t>
            </a:r>
            <a:r>
              <a:rPr lang="en-US" altLang="zh-CN" b="1" dirty="0" err="1">
                <a:solidFill>
                  <a:srgbClr val="00B0F0"/>
                </a:solidFill>
              </a:rPr>
              <a:t>ctrl+w</a:t>
            </a:r>
            <a:r>
              <a:rPr lang="en-US" altLang="zh-CN" b="1" dirty="0">
                <a:solidFill>
                  <a:srgbClr val="00B0F0"/>
                </a:solidFill>
              </a:rPr>
              <a:t> </a:t>
            </a:r>
            <a:r>
              <a:rPr lang="zh-CN" altLang="en-US" dirty="0"/>
              <a:t>切换到下一个窗口</a:t>
            </a:r>
            <a:endParaRPr lang="en-US" altLang="zh-CN" dirty="0"/>
          </a:p>
          <a:p>
            <a:pPr>
              <a:defRPr/>
            </a:pPr>
            <a:r>
              <a:rPr lang="zh-CN" altLang="en-US" sz="3200" dirty="0"/>
              <a:t>撤销与重做</a:t>
            </a:r>
            <a:r>
              <a:rPr lang="zh-CN" altLang="en-US" dirty="0"/>
              <a:t>：</a:t>
            </a:r>
            <a:r>
              <a:rPr lang="en-US" altLang="zh-CN" dirty="0"/>
              <a:t> </a:t>
            </a:r>
            <a:r>
              <a:rPr lang="en-US" altLang="zh-CN" b="1" dirty="0">
                <a:solidFill>
                  <a:srgbClr val="00B0F0"/>
                </a:solidFill>
              </a:rPr>
              <a:t>u:</a:t>
            </a:r>
            <a:r>
              <a:rPr lang="en-US" altLang="zh-CN" dirty="0"/>
              <a:t> </a:t>
            </a:r>
            <a:r>
              <a:rPr lang="zh-CN" altLang="en-US" b="1" dirty="0">
                <a:solidFill>
                  <a:srgbClr val="00B0F0"/>
                </a:solidFill>
              </a:rPr>
              <a:t>取消</a:t>
            </a:r>
            <a:r>
              <a:rPr lang="zh-CN" altLang="en-US" dirty="0"/>
              <a:t>一个改动      </a:t>
            </a:r>
            <a:r>
              <a:rPr lang="en-US" altLang="zh-CN" b="1" dirty="0">
                <a:solidFill>
                  <a:srgbClr val="00B0F0"/>
                </a:solidFill>
              </a:rPr>
              <a:t>ctrl + r: </a:t>
            </a:r>
            <a:r>
              <a:rPr lang="zh-CN" altLang="en-US" b="1" dirty="0">
                <a:solidFill>
                  <a:srgbClr val="00B0F0"/>
                </a:solidFill>
              </a:rPr>
              <a:t>重做</a:t>
            </a:r>
            <a:r>
              <a:rPr lang="zh-CN" altLang="en-US" dirty="0"/>
              <a:t>最后的改动</a:t>
            </a:r>
          </a:p>
          <a:p>
            <a:pPr>
              <a:defRPr/>
            </a:pPr>
            <a:endParaRPr lang="en-US" altLang="zh-CN" sz="2000" dirty="0"/>
          </a:p>
          <a:p>
            <a:pPr>
              <a:defRPr/>
            </a:pPr>
            <a:r>
              <a:rPr lang="zh-CN" altLang="en-US" sz="3200" dirty="0"/>
              <a:t>文档操作</a:t>
            </a:r>
            <a:r>
              <a:rPr lang="zh-CN" altLang="en-US" sz="2000" dirty="0"/>
              <a:t>：       </a:t>
            </a:r>
            <a:r>
              <a:rPr lang="en-US" altLang="zh-CN" b="1" dirty="0">
                <a:solidFill>
                  <a:srgbClr val="00B0F0"/>
                </a:solidFill>
              </a:rPr>
              <a:t>:</a:t>
            </a:r>
            <a:r>
              <a:rPr lang="en-US" altLang="zh-CN" b="1" dirty="0" err="1">
                <a:solidFill>
                  <a:srgbClr val="00B0F0"/>
                </a:solidFill>
              </a:rPr>
              <a:t>wq</a:t>
            </a:r>
            <a:r>
              <a:rPr lang="en-US" altLang="zh-CN" dirty="0"/>
              <a:t>/ </a:t>
            </a:r>
            <a:r>
              <a:rPr lang="en-US" altLang="zh-CN" b="1" dirty="0">
                <a:solidFill>
                  <a:srgbClr val="00B0F0"/>
                </a:solidFill>
              </a:rPr>
              <a:t>ZZ</a:t>
            </a:r>
            <a:r>
              <a:rPr lang="en-US" altLang="zh-CN" dirty="0"/>
              <a:t> / </a:t>
            </a:r>
            <a:r>
              <a:rPr lang="en-US" altLang="zh-CN" b="1" dirty="0">
                <a:solidFill>
                  <a:srgbClr val="00B0F0"/>
                </a:solidFill>
              </a:rPr>
              <a:t>:x </a:t>
            </a:r>
            <a:r>
              <a:rPr lang="en-US" altLang="zh-CN" dirty="0"/>
              <a:t>-- </a:t>
            </a:r>
            <a:r>
              <a:rPr lang="zh-CN" altLang="en-US" dirty="0"/>
              <a:t>保存并退出</a:t>
            </a:r>
            <a:endParaRPr lang="en-US" altLang="zh-CN" sz="2000" dirty="0"/>
          </a:p>
          <a:p>
            <a:pPr>
              <a:defRPr/>
            </a:pPr>
            <a:endParaRPr lang="zh-CN" altLang="en-US" sz="2000" dirty="0"/>
          </a:p>
        </p:txBody>
      </p:sp>
    </p:spTree>
    <p:extLst>
      <p:ext uri="{BB962C8B-B14F-4D97-AF65-F5344CB8AC3E}">
        <p14:creationId xmlns:p14="http://schemas.microsoft.com/office/powerpoint/2010/main" val="22834143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2" descr="underline_base">
            <a:extLst>
              <a:ext uri="{FF2B5EF4-FFF2-40B4-BE49-F238E27FC236}">
                <a16:creationId xmlns:a16="http://schemas.microsoft.com/office/drawing/2014/main" id="{7AF0E093-4D22-41E5-9174-527529560D4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a:extLst>
              <a:ext uri="{FF2B5EF4-FFF2-40B4-BE49-F238E27FC236}">
                <a16:creationId xmlns:a16="http://schemas.microsoft.com/office/drawing/2014/main" id="{EE10A6A1-DFBC-4401-987B-44D5F8329B0E}"/>
              </a:ext>
            </a:extLst>
          </p:cNvPr>
          <p:cNvSpPr>
            <a:spLocks noGrp="1" noChangeArrowheads="1"/>
          </p:cNvSpPr>
          <p:nvPr>
            <p:ph type="title"/>
          </p:nvPr>
        </p:nvSpPr>
        <p:spPr>
          <a:xfrm>
            <a:off x="490538" y="903288"/>
            <a:ext cx="7772400" cy="5594350"/>
          </a:xfrm>
        </p:spPr>
        <p:txBody>
          <a:bodyPr/>
          <a:lstStyle/>
          <a:p>
            <a:pPr eaLnBrk="1" hangingPunct="1"/>
            <a:r>
              <a:rPr lang="zh-CN" altLang="en-US" sz="2400" b="1">
                <a:solidFill>
                  <a:schemeClr val="tx1"/>
                </a:solidFill>
              </a:rPr>
              <a:t>常用</a:t>
            </a:r>
            <a:r>
              <a:rPr lang="en-US" altLang="zh-CN" sz="2400" b="1">
                <a:solidFill>
                  <a:schemeClr val="tx1"/>
                </a:solidFill>
              </a:rPr>
              <a:t>linux</a:t>
            </a:r>
            <a:r>
              <a:rPr lang="zh-CN" altLang="en-US" sz="2400" b="1">
                <a:solidFill>
                  <a:schemeClr val="tx1"/>
                </a:solidFill>
              </a:rPr>
              <a:t>命令</a:t>
            </a:r>
            <a:endParaRPr lang="zh-CN" altLang="en-US" sz="2000">
              <a:solidFill>
                <a:schemeClr val="accent2"/>
              </a:solidFill>
            </a:endParaRPr>
          </a:p>
        </p:txBody>
      </p:sp>
      <p:pic>
        <p:nvPicPr>
          <p:cNvPr id="92164" name="Picture 3" descr="https://timgsa.baidu.com/timg?image&amp;quality=80&amp;size=b10000_10000&amp;sec=1512484294&amp;di=272f0c725f8eb502fdd8db9df021c799&amp;src=http://images.cnitblog.com/blog/693691/201411/231841335934674.png">
            <a:extLst>
              <a:ext uri="{FF2B5EF4-FFF2-40B4-BE49-F238E27FC236}">
                <a16:creationId xmlns:a16="http://schemas.microsoft.com/office/drawing/2014/main" id="{0F7937CB-3499-4688-9680-32FCDE351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 y="457200"/>
            <a:ext cx="9121775" cy="6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en-US" altLang="zh-CN" sz="4400" dirty="0">
                <a:solidFill>
                  <a:srgbClr val="000099"/>
                </a:solidFill>
              </a:rPr>
              <a:t>Linux</a:t>
            </a:r>
            <a:r>
              <a:rPr lang="zh-CN" altLang="en-US" sz="4400" dirty="0">
                <a:solidFill>
                  <a:srgbClr val="000099"/>
                </a:solidFill>
              </a:rPr>
              <a:t> 程序编译</a:t>
            </a:r>
            <a:endParaRPr lang="en-US" altLang="zh-CN" sz="4400" dirty="0">
              <a:solidFill>
                <a:srgbClr val="000099"/>
              </a:solidFill>
            </a:endParaRPr>
          </a:p>
        </p:txBody>
      </p:sp>
      <p:pic>
        <p:nvPicPr>
          <p:cNvPr id="88067" name="Picture 12" descr="underline_base">
            <a:extLst>
              <a:ext uri="{FF2B5EF4-FFF2-40B4-BE49-F238E27FC236}">
                <a16:creationId xmlns:a16="http://schemas.microsoft.com/office/drawing/2014/main" id="{88C29BA3-9FD1-419C-B3BC-38DCD021F5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8164440-1A2D-4EB7-ACC3-C4A9F405391A}"/>
              </a:ext>
            </a:extLst>
          </p:cNvPr>
          <p:cNvSpPr/>
          <p:nvPr/>
        </p:nvSpPr>
        <p:spPr>
          <a:xfrm>
            <a:off x="482321" y="4225335"/>
            <a:ext cx="8340132" cy="2308324"/>
          </a:xfrm>
          <a:prstGeom prst="rect">
            <a:avLst/>
          </a:prstGeom>
        </p:spPr>
        <p:txBody>
          <a:bodyPr wrap="square">
            <a:spAutoFit/>
          </a:bodyPr>
          <a:lstStyle/>
          <a:p>
            <a:r>
              <a:rPr lang="en-US" altLang="zh-CN" dirty="0"/>
              <a:t>GCC:GNU Compiler Collection(GUN </a:t>
            </a:r>
            <a:r>
              <a:rPr lang="zh-CN" altLang="en-US" dirty="0"/>
              <a:t>编译器集合</a:t>
            </a:r>
            <a:r>
              <a:rPr lang="en-US" altLang="zh-CN" dirty="0"/>
              <a:t>)</a:t>
            </a:r>
            <a:r>
              <a:rPr lang="zh-CN" altLang="en-US" dirty="0"/>
              <a:t>，它可以编译</a:t>
            </a:r>
            <a:r>
              <a:rPr lang="en-US" altLang="zh-CN" dirty="0"/>
              <a:t>C</a:t>
            </a:r>
            <a:r>
              <a:rPr lang="zh-CN" altLang="en-US" dirty="0"/>
              <a:t>、</a:t>
            </a:r>
            <a:r>
              <a:rPr lang="en-US" altLang="zh-CN" dirty="0"/>
              <a:t>C++</a:t>
            </a:r>
            <a:r>
              <a:rPr lang="zh-CN" altLang="en-US" dirty="0"/>
              <a:t>、</a:t>
            </a:r>
            <a:r>
              <a:rPr lang="en-US" altLang="zh-CN" dirty="0"/>
              <a:t>JAV</a:t>
            </a:r>
            <a:r>
              <a:rPr lang="zh-CN" altLang="en-US" dirty="0"/>
              <a:t>、</a:t>
            </a:r>
            <a:r>
              <a:rPr lang="en-US" altLang="zh-CN" dirty="0"/>
              <a:t>Fortran</a:t>
            </a:r>
            <a:r>
              <a:rPr lang="zh-CN" altLang="en-US" dirty="0"/>
              <a:t>、</a:t>
            </a:r>
            <a:r>
              <a:rPr lang="en-US" altLang="zh-CN" dirty="0"/>
              <a:t>Pascal</a:t>
            </a:r>
            <a:r>
              <a:rPr lang="zh-CN" altLang="en-US" dirty="0"/>
              <a:t>、</a:t>
            </a:r>
            <a:r>
              <a:rPr lang="en-US" altLang="zh-CN" dirty="0"/>
              <a:t>Object-C</a:t>
            </a:r>
            <a:r>
              <a:rPr lang="zh-CN" altLang="en-US" dirty="0"/>
              <a:t>、</a:t>
            </a:r>
            <a:r>
              <a:rPr lang="en-US" altLang="zh-CN" dirty="0"/>
              <a:t>Ada</a:t>
            </a:r>
            <a:r>
              <a:rPr lang="zh-CN" altLang="en-US" dirty="0"/>
              <a:t>等语言。</a:t>
            </a:r>
          </a:p>
          <a:p>
            <a:endParaRPr lang="zh-CN" altLang="en-US" dirty="0"/>
          </a:p>
          <a:p>
            <a:r>
              <a:rPr lang="en-US" altLang="zh-CN" dirty="0" err="1"/>
              <a:t>gcc</a:t>
            </a:r>
            <a:r>
              <a:rPr lang="zh-CN" altLang="en-US" dirty="0"/>
              <a:t>是</a:t>
            </a:r>
            <a:r>
              <a:rPr lang="en-US" altLang="zh-CN" dirty="0"/>
              <a:t>GCC</a:t>
            </a:r>
            <a:r>
              <a:rPr lang="zh-CN" altLang="en-US" dirty="0"/>
              <a:t>中的</a:t>
            </a:r>
            <a:r>
              <a:rPr lang="en-US" altLang="zh-CN" dirty="0"/>
              <a:t>GUN C Compiler</a:t>
            </a:r>
            <a:r>
              <a:rPr lang="zh-CN" altLang="en-US" dirty="0"/>
              <a:t>（</a:t>
            </a:r>
            <a:r>
              <a:rPr lang="en-US" altLang="zh-CN" dirty="0"/>
              <a:t>C </a:t>
            </a:r>
            <a:r>
              <a:rPr lang="zh-CN" altLang="en-US" dirty="0"/>
              <a:t>编译器）</a:t>
            </a:r>
          </a:p>
          <a:p>
            <a:endParaRPr lang="zh-CN" altLang="en-US" dirty="0"/>
          </a:p>
          <a:p>
            <a:r>
              <a:rPr lang="en-US" altLang="zh-CN" dirty="0"/>
              <a:t>g++</a:t>
            </a:r>
            <a:r>
              <a:rPr lang="zh-CN" altLang="en-US" dirty="0"/>
              <a:t>是</a:t>
            </a:r>
            <a:r>
              <a:rPr lang="en-US" altLang="zh-CN" dirty="0"/>
              <a:t>GCC</a:t>
            </a:r>
            <a:r>
              <a:rPr lang="zh-CN" altLang="en-US" dirty="0"/>
              <a:t>中的</a:t>
            </a:r>
            <a:r>
              <a:rPr lang="en-US" altLang="zh-CN" dirty="0"/>
              <a:t>GUN C++ Compiler</a:t>
            </a:r>
            <a:r>
              <a:rPr lang="zh-CN" altLang="en-US" dirty="0"/>
              <a:t>（</a:t>
            </a:r>
            <a:r>
              <a:rPr lang="en-US" altLang="zh-CN" dirty="0"/>
              <a:t>C++</a:t>
            </a:r>
            <a:r>
              <a:rPr lang="zh-CN" altLang="en-US" dirty="0"/>
              <a:t>编译器）</a:t>
            </a:r>
          </a:p>
        </p:txBody>
      </p:sp>
      <p:pic>
        <p:nvPicPr>
          <p:cNvPr id="6" name="图片 5">
            <a:extLst>
              <a:ext uri="{FF2B5EF4-FFF2-40B4-BE49-F238E27FC236}">
                <a16:creationId xmlns:a16="http://schemas.microsoft.com/office/drawing/2014/main" id="{E1A3BA2A-8538-4582-AA3C-AE755F20B1FB}"/>
              </a:ext>
            </a:extLst>
          </p:cNvPr>
          <p:cNvPicPr>
            <a:picLocks noChangeAspect="1"/>
          </p:cNvPicPr>
          <p:nvPr/>
        </p:nvPicPr>
        <p:blipFill>
          <a:blip r:embed="rId4"/>
          <a:stretch>
            <a:fillRect/>
          </a:stretch>
        </p:blipFill>
        <p:spPr>
          <a:xfrm>
            <a:off x="1064496" y="994682"/>
            <a:ext cx="7147071" cy="3024659"/>
          </a:xfrm>
          <a:prstGeom prst="rect">
            <a:avLst/>
          </a:prstGeom>
        </p:spPr>
      </p:pic>
    </p:spTree>
    <p:extLst>
      <p:ext uri="{BB962C8B-B14F-4D97-AF65-F5344CB8AC3E}">
        <p14:creationId xmlns:p14="http://schemas.microsoft.com/office/powerpoint/2010/main" val="3690750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en-US" altLang="zh-CN" sz="4400" dirty="0">
                <a:solidFill>
                  <a:srgbClr val="000099"/>
                </a:solidFill>
              </a:rPr>
              <a:t>Linux</a:t>
            </a:r>
            <a:r>
              <a:rPr lang="zh-CN" altLang="en-US" sz="4400" dirty="0">
                <a:solidFill>
                  <a:srgbClr val="000099"/>
                </a:solidFill>
              </a:rPr>
              <a:t> 程序编译</a:t>
            </a:r>
            <a:endParaRPr lang="en-US" altLang="zh-CN" sz="4400" dirty="0">
              <a:solidFill>
                <a:srgbClr val="000099"/>
              </a:solidFill>
            </a:endParaRPr>
          </a:p>
        </p:txBody>
      </p:sp>
      <p:pic>
        <p:nvPicPr>
          <p:cNvPr id="88067" name="Picture 12" descr="underline_base">
            <a:extLst>
              <a:ext uri="{FF2B5EF4-FFF2-40B4-BE49-F238E27FC236}">
                <a16:creationId xmlns:a16="http://schemas.microsoft.com/office/drawing/2014/main" id="{88C29BA3-9FD1-419C-B3BC-38DCD021F5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0AA3508F-501C-406C-B983-B75D1B8ACF58}"/>
              </a:ext>
            </a:extLst>
          </p:cNvPr>
          <p:cNvPicPr>
            <a:picLocks noChangeAspect="1"/>
          </p:cNvPicPr>
          <p:nvPr/>
        </p:nvPicPr>
        <p:blipFill>
          <a:blip r:embed="rId4"/>
          <a:stretch>
            <a:fillRect/>
          </a:stretch>
        </p:blipFill>
        <p:spPr>
          <a:xfrm>
            <a:off x="886629" y="2000547"/>
            <a:ext cx="7370741" cy="3914478"/>
          </a:xfrm>
          <a:prstGeom prst="rect">
            <a:avLst/>
          </a:prstGeom>
        </p:spPr>
      </p:pic>
      <p:sp>
        <p:nvSpPr>
          <p:cNvPr id="2" name="矩形 1">
            <a:extLst>
              <a:ext uri="{FF2B5EF4-FFF2-40B4-BE49-F238E27FC236}">
                <a16:creationId xmlns:a16="http://schemas.microsoft.com/office/drawing/2014/main" id="{A86A84CD-592E-43C6-B08C-7F4C04926D5F}"/>
              </a:ext>
            </a:extLst>
          </p:cNvPr>
          <p:cNvSpPr/>
          <p:nvPr/>
        </p:nvSpPr>
        <p:spPr>
          <a:xfrm>
            <a:off x="766761" y="942975"/>
            <a:ext cx="7141291" cy="830997"/>
          </a:xfrm>
          <a:prstGeom prst="rect">
            <a:avLst/>
          </a:prstGeom>
        </p:spPr>
        <p:txBody>
          <a:bodyPr wrap="square">
            <a:spAutoFit/>
          </a:bodyPr>
          <a:lstStyle/>
          <a:p>
            <a:r>
              <a:rPr lang="en-US" altLang="zh-CN" kern="0" dirty="0">
                <a:solidFill>
                  <a:srgbClr val="323E32"/>
                </a:solidFill>
                <a:latin typeface="simsun" panose="02010600030101010101" pitchFamily="2" charset="-122"/>
                <a:ea typeface="宋体" panose="02010600030101010101" pitchFamily="2" charset="-122"/>
                <a:cs typeface="宋体" panose="02010600030101010101" pitchFamily="2" charset="-122"/>
              </a:rPr>
              <a:t>ubuntu</a:t>
            </a:r>
            <a:r>
              <a:rPr lang="zh-CN" altLang="zh-CN" kern="0" dirty="0">
                <a:solidFill>
                  <a:srgbClr val="323E32"/>
                </a:solidFill>
                <a:latin typeface="simsun" panose="02010600030101010101" pitchFamily="2" charset="-122"/>
                <a:ea typeface="宋体" panose="02010600030101010101" pitchFamily="2" charset="-122"/>
                <a:cs typeface="宋体" panose="02010600030101010101" pitchFamily="2" charset="-122"/>
              </a:rPr>
              <a:t>下自带</a:t>
            </a:r>
            <a:r>
              <a:rPr lang="en-US" altLang="zh-CN" kern="0" dirty="0" err="1">
                <a:solidFill>
                  <a:srgbClr val="323E32"/>
                </a:solidFill>
                <a:latin typeface="simsun" panose="02010600030101010101" pitchFamily="2" charset="-122"/>
                <a:ea typeface="宋体" panose="02010600030101010101" pitchFamily="2" charset="-122"/>
                <a:cs typeface="宋体" panose="02010600030101010101" pitchFamily="2" charset="-122"/>
              </a:rPr>
              <a:t>gcc</a:t>
            </a:r>
            <a:r>
              <a:rPr lang="zh-CN" altLang="zh-CN" kern="0" dirty="0">
                <a:solidFill>
                  <a:srgbClr val="323E32"/>
                </a:solidFill>
                <a:latin typeface="simsun" panose="02010600030101010101" pitchFamily="2" charset="-122"/>
                <a:ea typeface="宋体" panose="02010600030101010101" pitchFamily="2" charset="-122"/>
                <a:cs typeface="宋体" panose="02010600030101010101" pitchFamily="2" charset="-122"/>
              </a:rPr>
              <a:t>编译器。可以通过</a:t>
            </a:r>
            <a:r>
              <a:rPr lang="en-US" altLang="zh-CN" kern="0" dirty="0">
                <a:solidFill>
                  <a:srgbClr val="323E32"/>
                </a:solidFill>
                <a:latin typeface="simsun" panose="02010600030101010101" pitchFamily="2" charset="-122"/>
                <a:ea typeface="宋体" panose="02010600030101010101" pitchFamily="2" charset="-122"/>
                <a:cs typeface="宋体" panose="02010600030101010101" pitchFamily="2" charset="-122"/>
              </a:rPr>
              <a:t>“</a:t>
            </a:r>
            <a:r>
              <a:rPr lang="en-US" altLang="zh-CN" kern="0" dirty="0" err="1">
                <a:solidFill>
                  <a:srgbClr val="FF0000"/>
                </a:solidFill>
                <a:latin typeface="simsun" panose="02010600030101010101" pitchFamily="2" charset="-122"/>
                <a:ea typeface="宋体" panose="02010600030101010101" pitchFamily="2" charset="-122"/>
                <a:cs typeface="宋体" panose="02010600030101010101" pitchFamily="2" charset="-122"/>
              </a:rPr>
              <a:t>gcc</a:t>
            </a:r>
            <a:r>
              <a:rPr lang="en-US" altLang="zh-CN" kern="0" dirty="0">
                <a:solidFill>
                  <a:srgbClr val="FF0000"/>
                </a:solidFill>
                <a:latin typeface="simsun" panose="02010600030101010101" pitchFamily="2" charset="-122"/>
                <a:ea typeface="宋体" panose="02010600030101010101" pitchFamily="2" charset="-122"/>
                <a:cs typeface="宋体" panose="02010600030101010101" pitchFamily="2" charset="-122"/>
              </a:rPr>
              <a:t> -v</a:t>
            </a:r>
            <a:r>
              <a:rPr lang="en-US" altLang="zh-CN" kern="0" dirty="0">
                <a:solidFill>
                  <a:srgbClr val="323E32"/>
                </a:solidFill>
                <a:latin typeface="simsun" panose="02010600030101010101" pitchFamily="2" charset="-122"/>
                <a:ea typeface="宋体" panose="02010600030101010101" pitchFamily="2" charset="-122"/>
                <a:cs typeface="宋体" panose="02010600030101010101" pitchFamily="2" charset="-122"/>
              </a:rPr>
              <a:t>”</a:t>
            </a:r>
            <a:r>
              <a:rPr lang="zh-CN" altLang="zh-CN" kern="0" dirty="0">
                <a:solidFill>
                  <a:srgbClr val="323E32"/>
                </a:solidFill>
                <a:latin typeface="simsun" panose="02010600030101010101" pitchFamily="2" charset="-122"/>
                <a:ea typeface="宋体" panose="02010600030101010101" pitchFamily="2" charset="-122"/>
                <a:cs typeface="宋体" panose="02010600030101010101" pitchFamily="2" charset="-122"/>
              </a:rPr>
              <a:t>命令来查看是否安装</a:t>
            </a:r>
            <a:endParaRPr lang="zh-CN" altLang="en-US" dirty="0"/>
          </a:p>
        </p:txBody>
      </p:sp>
      <p:sp>
        <p:nvSpPr>
          <p:cNvPr id="3" name="矩形 2">
            <a:extLst>
              <a:ext uri="{FF2B5EF4-FFF2-40B4-BE49-F238E27FC236}">
                <a16:creationId xmlns:a16="http://schemas.microsoft.com/office/drawing/2014/main" id="{50848438-4E7F-4CE8-931E-21E85FCE89DD}"/>
              </a:ext>
            </a:extLst>
          </p:cNvPr>
          <p:cNvSpPr/>
          <p:nvPr/>
        </p:nvSpPr>
        <p:spPr>
          <a:xfrm>
            <a:off x="2504921" y="6482318"/>
            <a:ext cx="3155031" cy="369332"/>
          </a:xfrm>
          <a:prstGeom prst="rect">
            <a:avLst/>
          </a:prstGeom>
        </p:spPr>
        <p:txBody>
          <a:bodyPr wrap="none">
            <a:spAutoFit/>
          </a:bodyPr>
          <a:lstStyle/>
          <a:p>
            <a:r>
              <a:rPr lang="en-US" altLang="zh-CN" sz="1800" dirty="0"/>
              <a:t>https://gcc.gnu.org/install/</a:t>
            </a:r>
            <a:endParaRPr lang="zh-CN" altLang="en-US" sz="1800" dirty="0"/>
          </a:p>
        </p:txBody>
      </p:sp>
    </p:spTree>
    <p:extLst>
      <p:ext uri="{BB962C8B-B14F-4D97-AF65-F5344CB8AC3E}">
        <p14:creationId xmlns:p14="http://schemas.microsoft.com/office/powerpoint/2010/main" val="4073544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F57C34F-71FF-41A7-9B7F-D97DE3722686}"/>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en-US" altLang="zh-CN" sz="4400" kern="0" dirty="0">
                <a:solidFill>
                  <a:srgbClr val="000099"/>
                </a:solidFill>
                <a:latin typeface="Times New Roman" panose="02020603050405020304" pitchFamily="18" charset="0"/>
                <a:ea typeface="+mj-ea"/>
                <a:cs typeface="+mj-cs"/>
              </a:rPr>
              <a:t>g++</a:t>
            </a:r>
          </a:p>
        </p:txBody>
      </p:sp>
      <p:pic>
        <p:nvPicPr>
          <p:cNvPr id="98308" name="Picture 12" descr="underline_base">
            <a:extLst>
              <a:ext uri="{FF2B5EF4-FFF2-40B4-BE49-F238E27FC236}">
                <a16:creationId xmlns:a16="http://schemas.microsoft.com/office/drawing/2014/main" id="{FD807F6C-996A-4E2B-923C-061A3227C2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721677D2-6BC4-4782-9967-0C3D10CBD449}"/>
              </a:ext>
            </a:extLst>
          </p:cNvPr>
          <p:cNvSpPr/>
          <p:nvPr/>
        </p:nvSpPr>
        <p:spPr>
          <a:xfrm>
            <a:off x="344488" y="942975"/>
            <a:ext cx="8528207" cy="4136517"/>
          </a:xfrm>
          <a:prstGeom prst="rect">
            <a:avLst/>
          </a:prstGeom>
        </p:spPr>
        <p:txBody>
          <a:bodyPr wrap="squar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en-US" altLang="zh-CN" kern="0" dirty="0" err="1">
                <a:solidFill>
                  <a:srgbClr val="000000"/>
                </a:solidFill>
                <a:latin typeface="Comic Sans MS"/>
                <a:ea typeface="MS PGothic"/>
              </a:rPr>
              <a:t>gcc</a:t>
            </a:r>
            <a:r>
              <a:rPr lang="zh-CN" altLang="en-US" kern="0" dirty="0">
                <a:solidFill>
                  <a:srgbClr val="000000"/>
                </a:solidFill>
                <a:latin typeface="Comic Sans MS"/>
                <a:ea typeface="MS PGothic"/>
              </a:rPr>
              <a:t>和</a:t>
            </a:r>
            <a:r>
              <a:rPr lang="en-US" altLang="zh-CN" kern="0" dirty="0">
                <a:solidFill>
                  <a:srgbClr val="000000"/>
                </a:solidFill>
                <a:latin typeface="Comic Sans MS"/>
                <a:ea typeface="MS PGothic"/>
              </a:rPr>
              <a:t>g++</a:t>
            </a:r>
            <a:r>
              <a:rPr lang="zh-CN" altLang="en-US" kern="0" dirty="0">
                <a:solidFill>
                  <a:srgbClr val="000000"/>
                </a:solidFill>
                <a:latin typeface="Comic Sans MS"/>
                <a:ea typeface="MS PGothic"/>
              </a:rPr>
              <a:t>的主要区别</a:t>
            </a:r>
          </a:p>
          <a:p>
            <a:pPr marL="342900" indent="-342900">
              <a:lnSpc>
                <a:spcPct val="85000"/>
              </a:lnSpc>
              <a:spcBef>
                <a:spcPct val="20000"/>
              </a:spcBef>
              <a:buClr>
                <a:srgbClr val="000099"/>
              </a:buClr>
              <a:buSzPct val="65000"/>
              <a:buFont typeface="Wingdings" panose="05000000000000000000" pitchFamily="2" charset="2"/>
              <a:buChar char="v"/>
              <a:defRPr/>
            </a:pPr>
            <a:endParaRPr lang="zh-CN" altLang="en-US" kern="0" dirty="0">
              <a:solidFill>
                <a:srgbClr val="000000"/>
              </a:solidFill>
              <a:latin typeface="Comic Sans MS"/>
              <a:ea typeface="MS PGothic"/>
            </a:endParaRPr>
          </a:p>
          <a:p>
            <a:pPr>
              <a:lnSpc>
                <a:spcPct val="85000"/>
              </a:lnSpc>
              <a:spcBef>
                <a:spcPct val="20000"/>
              </a:spcBef>
              <a:buClr>
                <a:srgbClr val="000099"/>
              </a:buClr>
              <a:buSzPct val="65000"/>
              <a:defRPr/>
            </a:pPr>
            <a:r>
              <a:rPr lang="en-US" altLang="zh-CN" kern="0" dirty="0">
                <a:solidFill>
                  <a:srgbClr val="000000"/>
                </a:solidFill>
                <a:latin typeface="Comic Sans MS"/>
                <a:ea typeface="MS PGothic"/>
              </a:rPr>
              <a:t>1. </a:t>
            </a:r>
            <a:r>
              <a:rPr lang="zh-CN" altLang="en-US" kern="0" dirty="0">
                <a:solidFill>
                  <a:srgbClr val="000000"/>
                </a:solidFill>
                <a:latin typeface="Comic Sans MS"/>
                <a:ea typeface="MS PGothic"/>
              </a:rPr>
              <a:t>对于 *</a:t>
            </a:r>
            <a:r>
              <a:rPr lang="en-US" altLang="zh-CN" kern="0" dirty="0">
                <a:solidFill>
                  <a:srgbClr val="000000"/>
                </a:solidFill>
                <a:latin typeface="Comic Sans MS"/>
                <a:ea typeface="MS PGothic"/>
              </a:rPr>
              <a:t>.c</a:t>
            </a:r>
            <a:r>
              <a:rPr lang="zh-CN" altLang="en-US" kern="0" dirty="0">
                <a:solidFill>
                  <a:srgbClr val="000000"/>
                </a:solidFill>
                <a:latin typeface="Comic Sans MS"/>
                <a:ea typeface="MS PGothic"/>
              </a:rPr>
              <a:t>和*</a:t>
            </a:r>
            <a:r>
              <a:rPr lang="en-US" altLang="zh-CN" kern="0" dirty="0">
                <a:solidFill>
                  <a:srgbClr val="000000"/>
                </a:solidFill>
                <a:latin typeface="Comic Sans MS"/>
                <a:ea typeface="MS PGothic"/>
              </a:rPr>
              <a:t>.</a:t>
            </a:r>
            <a:r>
              <a:rPr lang="en-US" altLang="zh-CN" kern="0" dirty="0" err="1">
                <a:solidFill>
                  <a:srgbClr val="000000"/>
                </a:solidFill>
                <a:latin typeface="Comic Sans MS"/>
                <a:ea typeface="MS PGothic"/>
              </a:rPr>
              <a:t>cpp</a:t>
            </a:r>
            <a:r>
              <a:rPr lang="zh-CN" altLang="en-US" kern="0" dirty="0">
                <a:solidFill>
                  <a:srgbClr val="000000"/>
                </a:solidFill>
                <a:latin typeface="Comic Sans MS"/>
                <a:ea typeface="MS PGothic"/>
              </a:rPr>
              <a:t>文件，</a:t>
            </a:r>
            <a:r>
              <a:rPr lang="en-US" altLang="zh-CN" kern="0" dirty="0" err="1">
                <a:solidFill>
                  <a:srgbClr val="000000"/>
                </a:solidFill>
                <a:latin typeface="Comic Sans MS"/>
                <a:ea typeface="MS PGothic"/>
              </a:rPr>
              <a:t>gcc</a:t>
            </a:r>
            <a:r>
              <a:rPr lang="zh-CN" altLang="en-US" kern="0" dirty="0">
                <a:solidFill>
                  <a:srgbClr val="000000"/>
                </a:solidFill>
                <a:latin typeface="Comic Sans MS"/>
                <a:ea typeface="MS PGothic"/>
              </a:rPr>
              <a:t>分别当做</a:t>
            </a:r>
            <a:r>
              <a:rPr lang="en-US" altLang="zh-CN" kern="0" dirty="0">
                <a:solidFill>
                  <a:srgbClr val="000000"/>
                </a:solidFill>
                <a:latin typeface="Comic Sans MS"/>
                <a:ea typeface="MS PGothic"/>
              </a:rPr>
              <a:t>c</a:t>
            </a:r>
            <a:r>
              <a:rPr lang="zh-CN" altLang="en-US" kern="0" dirty="0">
                <a:solidFill>
                  <a:srgbClr val="000000"/>
                </a:solidFill>
                <a:latin typeface="Comic Sans MS"/>
                <a:ea typeface="MS PGothic"/>
              </a:rPr>
              <a:t>和</a:t>
            </a:r>
            <a:r>
              <a:rPr lang="en-US" altLang="zh-CN" kern="0" dirty="0" err="1">
                <a:solidFill>
                  <a:srgbClr val="000000"/>
                </a:solidFill>
                <a:latin typeface="Comic Sans MS"/>
                <a:ea typeface="MS PGothic"/>
              </a:rPr>
              <a:t>cpp</a:t>
            </a:r>
            <a:r>
              <a:rPr lang="zh-CN" altLang="en-US" kern="0" dirty="0">
                <a:solidFill>
                  <a:srgbClr val="000000"/>
                </a:solidFill>
                <a:latin typeface="Comic Sans MS"/>
                <a:ea typeface="MS PGothic"/>
              </a:rPr>
              <a:t>文件编译（</a:t>
            </a:r>
            <a:r>
              <a:rPr lang="en-US" altLang="zh-CN" kern="0" dirty="0">
                <a:solidFill>
                  <a:srgbClr val="000000"/>
                </a:solidFill>
                <a:latin typeface="Comic Sans MS"/>
                <a:ea typeface="MS PGothic"/>
              </a:rPr>
              <a:t>c</a:t>
            </a:r>
            <a:r>
              <a:rPr lang="zh-CN" altLang="en-US" kern="0" dirty="0">
                <a:solidFill>
                  <a:srgbClr val="000000"/>
                </a:solidFill>
                <a:latin typeface="Comic Sans MS"/>
                <a:ea typeface="MS PGothic"/>
              </a:rPr>
              <a:t>和</a:t>
            </a:r>
            <a:r>
              <a:rPr lang="en-US" altLang="zh-CN" kern="0" dirty="0" err="1">
                <a:solidFill>
                  <a:srgbClr val="000000"/>
                </a:solidFill>
                <a:latin typeface="Comic Sans MS"/>
                <a:ea typeface="MS PGothic"/>
              </a:rPr>
              <a:t>cpp</a:t>
            </a:r>
            <a:r>
              <a:rPr lang="zh-CN" altLang="en-US" kern="0" dirty="0">
                <a:solidFill>
                  <a:srgbClr val="000000"/>
                </a:solidFill>
                <a:latin typeface="Comic Sans MS"/>
                <a:ea typeface="MS PGothic"/>
              </a:rPr>
              <a:t>的语法强度不一样）</a:t>
            </a:r>
          </a:p>
          <a:p>
            <a:pPr>
              <a:lnSpc>
                <a:spcPct val="85000"/>
              </a:lnSpc>
              <a:spcBef>
                <a:spcPct val="20000"/>
              </a:spcBef>
              <a:buClr>
                <a:srgbClr val="000099"/>
              </a:buClr>
              <a:buSzPct val="65000"/>
              <a:defRPr/>
            </a:pPr>
            <a:endParaRPr lang="zh-CN" altLang="en-US" kern="0" dirty="0">
              <a:solidFill>
                <a:srgbClr val="000000"/>
              </a:solidFill>
              <a:latin typeface="Comic Sans MS"/>
              <a:ea typeface="MS PGothic"/>
            </a:endParaRPr>
          </a:p>
          <a:p>
            <a:pPr>
              <a:lnSpc>
                <a:spcPct val="85000"/>
              </a:lnSpc>
              <a:spcBef>
                <a:spcPct val="20000"/>
              </a:spcBef>
              <a:buClr>
                <a:srgbClr val="000099"/>
              </a:buClr>
              <a:buSzPct val="65000"/>
              <a:defRPr/>
            </a:pPr>
            <a:r>
              <a:rPr lang="en-US" altLang="zh-CN" kern="0" dirty="0">
                <a:solidFill>
                  <a:srgbClr val="000000"/>
                </a:solidFill>
                <a:latin typeface="Comic Sans MS"/>
                <a:ea typeface="MS PGothic"/>
              </a:rPr>
              <a:t>2. </a:t>
            </a:r>
            <a:r>
              <a:rPr lang="zh-CN" altLang="en-US" kern="0" dirty="0">
                <a:solidFill>
                  <a:srgbClr val="000000"/>
                </a:solidFill>
                <a:latin typeface="Comic Sans MS"/>
                <a:ea typeface="MS PGothic"/>
              </a:rPr>
              <a:t>对于 *</a:t>
            </a:r>
            <a:r>
              <a:rPr lang="en-US" altLang="zh-CN" kern="0" dirty="0">
                <a:solidFill>
                  <a:srgbClr val="000000"/>
                </a:solidFill>
                <a:latin typeface="Comic Sans MS"/>
                <a:ea typeface="MS PGothic"/>
              </a:rPr>
              <a:t>.c</a:t>
            </a:r>
            <a:r>
              <a:rPr lang="zh-CN" altLang="en-US" kern="0" dirty="0">
                <a:solidFill>
                  <a:srgbClr val="000000"/>
                </a:solidFill>
                <a:latin typeface="Comic Sans MS"/>
                <a:ea typeface="MS PGothic"/>
              </a:rPr>
              <a:t>和*</a:t>
            </a:r>
            <a:r>
              <a:rPr lang="en-US" altLang="zh-CN" kern="0" dirty="0">
                <a:solidFill>
                  <a:srgbClr val="000000"/>
                </a:solidFill>
                <a:latin typeface="Comic Sans MS"/>
                <a:ea typeface="MS PGothic"/>
              </a:rPr>
              <a:t>.</a:t>
            </a:r>
            <a:r>
              <a:rPr lang="en-US" altLang="zh-CN" kern="0" dirty="0" err="1">
                <a:solidFill>
                  <a:srgbClr val="000000"/>
                </a:solidFill>
                <a:latin typeface="Comic Sans MS"/>
                <a:ea typeface="MS PGothic"/>
              </a:rPr>
              <a:t>cpp</a:t>
            </a:r>
            <a:r>
              <a:rPr lang="zh-CN" altLang="en-US" kern="0" dirty="0">
                <a:solidFill>
                  <a:srgbClr val="000000"/>
                </a:solidFill>
                <a:latin typeface="Comic Sans MS"/>
                <a:ea typeface="MS PGothic"/>
              </a:rPr>
              <a:t>文件，</a:t>
            </a:r>
            <a:r>
              <a:rPr lang="en-US" altLang="zh-CN" kern="0" dirty="0">
                <a:solidFill>
                  <a:srgbClr val="000000"/>
                </a:solidFill>
                <a:latin typeface="Comic Sans MS"/>
                <a:ea typeface="MS PGothic"/>
              </a:rPr>
              <a:t>g++</a:t>
            </a:r>
            <a:r>
              <a:rPr lang="zh-CN" altLang="en-US" kern="0" dirty="0">
                <a:solidFill>
                  <a:srgbClr val="000000"/>
                </a:solidFill>
                <a:latin typeface="Comic Sans MS"/>
                <a:ea typeface="MS PGothic"/>
              </a:rPr>
              <a:t>则统一当做</a:t>
            </a:r>
            <a:r>
              <a:rPr lang="en-US" altLang="zh-CN" kern="0" dirty="0" err="1">
                <a:solidFill>
                  <a:srgbClr val="000000"/>
                </a:solidFill>
                <a:latin typeface="Comic Sans MS"/>
                <a:ea typeface="MS PGothic"/>
              </a:rPr>
              <a:t>cpp</a:t>
            </a:r>
            <a:r>
              <a:rPr lang="zh-CN" altLang="en-US" kern="0" dirty="0">
                <a:solidFill>
                  <a:srgbClr val="000000"/>
                </a:solidFill>
                <a:latin typeface="Comic Sans MS"/>
                <a:ea typeface="MS PGothic"/>
              </a:rPr>
              <a:t>文件编译</a:t>
            </a:r>
          </a:p>
          <a:p>
            <a:pPr>
              <a:lnSpc>
                <a:spcPct val="85000"/>
              </a:lnSpc>
              <a:spcBef>
                <a:spcPct val="20000"/>
              </a:spcBef>
              <a:buClr>
                <a:srgbClr val="000099"/>
              </a:buClr>
              <a:buSzPct val="65000"/>
              <a:defRPr/>
            </a:pPr>
            <a:endParaRPr lang="zh-CN" altLang="en-US" kern="0" dirty="0">
              <a:solidFill>
                <a:srgbClr val="000000"/>
              </a:solidFill>
              <a:latin typeface="Comic Sans MS"/>
              <a:ea typeface="MS PGothic"/>
            </a:endParaRPr>
          </a:p>
          <a:p>
            <a:pPr>
              <a:lnSpc>
                <a:spcPct val="85000"/>
              </a:lnSpc>
              <a:spcBef>
                <a:spcPct val="20000"/>
              </a:spcBef>
              <a:buClr>
                <a:srgbClr val="000099"/>
              </a:buClr>
              <a:buSzPct val="65000"/>
              <a:defRPr/>
            </a:pPr>
            <a:r>
              <a:rPr lang="en-US" altLang="zh-CN" kern="0" dirty="0">
                <a:solidFill>
                  <a:srgbClr val="000000"/>
                </a:solidFill>
                <a:latin typeface="Comic Sans MS"/>
                <a:ea typeface="MS PGothic"/>
              </a:rPr>
              <a:t>3. </a:t>
            </a:r>
            <a:r>
              <a:rPr lang="zh-CN" altLang="en-US" kern="0" dirty="0">
                <a:solidFill>
                  <a:srgbClr val="000000"/>
                </a:solidFill>
                <a:latin typeface="Comic Sans MS"/>
                <a:ea typeface="MS PGothic"/>
              </a:rPr>
              <a:t>使用</a:t>
            </a:r>
            <a:r>
              <a:rPr lang="en-US" altLang="zh-CN" kern="0" dirty="0">
                <a:solidFill>
                  <a:srgbClr val="000000"/>
                </a:solidFill>
                <a:latin typeface="Comic Sans MS"/>
                <a:ea typeface="MS PGothic"/>
              </a:rPr>
              <a:t>g++</a:t>
            </a:r>
            <a:r>
              <a:rPr lang="zh-CN" altLang="en-US" kern="0" dirty="0">
                <a:solidFill>
                  <a:srgbClr val="000000"/>
                </a:solidFill>
                <a:latin typeface="Comic Sans MS"/>
                <a:ea typeface="MS PGothic"/>
              </a:rPr>
              <a:t>编译文件时，</a:t>
            </a:r>
            <a:r>
              <a:rPr lang="en-US" altLang="zh-CN" kern="0" dirty="0">
                <a:solidFill>
                  <a:srgbClr val="000000"/>
                </a:solidFill>
                <a:latin typeface="Comic Sans MS"/>
                <a:ea typeface="MS PGothic"/>
              </a:rPr>
              <a:t>g++</a:t>
            </a:r>
            <a:r>
              <a:rPr lang="zh-CN" altLang="en-US" kern="0" dirty="0">
                <a:solidFill>
                  <a:srgbClr val="000000"/>
                </a:solidFill>
                <a:latin typeface="Comic Sans MS"/>
                <a:ea typeface="MS PGothic"/>
              </a:rPr>
              <a:t>会自动链接标准库</a:t>
            </a:r>
            <a:r>
              <a:rPr lang="en-US" altLang="zh-CN" kern="0" dirty="0">
                <a:solidFill>
                  <a:srgbClr val="000000"/>
                </a:solidFill>
                <a:latin typeface="Comic Sans MS"/>
                <a:ea typeface="MS PGothic"/>
              </a:rPr>
              <a:t>STL</a:t>
            </a:r>
            <a:r>
              <a:rPr lang="zh-CN" altLang="en-US" kern="0" dirty="0">
                <a:solidFill>
                  <a:srgbClr val="000000"/>
                </a:solidFill>
                <a:latin typeface="Comic Sans MS"/>
                <a:ea typeface="MS PGothic"/>
              </a:rPr>
              <a:t>，而</a:t>
            </a:r>
            <a:r>
              <a:rPr lang="en-US" altLang="zh-CN" kern="0" dirty="0" err="1">
                <a:solidFill>
                  <a:srgbClr val="000000"/>
                </a:solidFill>
                <a:latin typeface="Comic Sans MS"/>
                <a:ea typeface="MS PGothic"/>
              </a:rPr>
              <a:t>gcc</a:t>
            </a:r>
            <a:r>
              <a:rPr lang="zh-CN" altLang="en-US" kern="0" dirty="0">
                <a:solidFill>
                  <a:srgbClr val="000000"/>
                </a:solidFill>
                <a:latin typeface="Comic Sans MS"/>
                <a:ea typeface="MS PGothic"/>
              </a:rPr>
              <a:t>不会自动链接</a:t>
            </a:r>
            <a:r>
              <a:rPr lang="en-US" altLang="zh-CN" kern="0" dirty="0">
                <a:solidFill>
                  <a:srgbClr val="000000"/>
                </a:solidFill>
                <a:latin typeface="Comic Sans MS"/>
                <a:ea typeface="MS PGothic"/>
              </a:rPr>
              <a:t>STL</a:t>
            </a:r>
          </a:p>
          <a:p>
            <a:pPr>
              <a:lnSpc>
                <a:spcPct val="85000"/>
              </a:lnSpc>
              <a:spcBef>
                <a:spcPct val="20000"/>
              </a:spcBef>
              <a:buClr>
                <a:srgbClr val="000099"/>
              </a:buClr>
              <a:buSzPct val="65000"/>
              <a:defRPr/>
            </a:pPr>
            <a:endParaRPr lang="en-US" altLang="zh-CN" kern="0" dirty="0">
              <a:solidFill>
                <a:srgbClr val="000000"/>
              </a:solidFill>
              <a:latin typeface="Comic Sans MS"/>
              <a:ea typeface="MS PGothic"/>
            </a:endParaRPr>
          </a:p>
          <a:p>
            <a:pPr>
              <a:lnSpc>
                <a:spcPct val="85000"/>
              </a:lnSpc>
              <a:spcBef>
                <a:spcPct val="20000"/>
              </a:spcBef>
              <a:buClr>
                <a:srgbClr val="000099"/>
              </a:buClr>
              <a:buSzPct val="65000"/>
              <a:defRPr/>
            </a:pPr>
            <a:r>
              <a:rPr lang="en-US" altLang="zh-CN" kern="0" dirty="0">
                <a:solidFill>
                  <a:srgbClr val="000000"/>
                </a:solidFill>
                <a:latin typeface="Comic Sans MS"/>
                <a:ea typeface="MS PGothic"/>
              </a:rPr>
              <a:t>4. </a:t>
            </a:r>
            <a:r>
              <a:rPr lang="en-US" altLang="zh-CN" kern="0" dirty="0" err="1">
                <a:solidFill>
                  <a:srgbClr val="000000"/>
                </a:solidFill>
                <a:latin typeface="Comic Sans MS"/>
                <a:ea typeface="MS PGothic"/>
              </a:rPr>
              <a:t>gcc</a:t>
            </a:r>
            <a:r>
              <a:rPr lang="zh-CN" altLang="en-US" kern="0" dirty="0">
                <a:solidFill>
                  <a:srgbClr val="000000"/>
                </a:solidFill>
                <a:latin typeface="Comic Sans MS"/>
                <a:ea typeface="MS PGothic"/>
              </a:rPr>
              <a:t>在编译</a:t>
            </a:r>
            <a:r>
              <a:rPr lang="en-US" altLang="zh-CN" kern="0" dirty="0">
                <a:solidFill>
                  <a:srgbClr val="000000"/>
                </a:solidFill>
                <a:latin typeface="Comic Sans MS"/>
                <a:ea typeface="MS PGothic"/>
              </a:rPr>
              <a:t>C</a:t>
            </a:r>
            <a:r>
              <a:rPr lang="zh-CN" altLang="en-US" kern="0" dirty="0">
                <a:solidFill>
                  <a:srgbClr val="000000"/>
                </a:solidFill>
                <a:latin typeface="Comic Sans MS"/>
                <a:ea typeface="MS PGothic"/>
              </a:rPr>
              <a:t>文件时，可使用的预定义宏是比较少的</a:t>
            </a:r>
          </a:p>
        </p:txBody>
      </p:sp>
    </p:spTree>
    <p:extLst>
      <p:ext uri="{BB962C8B-B14F-4D97-AF65-F5344CB8AC3E}">
        <p14:creationId xmlns:p14="http://schemas.microsoft.com/office/powerpoint/2010/main" val="2420262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a:extLst>
              <a:ext uri="{FF2B5EF4-FFF2-40B4-BE49-F238E27FC236}">
                <a16:creationId xmlns:a16="http://schemas.microsoft.com/office/drawing/2014/main" id="{A1F221A5-1030-400B-9D86-5FFFF829F97D}"/>
              </a:ext>
            </a:extLst>
          </p:cNvPr>
          <p:cNvSpPr>
            <a:spLocks noGrp="1" noChangeArrowheads="1"/>
          </p:cNvSpPr>
          <p:nvPr>
            <p:ph idx="1"/>
          </p:nvPr>
        </p:nvSpPr>
        <p:spPr>
          <a:xfrm>
            <a:off x="344489" y="3583744"/>
            <a:ext cx="8437770" cy="2345257"/>
          </a:xfrm>
          <a:solidFill>
            <a:srgbClr val="9D337F"/>
          </a:solidFill>
        </p:spPr>
        <p:txBody>
          <a:bodyPr/>
          <a:lstStyle/>
          <a:p>
            <a:pPr marL="0" indent="0">
              <a:buNone/>
            </a:pPr>
            <a:r>
              <a:rPr lang="en-US" altLang="zh-CN" dirty="0">
                <a:solidFill>
                  <a:srgbClr val="00B050"/>
                </a:solidFill>
              </a:rPr>
              <a:t>//</a:t>
            </a:r>
            <a:r>
              <a:rPr lang="zh-CN" altLang="en-US" dirty="0">
                <a:solidFill>
                  <a:srgbClr val="00B050"/>
                </a:solidFill>
              </a:rPr>
              <a:t>安装</a:t>
            </a:r>
            <a:r>
              <a:rPr lang="en-US" altLang="zh-CN" dirty="0">
                <a:solidFill>
                  <a:srgbClr val="00B050"/>
                </a:solidFill>
              </a:rPr>
              <a:t>g++</a:t>
            </a:r>
            <a:r>
              <a:rPr lang="zh-CN" altLang="en-US" dirty="0">
                <a:solidFill>
                  <a:srgbClr val="00B050"/>
                </a:solidFill>
              </a:rPr>
              <a:t>编译器</a:t>
            </a:r>
            <a:endParaRPr lang="en-US" altLang="zh-CN" dirty="0">
              <a:solidFill>
                <a:srgbClr val="00B050"/>
              </a:solidFill>
            </a:endParaRPr>
          </a:p>
          <a:p>
            <a:pPr marL="0" indent="0">
              <a:buNone/>
            </a:pPr>
            <a:r>
              <a:rPr lang="en-US" altLang="zh-CN" dirty="0">
                <a:solidFill>
                  <a:srgbClr val="00B050"/>
                </a:solidFill>
              </a:rPr>
              <a:t>sudo </a:t>
            </a:r>
            <a:r>
              <a:rPr lang="en-US" altLang="zh-CN" dirty="0">
                <a:solidFill>
                  <a:schemeClr val="bg1"/>
                </a:solidFill>
              </a:rPr>
              <a:t>apt-get install build-essential</a:t>
            </a:r>
          </a:p>
          <a:p>
            <a:pPr marL="0" indent="0">
              <a:buNone/>
            </a:pPr>
            <a:endParaRPr lang="en-US" altLang="zh-CN" dirty="0">
              <a:solidFill>
                <a:srgbClr val="00B050"/>
              </a:solidFill>
            </a:endParaRPr>
          </a:p>
          <a:p>
            <a:pPr marL="0" indent="0">
              <a:buNone/>
            </a:pPr>
            <a:r>
              <a:rPr lang="en-US" altLang="zh-CN" dirty="0">
                <a:solidFill>
                  <a:srgbClr val="00B050"/>
                </a:solidFill>
              </a:rPr>
              <a:t>//</a:t>
            </a:r>
            <a:r>
              <a:rPr lang="zh-CN" altLang="en-US" dirty="0">
                <a:solidFill>
                  <a:srgbClr val="00B050"/>
                </a:solidFill>
              </a:rPr>
              <a:t>修复</a:t>
            </a:r>
            <a:r>
              <a:rPr lang="en-US" altLang="zh-CN" dirty="0">
                <a:solidFill>
                  <a:srgbClr val="00B050"/>
                </a:solidFill>
              </a:rPr>
              <a:t>g++</a:t>
            </a:r>
            <a:r>
              <a:rPr lang="zh-CN" altLang="en-US" dirty="0">
                <a:solidFill>
                  <a:srgbClr val="00B050"/>
                </a:solidFill>
              </a:rPr>
              <a:t>编译器</a:t>
            </a:r>
            <a:endParaRPr lang="en-US" altLang="zh-CN" dirty="0">
              <a:solidFill>
                <a:srgbClr val="00B050"/>
              </a:solidFill>
            </a:endParaRPr>
          </a:p>
          <a:p>
            <a:pPr marL="0" indent="0">
              <a:buNone/>
            </a:pPr>
            <a:r>
              <a:rPr lang="en-US" altLang="zh-CN" dirty="0">
                <a:solidFill>
                  <a:srgbClr val="00B050"/>
                </a:solidFill>
              </a:rPr>
              <a:t>sudo </a:t>
            </a:r>
            <a:r>
              <a:rPr lang="en-US" altLang="zh-CN" dirty="0">
                <a:solidFill>
                  <a:schemeClr val="bg1"/>
                </a:solidFill>
              </a:rPr>
              <a:t>apt-get install build-essential  --fix-missing</a:t>
            </a:r>
          </a:p>
          <a:p>
            <a:pPr marL="0" indent="0">
              <a:buFont typeface="Wingdings" panose="05000000000000000000" pitchFamily="2" charset="2"/>
              <a:buNone/>
            </a:pPr>
            <a:endParaRPr lang="en-US" altLang="zh-CN" dirty="0">
              <a:solidFill>
                <a:srgbClr val="00B050"/>
              </a:solidFill>
            </a:endParaRPr>
          </a:p>
        </p:txBody>
      </p:sp>
      <p:sp>
        <p:nvSpPr>
          <p:cNvPr id="6" name="Rectangle 2">
            <a:extLst>
              <a:ext uri="{FF2B5EF4-FFF2-40B4-BE49-F238E27FC236}">
                <a16:creationId xmlns:a16="http://schemas.microsoft.com/office/drawing/2014/main" id="{4F57C34F-71FF-41A7-9B7F-D97DE3722686}"/>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en-US" altLang="zh-CN" sz="4400" kern="0" dirty="0">
                <a:solidFill>
                  <a:srgbClr val="000099"/>
                </a:solidFill>
                <a:latin typeface="Times New Roman" panose="02020603050405020304" pitchFamily="18" charset="0"/>
                <a:ea typeface="+mj-ea"/>
                <a:cs typeface="+mj-cs"/>
              </a:rPr>
              <a:t>g++</a:t>
            </a:r>
          </a:p>
        </p:txBody>
      </p:sp>
      <p:pic>
        <p:nvPicPr>
          <p:cNvPr id="98308" name="Picture 12" descr="underline_base">
            <a:extLst>
              <a:ext uri="{FF2B5EF4-FFF2-40B4-BE49-F238E27FC236}">
                <a16:creationId xmlns:a16="http://schemas.microsoft.com/office/drawing/2014/main" id="{FD807F6C-996A-4E2B-923C-061A3227C2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721677D2-6BC4-4782-9967-0C3D10CBD449}"/>
              </a:ext>
            </a:extLst>
          </p:cNvPr>
          <p:cNvSpPr/>
          <p:nvPr/>
        </p:nvSpPr>
        <p:spPr>
          <a:xfrm>
            <a:off x="344488" y="942975"/>
            <a:ext cx="8670963" cy="2345257"/>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kern="0" dirty="0">
                <a:solidFill>
                  <a:srgbClr val="000000"/>
                </a:solidFill>
                <a:latin typeface="Comic Sans MS"/>
                <a:ea typeface="MS PGothic"/>
              </a:rPr>
              <a:t>安装</a:t>
            </a:r>
            <a:r>
              <a:rPr lang="en-US" altLang="zh-CN" kern="0" dirty="0">
                <a:solidFill>
                  <a:srgbClr val="000000"/>
                </a:solidFill>
                <a:latin typeface="Comic Sans MS"/>
                <a:ea typeface="MS PGothic"/>
              </a:rPr>
              <a:t>g++</a:t>
            </a:r>
            <a:r>
              <a:rPr lang="zh-CN" altLang="en-US" kern="0" dirty="0">
                <a:solidFill>
                  <a:srgbClr val="000000"/>
                </a:solidFill>
                <a:latin typeface="Comic Sans MS"/>
                <a:ea typeface="MS PGothic"/>
              </a:rPr>
              <a:t>编译器，可以通过命令</a:t>
            </a:r>
            <a:endParaRPr lang="en-US" altLang="zh-CN" kern="0" dirty="0">
              <a:solidFill>
                <a:srgbClr val="000000"/>
              </a:solidFill>
              <a:latin typeface="Comic Sans MS"/>
              <a:ea typeface="MS PGothic"/>
            </a:endParaRPr>
          </a:p>
          <a:p>
            <a:pPr>
              <a:lnSpc>
                <a:spcPct val="85000"/>
              </a:lnSpc>
              <a:spcBef>
                <a:spcPct val="20000"/>
              </a:spcBef>
              <a:buClr>
                <a:srgbClr val="000099"/>
              </a:buClr>
              <a:buSzPct val="65000"/>
              <a:defRPr/>
            </a:pPr>
            <a:r>
              <a:rPr lang="en-US" altLang="zh-CN" kern="0" dirty="0">
                <a:solidFill>
                  <a:srgbClr val="000000"/>
                </a:solidFill>
                <a:latin typeface="Comic Sans MS"/>
                <a:ea typeface="MS PGothic"/>
              </a:rPr>
              <a:t>   </a:t>
            </a:r>
            <a:r>
              <a:rPr lang="zh-CN" altLang="en-US" kern="0" dirty="0">
                <a:solidFill>
                  <a:srgbClr val="000000"/>
                </a:solidFill>
                <a:latin typeface="Comic Sans MS"/>
                <a:ea typeface="MS PGothic"/>
              </a:rPr>
              <a:t>“</a:t>
            </a:r>
            <a:r>
              <a:rPr lang="en-US" altLang="zh-CN" kern="0" dirty="0">
                <a:solidFill>
                  <a:srgbClr val="000000"/>
                </a:solidFill>
                <a:latin typeface="Comic Sans MS"/>
                <a:ea typeface="MS PGothic"/>
              </a:rPr>
              <a:t>sudo apt-get install build-essential”</a:t>
            </a:r>
            <a:r>
              <a:rPr lang="zh-CN" altLang="en-US" kern="0" dirty="0">
                <a:solidFill>
                  <a:srgbClr val="000000"/>
                </a:solidFill>
                <a:latin typeface="Comic Sans MS"/>
                <a:ea typeface="MS PGothic"/>
              </a:rPr>
              <a:t>实现。</a:t>
            </a:r>
          </a:p>
          <a:p>
            <a:pPr marL="342900" indent="-342900">
              <a:lnSpc>
                <a:spcPct val="85000"/>
              </a:lnSpc>
              <a:spcBef>
                <a:spcPct val="20000"/>
              </a:spcBef>
              <a:buClr>
                <a:srgbClr val="000099"/>
              </a:buClr>
              <a:buSzPct val="65000"/>
              <a:buFont typeface="Wingdings" panose="05000000000000000000" pitchFamily="2" charset="2"/>
              <a:buChar char="v"/>
              <a:defRPr/>
            </a:pPr>
            <a:r>
              <a:rPr lang="zh-CN" altLang="en-US" kern="0" dirty="0">
                <a:solidFill>
                  <a:srgbClr val="000000"/>
                </a:solidFill>
                <a:latin typeface="Comic Sans MS"/>
                <a:ea typeface="MS PGothic"/>
              </a:rPr>
              <a:t>该命令可完成</a:t>
            </a:r>
            <a:r>
              <a:rPr lang="en-US" altLang="zh-CN" kern="0" dirty="0" err="1">
                <a:solidFill>
                  <a:srgbClr val="000000"/>
                </a:solidFill>
                <a:latin typeface="Comic Sans MS"/>
                <a:ea typeface="MS PGothic"/>
              </a:rPr>
              <a:t>gcc,g</a:t>
            </a:r>
            <a:r>
              <a:rPr lang="en-US" altLang="zh-CN" kern="0" dirty="0">
                <a:solidFill>
                  <a:srgbClr val="000000"/>
                </a:solidFill>
                <a:latin typeface="Comic Sans MS"/>
                <a:ea typeface="MS PGothic"/>
              </a:rPr>
              <a:t>++,make</a:t>
            </a:r>
            <a:r>
              <a:rPr lang="zh-CN" altLang="en-US" kern="0" dirty="0">
                <a:solidFill>
                  <a:srgbClr val="000000"/>
                </a:solidFill>
                <a:latin typeface="Comic Sans MS"/>
                <a:ea typeface="MS PGothic"/>
              </a:rPr>
              <a:t>的安装，</a:t>
            </a:r>
            <a:r>
              <a:rPr lang="en-US" altLang="zh-CN" kern="0" dirty="0">
                <a:solidFill>
                  <a:srgbClr val="000000"/>
                </a:solidFill>
                <a:latin typeface="Comic Sans MS"/>
                <a:ea typeface="MS PGothic"/>
              </a:rPr>
              <a:t>build-essential</a:t>
            </a:r>
            <a:r>
              <a:rPr lang="zh-CN" altLang="en-US" kern="0" dirty="0">
                <a:solidFill>
                  <a:srgbClr val="000000"/>
                </a:solidFill>
                <a:latin typeface="Comic Sans MS"/>
                <a:ea typeface="MS PGothic"/>
              </a:rPr>
              <a:t>是一整套</a:t>
            </a:r>
            <a:endParaRPr lang="en-US" altLang="zh-CN" kern="0" dirty="0">
              <a:solidFill>
                <a:srgbClr val="000000"/>
              </a:solidFill>
              <a:latin typeface="Comic Sans MS"/>
              <a:ea typeface="MS PGothic"/>
            </a:endParaRPr>
          </a:p>
          <a:p>
            <a:pPr>
              <a:lnSpc>
                <a:spcPct val="85000"/>
              </a:lnSpc>
              <a:spcBef>
                <a:spcPct val="20000"/>
              </a:spcBef>
              <a:buClr>
                <a:srgbClr val="000099"/>
              </a:buClr>
              <a:buSzPct val="65000"/>
              <a:defRPr/>
            </a:pPr>
            <a:r>
              <a:rPr lang="en-US" altLang="zh-CN" kern="0" dirty="0">
                <a:solidFill>
                  <a:srgbClr val="000000"/>
                </a:solidFill>
                <a:latin typeface="Comic Sans MS"/>
                <a:ea typeface="MS PGothic"/>
              </a:rPr>
              <a:t>    </a:t>
            </a:r>
            <a:r>
              <a:rPr lang="zh-CN" altLang="en-US" kern="0" dirty="0">
                <a:solidFill>
                  <a:srgbClr val="000000"/>
                </a:solidFill>
                <a:latin typeface="Comic Sans MS"/>
                <a:ea typeface="MS PGothic"/>
              </a:rPr>
              <a:t>工具，包含</a:t>
            </a:r>
            <a:r>
              <a:rPr lang="en-US" altLang="zh-CN" kern="0" dirty="0" err="1">
                <a:solidFill>
                  <a:srgbClr val="000000"/>
                </a:solidFill>
                <a:latin typeface="Comic Sans MS"/>
                <a:ea typeface="MS PGothic"/>
              </a:rPr>
              <a:t>gcc</a:t>
            </a:r>
            <a:r>
              <a:rPr lang="zh-CN" altLang="en-US" kern="0" dirty="0">
                <a:solidFill>
                  <a:srgbClr val="000000"/>
                </a:solidFill>
                <a:latin typeface="Comic Sans MS"/>
                <a:ea typeface="MS PGothic"/>
              </a:rPr>
              <a:t>，</a:t>
            </a:r>
            <a:r>
              <a:rPr lang="en-US" altLang="zh-CN" kern="0" dirty="0" err="1">
                <a:solidFill>
                  <a:srgbClr val="000000"/>
                </a:solidFill>
                <a:latin typeface="Comic Sans MS"/>
                <a:ea typeface="MS PGothic"/>
              </a:rPr>
              <a:t>libc</a:t>
            </a:r>
            <a:r>
              <a:rPr lang="zh-CN" altLang="en-US" kern="0" dirty="0">
                <a:solidFill>
                  <a:srgbClr val="000000"/>
                </a:solidFill>
                <a:latin typeface="Comic Sans MS"/>
                <a:ea typeface="MS PGothic"/>
              </a:rPr>
              <a:t>等等。</a:t>
            </a:r>
            <a:endParaRPr lang="en-US" altLang="zh-CN" kern="0" dirty="0">
              <a:solidFill>
                <a:srgbClr val="000000"/>
              </a:solidFill>
              <a:latin typeface="Comic Sans MS"/>
              <a:ea typeface="MS PGothic"/>
            </a:endParaRPr>
          </a:p>
          <a:p>
            <a:pPr>
              <a:lnSpc>
                <a:spcPct val="85000"/>
              </a:lnSpc>
              <a:spcBef>
                <a:spcPct val="20000"/>
              </a:spcBef>
              <a:buClr>
                <a:srgbClr val="000099"/>
              </a:buClr>
              <a:buSzPct val="65000"/>
              <a:defRPr/>
            </a:pPr>
            <a:endParaRPr lang="zh-CN" altLang="en-US" kern="0" dirty="0">
              <a:solidFill>
                <a:srgbClr val="000000"/>
              </a:solidFill>
              <a:latin typeface="Comic Sans MS"/>
              <a:ea typeface="MS PGothic"/>
            </a:endParaRPr>
          </a:p>
          <a:p>
            <a:pPr marL="342900" indent="-342900">
              <a:lnSpc>
                <a:spcPct val="85000"/>
              </a:lnSpc>
              <a:spcBef>
                <a:spcPct val="20000"/>
              </a:spcBef>
              <a:buClr>
                <a:srgbClr val="000099"/>
              </a:buClr>
              <a:buSzPct val="65000"/>
              <a:buFont typeface="Wingdings" panose="05000000000000000000" pitchFamily="2" charset="2"/>
              <a:buChar char="v"/>
              <a:defRPr/>
            </a:pPr>
            <a:r>
              <a:rPr lang="zh-CN" altLang="en-US" kern="0" dirty="0">
                <a:solidFill>
                  <a:srgbClr val="000000"/>
                </a:solidFill>
                <a:latin typeface="Comic Sans MS"/>
                <a:ea typeface="MS PGothic"/>
              </a:rPr>
              <a:t>通过“</a:t>
            </a:r>
            <a:r>
              <a:rPr lang="en-US" altLang="zh-CN" kern="0" dirty="0">
                <a:solidFill>
                  <a:srgbClr val="000000"/>
                </a:solidFill>
                <a:latin typeface="Comic Sans MS"/>
                <a:ea typeface="MS PGothic"/>
              </a:rPr>
              <a:t>g++ -v”</a:t>
            </a:r>
            <a:r>
              <a:rPr lang="zh-CN" altLang="en-US" kern="0" dirty="0">
                <a:solidFill>
                  <a:srgbClr val="000000"/>
                </a:solidFill>
                <a:latin typeface="Comic Sans MS"/>
                <a:ea typeface="MS PGothic"/>
              </a:rPr>
              <a:t>可以查看</a:t>
            </a:r>
            <a:r>
              <a:rPr lang="en-US" altLang="zh-CN" kern="0" dirty="0">
                <a:solidFill>
                  <a:srgbClr val="000000"/>
                </a:solidFill>
                <a:latin typeface="Comic Sans MS"/>
                <a:ea typeface="MS PGothic"/>
              </a:rPr>
              <a:t>g++</a:t>
            </a:r>
            <a:r>
              <a:rPr lang="zh-CN" altLang="en-US" kern="0" dirty="0">
                <a:solidFill>
                  <a:srgbClr val="000000"/>
                </a:solidFill>
                <a:latin typeface="Comic Sans MS"/>
                <a:ea typeface="MS PGothic"/>
              </a:rPr>
              <a:t>是否安装成功</a:t>
            </a:r>
          </a:p>
        </p:txBody>
      </p:sp>
    </p:spTree>
    <p:extLst>
      <p:ext uri="{BB962C8B-B14F-4D97-AF65-F5344CB8AC3E}">
        <p14:creationId xmlns:p14="http://schemas.microsoft.com/office/powerpoint/2010/main" val="18449428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375825" cy="830997"/>
          </a:xfrm>
          <a:prstGeom prst="rect">
            <a:avLst/>
          </a:prstGeom>
        </p:spPr>
        <p:txBody>
          <a:bodyPr wrap="square">
            <a:spAutoFit/>
          </a:bodyPr>
          <a:lstStyle/>
          <a:p>
            <a:r>
              <a:rPr lang="en-US" altLang="zh-CN" dirty="0" err="1"/>
              <a:t>gcc</a:t>
            </a:r>
            <a:r>
              <a:rPr lang="zh-CN" altLang="en-US" dirty="0"/>
              <a:t>与</a:t>
            </a:r>
            <a:r>
              <a:rPr lang="en-US" altLang="zh-CN" dirty="0"/>
              <a:t>g++</a:t>
            </a:r>
            <a:r>
              <a:rPr lang="zh-CN" altLang="en-US" dirty="0"/>
              <a:t>编译，特别是多个文件时，</a:t>
            </a:r>
            <a:r>
              <a:rPr lang="en-US" altLang="zh-CN" dirty="0"/>
              <a:t>make</a:t>
            </a:r>
            <a:r>
              <a:rPr lang="zh-CN" altLang="en-US" dirty="0"/>
              <a:t>都依赖</a:t>
            </a:r>
            <a:r>
              <a:rPr lang="en-US" altLang="zh-CN" dirty="0" err="1"/>
              <a:t>Makefile</a:t>
            </a:r>
            <a:endParaRPr lang="en-US" altLang="zh-CN" dirty="0"/>
          </a:p>
          <a:p>
            <a:endParaRPr lang="en-US" altLang="zh-CN" dirty="0"/>
          </a:p>
        </p:txBody>
      </p:sp>
      <p:pic>
        <p:nvPicPr>
          <p:cNvPr id="2" name="图片 1">
            <a:extLst>
              <a:ext uri="{FF2B5EF4-FFF2-40B4-BE49-F238E27FC236}">
                <a16:creationId xmlns:a16="http://schemas.microsoft.com/office/drawing/2014/main" id="{1F21DF36-D69B-4EE3-8D84-03802B2542C2}"/>
              </a:ext>
            </a:extLst>
          </p:cNvPr>
          <p:cNvPicPr>
            <a:picLocks noChangeAspect="1"/>
          </p:cNvPicPr>
          <p:nvPr/>
        </p:nvPicPr>
        <p:blipFill>
          <a:blip r:embed="rId4"/>
          <a:stretch>
            <a:fillRect/>
          </a:stretch>
        </p:blipFill>
        <p:spPr>
          <a:xfrm>
            <a:off x="4340887" y="2847880"/>
            <a:ext cx="4794476" cy="2226537"/>
          </a:xfrm>
          <a:prstGeom prst="rect">
            <a:avLst/>
          </a:prstGeom>
        </p:spPr>
      </p:pic>
      <p:pic>
        <p:nvPicPr>
          <p:cNvPr id="7" name="图片 6">
            <a:extLst>
              <a:ext uri="{FF2B5EF4-FFF2-40B4-BE49-F238E27FC236}">
                <a16:creationId xmlns:a16="http://schemas.microsoft.com/office/drawing/2014/main" id="{7279F2F3-5FFF-4661-90E6-273177D43623}"/>
              </a:ext>
            </a:extLst>
          </p:cNvPr>
          <p:cNvPicPr>
            <a:picLocks noChangeAspect="1"/>
          </p:cNvPicPr>
          <p:nvPr/>
        </p:nvPicPr>
        <p:blipFill>
          <a:blip r:embed="rId5"/>
          <a:stretch>
            <a:fillRect/>
          </a:stretch>
        </p:blipFill>
        <p:spPr>
          <a:xfrm>
            <a:off x="-1" y="2721376"/>
            <a:ext cx="4181475" cy="2457450"/>
          </a:xfrm>
          <a:prstGeom prst="rect">
            <a:avLst/>
          </a:prstGeom>
        </p:spPr>
      </p:pic>
    </p:spTree>
    <p:extLst>
      <p:ext uri="{BB962C8B-B14F-4D97-AF65-F5344CB8AC3E}">
        <p14:creationId xmlns:p14="http://schemas.microsoft.com/office/powerpoint/2010/main" val="41426544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375825" cy="2308324"/>
          </a:xfrm>
          <a:prstGeom prst="rect">
            <a:avLst/>
          </a:prstGeom>
        </p:spPr>
        <p:txBody>
          <a:bodyPr wrap="square">
            <a:spAutoFit/>
          </a:bodyPr>
          <a:lstStyle/>
          <a:p>
            <a:r>
              <a:rPr lang="en-US" altLang="zh-CN" dirty="0" err="1"/>
              <a:t>cmake</a:t>
            </a:r>
            <a:r>
              <a:rPr lang="zh-CN" altLang="en-US" dirty="0"/>
              <a:t>全称为“</a:t>
            </a:r>
            <a:r>
              <a:rPr lang="en-US" altLang="zh-CN" dirty="0"/>
              <a:t>cross platform make”,</a:t>
            </a:r>
            <a:r>
              <a:rPr lang="zh-CN" altLang="en-US" dirty="0"/>
              <a:t>是一个开源的跨平台自动化构建系统，是⼀种常⽤、⽅便的，⽤于组织 </a:t>
            </a:r>
            <a:r>
              <a:rPr lang="en-US" altLang="zh-CN" dirty="0"/>
              <a:t>Linux </a:t>
            </a:r>
            <a:r>
              <a:rPr lang="zh-CN" altLang="en-US" dirty="0"/>
              <a:t>下 </a:t>
            </a:r>
            <a:r>
              <a:rPr lang="en-US" altLang="zh-CN" dirty="0"/>
              <a:t>C++ </a:t>
            </a:r>
            <a:r>
              <a:rPr lang="zh-CN" altLang="en-US" dirty="0"/>
              <a:t>程序的⼯具。有许多库，例如 </a:t>
            </a:r>
            <a:r>
              <a:rPr lang="en-US" altLang="zh-CN" dirty="0"/>
              <a:t>OpenCV</a:t>
            </a:r>
            <a:r>
              <a:rPr lang="zh-CN" altLang="en-US" dirty="0"/>
              <a:t>、</a:t>
            </a:r>
            <a:r>
              <a:rPr lang="en-US" altLang="zh-CN" dirty="0"/>
              <a:t>g2o</a:t>
            </a:r>
            <a:r>
              <a:rPr lang="zh-CN" altLang="en-US" dirty="0"/>
              <a:t>、 </a:t>
            </a:r>
            <a:r>
              <a:rPr lang="en-US" altLang="zh-CN" dirty="0"/>
              <a:t>Ceres </a:t>
            </a:r>
            <a:r>
              <a:rPr lang="zh-CN" altLang="en-US" dirty="0"/>
              <a:t>等，都⽤ </a:t>
            </a:r>
            <a:r>
              <a:rPr lang="en-US" altLang="zh-CN" dirty="0" err="1"/>
              <a:t>cmake</a:t>
            </a:r>
            <a:r>
              <a:rPr lang="en-US" altLang="zh-CN" dirty="0"/>
              <a:t> </a:t>
            </a:r>
            <a:r>
              <a:rPr lang="zh-CN" altLang="en-US" dirty="0"/>
              <a:t>组织它们的⼯程</a:t>
            </a:r>
            <a:endParaRPr lang="en-US" altLang="zh-CN" dirty="0"/>
          </a:p>
          <a:p>
            <a:endParaRPr lang="en-US" altLang="zh-CN" dirty="0"/>
          </a:p>
          <a:p>
            <a:r>
              <a:rPr lang="en-US" altLang="zh-CN" dirty="0"/>
              <a:t>Ubuntu</a:t>
            </a:r>
            <a:r>
              <a:rPr lang="zh-CN" altLang="en-US" dirty="0"/>
              <a:t>一般自带</a:t>
            </a:r>
            <a:r>
              <a:rPr lang="en-US" altLang="zh-CN" dirty="0" err="1"/>
              <a:t>cmake</a:t>
            </a:r>
            <a:r>
              <a:rPr lang="zh-CN" altLang="en-US" dirty="0"/>
              <a:t>，安装方法</a:t>
            </a:r>
          </a:p>
        </p:txBody>
      </p:sp>
      <p:sp>
        <p:nvSpPr>
          <p:cNvPr id="6" name="内容占位符 2">
            <a:extLst>
              <a:ext uri="{FF2B5EF4-FFF2-40B4-BE49-F238E27FC236}">
                <a16:creationId xmlns:a16="http://schemas.microsoft.com/office/drawing/2014/main" id="{34F92C06-CF7D-40C5-B523-D2C0CEC57355}"/>
              </a:ext>
            </a:extLst>
          </p:cNvPr>
          <p:cNvSpPr>
            <a:spLocks noGrp="1" noChangeArrowheads="1"/>
          </p:cNvSpPr>
          <p:nvPr>
            <p:ph idx="1"/>
          </p:nvPr>
        </p:nvSpPr>
        <p:spPr>
          <a:xfrm>
            <a:off x="685800" y="3429000"/>
            <a:ext cx="7772400" cy="3396866"/>
          </a:xfrm>
          <a:solidFill>
            <a:srgbClr val="9D337F"/>
          </a:solidFill>
        </p:spPr>
        <p:txBody>
          <a:bodyPr/>
          <a:lstStyle/>
          <a:p>
            <a:pPr marL="0" indent="0">
              <a:buNone/>
            </a:pPr>
            <a:endParaRPr lang="en-US" altLang="zh-CN" sz="1600" dirty="0"/>
          </a:p>
          <a:p>
            <a:pPr marL="0" indent="0">
              <a:buNone/>
            </a:pPr>
            <a:r>
              <a:rPr lang="en-US" altLang="zh-CN" sz="3200" dirty="0">
                <a:solidFill>
                  <a:srgbClr val="339900"/>
                </a:solidFill>
              </a:rPr>
              <a:t>//cmake-*.*.*tar.gz</a:t>
            </a:r>
            <a:r>
              <a:rPr lang="zh-CN" altLang="en-US" sz="3200" dirty="0">
                <a:solidFill>
                  <a:srgbClr val="339900"/>
                </a:solidFill>
              </a:rPr>
              <a:t>为下载下来的源码包</a:t>
            </a:r>
          </a:p>
          <a:p>
            <a:pPr marL="0" indent="0">
              <a:buNone/>
            </a:pPr>
            <a:r>
              <a:rPr lang="en-US" altLang="zh-CN" sz="3200" dirty="0">
                <a:solidFill>
                  <a:srgbClr val="339900"/>
                </a:solidFill>
              </a:rPr>
              <a:t>tar</a:t>
            </a:r>
            <a:r>
              <a:rPr lang="en-US" altLang="zh-CN" sz="3200" dirty="0">
                <a:solidFill>
                  <a:schemeClr val="bg1"/>
                </a:solidFill>
              </a:rPr>
              <a:t> </a:t>
            </a:r>
            <a:r>
              <a:rPr lang="en-US" altLang="zh-CN" sz="3200" dirty="0" err="1">
                <a:solidFill>
                  <a:srgbClr val="0099CC"/>
                </a:solidFill>
              </a:rPr>
              <a:t>xvf</a:t>
            </a:r>
            <a:r>
              <a:rPr lang="en-US" altLang="zh-CN" sz="3200" dirty="0">
                <a:solidFill>
                  <a:schemeClr val="bg1"/>
                </a:solidFill>
              </a:rPr>
              <a:t> cmake-*.*.*.tar.gz</a:t>
            </a:r>
          </a:p>
          <a:p>
            <a:pPr marL="0" indent="0">
              <a:buNone/>
            </a:pPr>
            <a:r>
              <a:rPr lang="en-US" altLang="zh-CN" sz="3200" dirty="0">
                <a:solidFill>
                  <a:srgbClr val="339900"/>
                </a:solidFill>
              </a:rPr>
              <a:t>cd</a:t>
            </a:r>
            <a:r>
              <a:rPr lang="en-US" altLang="zh-CN" sz="3200" dirty="0">
                <a:solidFill>
                  <a:schemeClr val="bg1"/>
                </a:solidFill>
              </a:rPr>
              <a:t> cmake-*.*.*</a:t>
            </a:r>
          </a:p>
          <a:p>
            <a:pPr marL="0" indent="0">
              <a:buNone/>
            </a:pPr>
            <a:r>
              <a:rPr lang="en-US" altLang="zh-CN" sz="3200" dirty="0">
                <a:solidFill>
                  <a:schemeClr val="bg1"/>
                </a:solidFill>
              </a:rPr>
              <a:t>./bootstrap</a:t>
            </a:r>
          </a:p>
          <a:p>
            <a:pPr marL="0" indent="0">
              <a:buNone/>
            </a:pPr>
            <a:r>
              <a:rPr lang="en-US" altLang="zh-CN" sz="3200" dirty="0">
                <a:solidFill>
                  <a:srgbClr val="339900"/>
                </a:solidFill>
              </a:rPr>
              <a:t>make</a:t>
            </a:r>
          </a:p>
          <a:p>
            <a:pPr marL="0" indent="0">
              <a:buNone/>
            </a:pPr>
            <a:r>
              <a:rPr lang="en-US" altLang="zh-CN" sz="3200" dirty="0">
                <a:solidFill>
                  <a:srgbClr val="339900"/>
                </a:solidFill>
              </a:rPr>
              <a:t>make install</a:t>
            </a:r>
          </a:p>
          <a:p>
            <a:pPr marL="0" indent="0">
              <a:buFont typeface="Wingdings" panose="05000000000000000000" pitchFamily="2" charset="2"/>
              <a:buNone/>
            </a:pPr>
            <a:endParaRPr lang="en-US" altLang="zh-CN" sz="1600" dirty="0">
              <a:solidFill>
                <a:srgbClr val="00B050"/>
              </a:solidFill>
            </a:endParaRPr>
          </a:p>
          <a:p>
            <a:pPr marL="0" indent="0">
              <a:buFont typeface="Wingdings" panose="05000000000000000000" pitchFamily="2" charset="2"/>
              <a:buNone/>
            </a:pPr>
            <a:endParaRPr lang="en-US" altLang="zh-CN" sz="1600" dirty="0">
              <a:solidFill>
                <a:srgbClr val="00B050"/>
              </a:solidFill>
            </a:endParaRPr>
          </a:p>
        </p:txBody>
      </p:sp>
    </p:spTree>
    <p:extLst>
      <p:ext uri="{BB962C8B-B14F-4D97-AF65-F5344CB8AC3E}">
        <p14:creationId xmlns:p14="http://schemas.microsoft.com/office/powerpoint/2010/main" val="315274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360362" y="1371600"/>
            <a:ext cx="7772400" cy="4648200"/>
          </a:xfrm>
        </p:spPr>
        <p:txBody>
          <a:bodyPr/>
          <a:lstStyle/>
          <a:p>
            <a:pPr eaLnBrk="1" hangingPunct="1"/>
            <a:r>
              <a:rPr lang="zh-CN" altLang="en-US" sz="2800" dirty="0">
                <a:latin typeface="微软雅黑" pitchFamily="34" charset="-122"/>
                <a:ea typeface="微软雅黑" pitchFamily="34" charset="-122"/>
              </a:rPr>
              <a:t>摄像机坐标系</a:t>
            </a:r>
            <a:endParaRPr lang="en-US" altLang="zh-CN" sz="2800" dirty="0">
              <a:latin typeface="微软雅黑" pitchFamily="34" charset="-122"/>
              <a:ea typeface="微软雅黑" pitchFamily="34" charset="-122"/>
            </a:endParaRPr>
          </a:p>
          <a:p>
            <a:pPr eaLnBrk="1" hangingPunct="1"/>
            <a:endParaRPr lang="en-US" altLang="zh-CN" sz="1800" dirty="0"/>
          </a:p>
          <a:p>
            <a:pPr eaLnBrk="1" hangingPunct="1">
              <a:buNone/>
            </a:pPr>
            <a:endParaRPr lang="en-US" altLang="zh-CN" sz="1800" dirty="0"/>
          </a:p>
          <a:p>
            <a:pPr eaLnBrk="1" hangingPunct="1">
              <a:buFont typeface="Wingdings" pitchFamily="2" charset="2"/>
              <a:buNone/>
            </a:pPr>
            <a:endParaRPr lang="en-US" altLang="zh-CN" sz="1800" dirty="0">
              <a:ea typeface="宋体" pitchFamily="2" charset="-122"/>
            </a:endParaRPr>
          </a:p>
        </p:txBody>
      </p:sp>
      <p:sp>
        <p:nvSpPr>
          <p:cNvPr id="8" name="TextBox 7"/>
          <p:cNvSpPr txBox="1"/>
          <p:nvPr/>
        </p:nvSpPr>
        <p:spPr>
          <a:xfrm>
            <a:off x="419100" y="1766464"/>
            <a:ext cx="7848600"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是和观察者密切相关的坐标系。该坐标系定义在摄像机的屏幕可视区域。</a:t>
            </a:r>
          </a:p>
        </p:txBody>
      </p:sp>
      <p:pic>
        <p:nvPicPr>
          <p:cNvPr id="229378" name="Picture 2"/>
          <p:cNvPicPr>
            <a:picLocks noChangeAspect="1" noChangeArrowheads="1"/>
          </p:cNvPicPr>
          <p:nvPr/>
        </p:nvPicPr>
        <p:blipFill>
          <a:blip r:embed="rId3" cstate="print"/>
          <a:srcRect/>
          <a:stretch>
            <a:fillRect/>
          </a:stretch>
        </p:blipFill>
        <p:spPr bwMode="auto">
          <a:xfrm>
            <a:off x="5385503" y="2694900"/>
            <a:ext cx="3453697" cy="3230631"/>
          </a:xfrm>
          <a:prstGeom prst="rect">
            <a:avLst/>
          </a:prstGeom>
          <a:noFill/>
          <a:ln w="9525">
            <a:noFill/>
            <a:miter lim="800000"/>
            <a:headEnd/>
            <a:tailEnd/>
          </a:ln>
        </p:spPr>
      </p:pic>
      <p:sp>
        <p:nvSpPr>
          <p:cNvPr id="9" name="TextBox 8"/>
          <p:cNvSpPr txBox="1"/>
          <p:nvPr/>
        </p:nvSpPr>
        <p:spPr>
          <a:xfrm>
            <a:off x="304799" y="3062868"/>
            <a:ext cx="4945765" cy="2677656"/>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摄像坐标系的典型问题：</a:t>
            </a:r>
            <a:endParaRPr lang="en-US" altLang="zh-CN" sz="2400" b="1" dirty="0">
              <a:latin typeface="楷体" panose="02010609060101010101" pitchFamily="49" charset="-122"/>
              <a:ea typeface="楷体" panose="02010609060101010101" pitchFamily="49" charset="-122"/>
            </a:endParaRPr>
          </a:p>
          <a:p>
            <a:pPr>
              <a:buFont typeface="Arial" pitchFamily="34" charset="0"/>
              <a:buChar char="•"/>
            </a:pPr>
            <a:r>
              <a:rPr lang="en-US" altLang="zh-CN" sz="2400" dirty="0">
                <a:latin typeface="楷体" panose="02010609060101010101" pitchFamily="49" charset="-122"/>
                <a:ea typeface="楷体" panose="02010609060101010101" pitchFamily="49" charset="-122"/>
              </a:rPr>
              <a:t>3D</a:t>
            </a:r>
            <a:r>
              <a:rPr lang="zh-CN" altLang="en-US" sz="2400" dirty="0">
                <a:latin typeface="楷体" panose="02010609060101010101" pitchFamily="49" charset="-122"/>
                <a:ea typeface="楷体" panose="02010609060101010101" pitchFamily="49" charset="-122"/>
              </a:rPr>
              <a:t>空间中给定点在摄像机前方吗？</a:t>
            </a:r>
            <a:endParaRPr lang="en-US" altLang="zh-CN" sz="2400" dirty="0">
              <a:latin typeface="楷体" panose="02010609060101010101" pitchFamily="49" charset="-122"/>
              <a:ea typeface="楷体" panose="02010609060101010101" pitchFamily="49" charset="-122"/>
            </a:endParaRPr>
          </a:p>
          <a:p>
            <a:pPr>
              <a:buFont typeface="Arial" pitchFamily="34" charset="0"/>
              <a:buChar char="•"/>
            </a:pPr>
            <a:r>
              <a:rPr lang="en-US" altLang="zh-CN" sz="2400" dirty="0">
                <a:latin typeface="楷体" panose="02010609060101010101" pitchFamily="49" charset="-122"/>
                <a:ea typeface="楷体" panose="02010609060101010101" pitchFamily="49" charset="-122"/>
              </a:rPr>
              <a:t>3D</a:t>
            </a:r>
            <a:r>
              <a:rPr lang="zh-CN" altLang="en-US" sz="2400" dirty="0">
                <a:latin typeface="楷体" panose="02010609060101010101" pitchFamily="49" charset="-122"/>
                <a:ea typeface="楷体" panose="02010609060101010101" pitchFamily="49" charset="-122"/>
              </a:rPr>
              <a:t>空间中的给定点在视锥区域内还是在视锥区域外？</a:t>
            </a:r>
            <a:endParaRPr lang="en-US" altLang="zh-CN" sz="2400" dirty="0">
              <a:latin typeface="楷体" panose="02010609060101010101" pitchFamily="49" charset="-122"/>
              <a:ea typeface="楷体" panose="02010609060101010101" pitchFamily="49" charset="-122"/>
            </a:endParaRPr>
          </a:p>
          <a:p>
            <a:pPr>
              <a:buFont typeface="Arial" pitchFamily="34" charset="0"/>
              <a:buChar char="•"/>
            </a:pPr>
            <a:r>
              <a:rPr lang="zh-CN" altLang="en-US" sz="2400" dirty="0">
                <a:latin typeface="楷体" panose="02010609060101010101" pitchFamily="49" charset="-122"/>
                <a:ea typeface="楷体" panose="02010609060101010101" pitchFamily="49" charset="-122"/>
              </a:rPr>
              <a:t>物体是完全在视锥内还是部分在视锥内？</a:t>
            </a:r>
            <a:endParaRPr lang="en-US" altLang="zh-CN" sz="2400" dirty="0">
              <a:latin typeface="楷体" panose="02010609060101010101" pitchFamily="49" charset="-122"/>
              <a:ea typeface="楷体" panose="02010609060101010101" pitchFamily="49" charset="-122"/>
            </a:endParaRPr>
          </a:p>
          <a:p>
            <a:pPr>
              <a:buFont typeface="Arial" pitchFamily="34" charset="0"/>
              <a:buChar char="•"/>
            </a:pPr>
            <a:r>
              <a:rPr lang="zh-CN" altLang="en-US" sz="2400" dirty="0">
                <a:latin typeface="楷体" panose="02010609060101010101" pitchFamily="49" charset="-122"/>
                <a:ea typeface="楷体" panose="02010609060101010101" pitchFamily="49" charset="-122"/>
              </a:rPr>
              <a:t>两个物体，谁在前面？</a:t>
            </a:r>
          </a:p>
        </p:txBody>
      </p:sp>
      <p:sp>
        <p:nvSpPr>
          <p:cNvPr id="10" name="Rectangle 2">
            <a:extLst>
              <a:ext uri="{FF2B5EF4-FFF2-40B4-BE49-F238E27FC236}">
                <a16:creationId xmlns:a16="http://schemas.microsoft.com/office/drawing/2014/main" id="{2CDC1C68-0843-4308-842C-A5117632C79A}"/>
              </a:ext>
            </a:extLst>
          </p:cNvPr>
          <p:cNvSpPr>
            <a:spLocks noGrp="1" noChangeArrowheads="1"/>
          </p:cNvSpPr>
          <p:nvPr>
            <p:ph type="title"/>
          </p:nvPr>
        </p:nvSpPr>
        <p:spPr>
          <a:xfrm>
            <a:off x="533399" y="228600"/>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11" name="Picture 12" descr="underline_base">
            <a:extLst>
              <a:ext uri="{FF2B5EF4-FFF2-40B4-BE49-F238E27FC236}">
                <a16:creationId xmlns:a16="http://schemas.microsoft.com/office/drawing/2014/main" id="{E3899E50-7DF6-405E-9621-9E50D1CE777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198">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12572"/>
            <a:ext cx="8375825" cy="461665"/>
          </a:xfrm>
          <a:prstGeom prst="rect">
            <a:avLst/>
          </a:prstGeom>
        </p:spPr>
        <p:txBody>
          <a:bodyPr wrap="square">
            <a:spAutoFit/>
          </a:bodyPr>
          <a:lstStyle/>
          <a:p>
            <a:r>
              <a:rPr lang="zh-CN" altLang="en-US" dirty="0"/>
              <a:t>官方例程 </a:t>
            </a:r>
            <a:r>
              <a:rPr lang="en-US" altLang="zh-CN" dirty="0"/>
              <a:t>tutorial.cxx</a:t>
            </a:r>
            <a:endParaRPr lang="zh-CN" altLang="en-US" dirty="0"/>
          </a:p>
        </p:txBody>
      </p:sp>
      <p:pic>
        <p:nvPicPr>
          <p:cNvPr id="5" name="图片 4">
            <a:extLst>
              <a:ext uri="{FF2B5EF4-FFF2-40B4-BE49-F238E27FC236}">
                <a16:creationId xmlns:a16="http://schemas.microsoft.com/office/drawing/2014/main" id="{F28237C2-1A53-4F0A-8F01-9FB898DF43B7}"/>
              </a:ext>
            </a:extLst>
          </p:cNvPr>
          <p:cNvPicPr>
            <a:picLocks noChangeAspect="1"/>
          </p:cNvPicPr>
          <p:nvPr/>
        </p:nvPicPr>
        <p:blipFill>
          <a:blip r:embed="rId4"/>
          <a:stretch>
            <a:fillRect/>
          </a:stretch>
        </p:blipFill>
        <p:spPr>
          <a:xfrm>
            <a:off x="410329" y="1412678"/>
            <a:ext cx="8000141" cy="5487128"/>
          </a:xfrm>
          <a:prstGeom prst="rect">
            <a:avLst/>
          </a:prstGeom>
        </p:spPr>
      </p:pic>
    </p:spTree>
    <p:extLst>
      <p:ext uri="{BB962C8B-B14F-4D97-AF65-F5344CB8AC3E}">
        <p14:creationId xmlns:p14="http://schemas.microsoft.com/office/powerpoint/2010/main" val="744711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375825" cy="1200329"/>
          </a:xfrm>
          <a:prstGeom prst="rect">
            <a:avLst/>
          </a:prstGeom>
        </p:spPr>
        <p:txBody>
          <a:bodyPr wrap="square">
            <a:spAutoFit/>
          </a:bodyPr>
          <a:lstStyle/>
          <a:p>
            <a:r>
              <a:rPr lang="en-US" altLang="zh-CN" dirty="0" err="1"/>
              <a:t>Cmake</a:t>
            </a:r>
            <a:r>
              <a:rPr lang="en-US" altLang="zh-CN" dirty="0"/>
              <a:t> </a:t>
            </a:r>
            <a:r>
              <a:rPr lang="zh-CN" altLang="en-US" dirty="0"/>
              <a:t>与 </a:t>
            </a:r>
            <a:r>
              <a:rPr lang="en-US" altLang="zh-CN" dirty="0"/>
              <a:t>CMakeLists.txt</a:t>
            </a:r>
          </a:p>
          <a:p>
            <a:r>
              <a:rPr lang="en-US" altLang="zh-CN" dirty="0">
                <a:latin typeface="Times New Roman" panose="02020603050405020304" pitchFamily="18" charset="0"/>
              </a:rPr>
              <a:t>PROJECT(</a:t>
            </a:r>
            <a:r>
              <a:rPr lang="en-US" altLang="zh-CN" dirty="0" err="1">
                <a:latin typeface="Times New Roman" panose="02020603050405020304" pitchFamily="18" charset="0"/>
              </a:rPr>
              <a:t>projectname</a:t>
            </a:r>
            <a:r>
              <a:rPr lang="en-US" altLang="zh-CN" dirty="0">
                <a:latin typeface="Times New Roman" panose="02020603050405020304" pitchFamily="18" charset="0"/>
              </a:rPr>
              <a:t> [CXX] [C] [Java]) </a:t>
            </a:r>
          </a:p>
          <a:p>
            <a:r>
              <a:rPr lang="en-US" altLang="zh-CN" dirty="0">
                <a:latin typeface="Times New Roman" panose="02020603050405020304" pitchFamily="18" charset="0"/>
              </a:rPr>
              <a:t>ADD_EXECUTABLE(hello ${SRC_LIST}) </a:t>
            </a:r>
            <a:endParaRPr lang="zh-CN" altLang="en-US" dirty="0">
              <a:latin typeface="Times New Roman" panose="02020603050405020304" pitchFamily="18" charset="0"/>
            </a:endParaRPr>
          </a:p>
        </p:txBody>
      </p:sp>
      <p:sp>
        <p:nvSpPr>
          <p:cNvPr id="6" name="内容占位符 2">
            <a:extLst>
              <a:ext uri="{FF2B5EF4-FFF2-40B4-BE49-F238E27FC236}">
                <a16:creationId xmlns:a16="http://schemas.microsoft.com/office/drawing/2014/main" id="{34F92C06-CF7D-40C5-B523-D2C0CEC57355}"/>
              </a:ext>
            </a:extLst>
          </p:cNvPr>
          <p:cNvSpPr>
            <a:spLocks noGrp="1" noChangeArrowheads="1"/>
          </p:cNvSpPr>
          <p:nvPr>
            <p:ph idx="1"/>
          </p:nvPr>
        </p:nvSpPr>
        <p:spPr>
          <a:xfrm>
            <a:off x="335258" y="2544914"/>
            <a:ext cx="8286227" cy="1861574"/>
          </a:xfrm>
          <a:solidFill>
            <a:srgbClr val="9D337F"/>
          </a:solidFill>
        </p:spPr>
        <p:txBody>
          <a:bodyPr/>
          <a:lstStyle/>
          <a:p>
            <a:pPr marL="0" indent="0">
              <a:buNone/>
            </a:pPr>
            <a:endParaRPr lang="en-US" altLang="zh-CN" sz="1600" dirty="0">
              <a:solidFill>
                <a:schemeClr val="bg1"/>
              </a:solidFill>
            </a:endParaRPr>
          </a:p>
          <a:p>
            <a:pPr marL="0" indent="0">
              <a:buNone/>
            </a:pPr>
            <a:r>
              <a:rPr lang="en-US" altLang="zh-CN" sz="3200" dirty="0" err="1">
                <a:solidFill>
                  <a:schemeClr val="bg1"/>
                </a:solidFill>
              </a:rPr>
              <a:t>cmake_minimum_required</a:t>
            </a:r>
            <a:r>
              <a:rPr lang="en-US" altLang="zh-CN" sz="3200" dirty="0">
                <a:solidFill>
                  <a:schemeClr val="bg1"/>
                </a:solidFill>
              </a:rPr>
              <a:t> (VERSION 2.6)</a:t>
            </a:r>
          </a:p>
          <a:p>
            <a:pPr marL="0" indent="0">
              <a:buNone/>
            </a:pPr>
            <a:r>
              <a:rPr lang="en-US" altLang="zh-CN" sz="3200" dirty="0">
                <a:solidFill>
                  <a:schemeClr val="bg1"/>
                </a:solidFill>
              </a:rPr>
              <a:t>project (</a:t>
            </a:r>
            <a:r>
              <a:rPr lang="en-US" altLang="zh-CN" sz="3200" dirty="0">
                <a:solidFill>
                  <a:srgbClr val="0099CC"/>
                </a:solidFill>
              </a:rPr>
              <a:t>Tutorial</a:t>
            </a:r>
            <a:r>
              <a:rPr lang="en-US" altLang="zh-CN" sz="3200" dirty="0">
                <a:solidFill>
                  <a:schemeClr val="bg1"/>
                </a:solidFill>
              </a:rPr>
              <a:t>)</a:t>
            </a:r>
          </a:p>
          <a:p>
            <a:pPr marL="0" indent="0">
              <a:buNone/>
            </a:pPr>
            <a:r>
              <a:rPr lang="en-US" altLang="zh-CN" sz="3200" dirty="0" err="1">
                <a:solidFill>
                  <a:schemeClr val="bg1"/>
                </a:solidFill>
              </a:rPr>
              <a:t>add_executable</a:t>
            </a:r>
            <a:r>
              <a:rPr lang="en-US" altLang="zh-CN" sz="3200" dirty="0">
                <a:solidFill>
                  <a:schemeClr val="bg1"/>
                </a:solidFill>
              </a:rPr>
              <a:t>(</a:t>
            </a:r>
            <a:r>
              <a:rPr lang="en-US" altLang="zh-CN" sz="3200" dirty="0">
                <a:solidFill>
                  <a:srgbClr val="0099CC"/>
                </a:solidFill>
              </a:rPr>
              <a:t>Tutorial</a:t>
            </a:r>
            <a:r>
              <a:rPr lang="en-US" altLang="zh-CN" sz="3200" dirty="0">
                <a:solidFill>
                  <a:schemeClr val="bg1"/>
                </a:solidFill>
              </a:rPr>
              <a:t> tutorial.cxx)</a:t>
            </a:r>
          </a:p>
          <a:p>
            <a:pPr marL="0" indent="0">
              <a:buFont typeface="Wingdings" panose="05000000000000000000" pitchFamily="2" charset="2"/>
              <a:buNone/>
            </a:pPr>
            <a:endParaRPr lang="en-US" altLang="zh-CN" sz="1600" dirty="0">
              <a:solidFill>
                <a:schemeClr val="bg1"/>
              </a:solidFill>
            </a:endParaRPr>
          </a:p>
          <a:p>
            <a:pPr marL="0" indent="0">
              <a:buFont typeface="Wingdings" panose="05000000000000000000" pitchFamily="2" charset="2"/>
              <a:buNone/>
            </a:pPr>
            <a:endParaRPr lang="en-US" altLang="zh-CN" sz="1600" dirty="0">
              <a:solidFill>
                <a:schemeClr val="bg1"/>
              </a:solidFill>
            </a:endParaRPr>
          </a:p>
        </p:txBody>
      </p:sp>
      <p:sp>
        <p:nvSpPr>
          <p:cNvPr id="7" name="内容占位符 2">
            <a:extLst>
              <a:ext uri="{FF2B5EF4-FFF2-40B4-BE49-F238E27FC236}">
                <a16:creationId xmlns:a16="http://schemas.microsoft.com/office/drawing/2014/main" id="{9CBD4773-9B3C-401B-922D-857E25823FC9}"/>
              </a:ext>
            </a:extLst>
          </p:cNvPr>
          <p:cNvSpPr txBox="1">
            <a:spLocks noChangeArrowheads="1"/>
          </p:cNvSpPr>
          <p:nvPr/>
        </p:nvSpPr>
        <p:spPr bwMode="auto">
          <a:xfrm>
            <a:off x="335258" y="4767869"/>
            <a:ext cx="8286227" cy="1861574"/>
          </a:xfrm>
          <a:prstGeom prst="rect">
            <a:avLst/>
          </a:prstGeom>
          <a:solidFill>
            <a:srgbClr val="9D33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Wingdings" panose="05000000000000000000" pitchFamily="2" charset="2"/>
              <a:buNone/>
            </a:pPr>
            <a:endParaRPr lang="en-US" altLang="zh-CN" sz="1600" kern="0" dirty="0">
              <a:solidFill>
                <a:schemeClr val="bg1"/>
              </a:solidFill>
            </a:endParaRPr>
          </a:p>
          <a:p>
            <a:pPr marL="0" indent="0">
              <a:buNone/>
            </a:pPr>
            <a:r>
              <a:rPr lang="en-US" altLang="zh-CN" sz="3200" kern="0" dirty="0" err="1">
                <a:solidFill>
                  <a:schemeClr val="bg1"/>
                </a:solidFill>
              </a:rPr>
              <a:t>cmake</a:t>
            </a:r>
            <a:r>
              <a:rPr lang="en-US" altLang="zh-CN" sz="3200" kern="0" dirty="0">
                <a:solidFill>
                  <a:schemeClr val="bg1"/>
                </a:solidFill>
              </a:rPr>
              <a:t> directory</a:t>
            </a:r>
          </a:p>
          <a:p>
            <a:pPr marL="0" indent="0">
              <a:buNone/>
            </a:pPr>
            <a:r>
              <a:rPr lang="en-US" altLang="zh-CN" sz="3200" kern="0" dirty="0">
                <a:solidFill>
                  <a:schemeClr val="bg1"/>
                </a:solidFill>
              </a:rPr>
              <a:t>make</a:t>
            </a:r>
            <a:endParaRPr lang="en-US" altLang="zh-CN" sz="1600" kern="0" dirty="0">
              <a:solidFill>
                <a:schemeClr val="bg1"/>
              </a:solidFill>
            </a:endParaRPr>
          </a:p>
        </p:txBody>
      </p:sp>
    </p:spTree>
    <p:extLst>
      <p:ext uri="{BB962C8B-B14F-4D97-AF65-F5344CB8AC3E}">
        <p14:creationId xmlns:p14="http://schemas.microsoft.com/office/powerpoint/2010/main" val="35169032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375825" cy="461665"/>
          </a:xfrm>
          <a:prstGeom prst="rect">
            <a:avLst/>
          </a:prstGeom>
        </p:spPr>
        <p:txBody>
          <a:bodyPr wrap="square">
            <a:spAutoFit/>
          </a:bodyPr>
          <a:lstStyle/>
          <a:p>
            <a:r>
              <a:rPr lang="en-US" altLang="zh-CN" dirty="0"/>
              <a:t>CMakeLists.txt  </a:t>
            </a:r>
            <a:r>
              <a:rPr lang="zh-CN" altLang="en-US" b="1" dirty="0">
                <a:solidFill>
                  <a:srgbClr val="4F4F4F"/>
                </a:solidFill>
                <a:latin typeface="-apple-system"/>
              </a:rPr>
              <a:t>添加版本号和配置头文件</a:t>
            </a:r>
            <a:endParaRPr lang="zh-CN" altLang="en-US" dirty="0"/>
          </a:p>
        </p:txBody>
      </p:sp>
      <p:pic>
        <p:nvPicPr>
          <p:cNvPr id="7" name="图片 6">
            <a:extLst>
              <a:ext uri="{FF2B5EF4-FFF2-40B4-BE49-F238E27FC236}">
                <a16:creationId xmlns:a16="http://schemas.microsoft.com/office/drawing/2014/main" id="{D656123C-76A1-4E82-9E68-746522EE1376}"/>
              </a:ext>
            </a:extLst>
          </p:cNvPr>
          <p:cNvPicPr>
            <a:picLocks noChangeAspect="1"/>
          </p:cNvPicPr>
          <p:nvPr/>
        </p:nvPicPr>
        <p:blipFill>
          <a:blip r:embed="rId4"/>
          <a:stretch>
            <a:fillRect/>
          </a:stretch>
        </p:blipFill>
        <p:spPr>
          <a:xfrm>
            <a:off x="699239" y="1504381"/>
            <a:ext cx="6344290" cy="5353619"/>
          </a:xfrm>
          <a:prstGeom prst="rect">
            <a:avLst/>
          </a:prstGeom>
        </p:spPr>
      </p:pic>
    </p:spTree>
    <p:extLst>
      <p:ext uri="{BB962C8B-B14F-4D97-AF65-F5344CB8AC3E}">
        <p14:creationId xmlns:p14="http://schemas.microsoft.com/office/powerpoint/2010/main" val="594237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375825" cy="461665"/>
          </a:xfrm>
          <a:prstGeom prst="rect">
            <a:avLst/>
          </a:prstGeom>
        </p:spPr>
        <p:txBody>
          <a:bodyPr wrap="square">
            <a:spAutoFit/>
          </a:bodyPr>
          <a:lstStyle/>
          <a:p>
            <a:r>
              <a:rPr lang="en-US" altLang="zh-CN" dirty="0"/>
              <a:t>CMakeLists.txt </a:t>
            </a:r>
            <a:r>
              <a:rPr lang="zh-CN" altLang="en-US" dirty="0"/>
              <a:t>中声明 编译并</a:t>
            </a:r>
            <a:r>
              <a:rPr lang="zh-CN" altLang="en-US" b="1" dirty="0"/>
              <a:t>添加一个库</a:t>
            </a:r>
          </a:p>
        </p:txBody>
      </p:sp>
      <p:sp>
        <p:nvSpPr>
          <p:cNvPr id="8" name="内容占位符 2">
            <a:extLst>
              <a:ext uri="{FF2B5EF4-FFF2-40B4-BE49-F238E27FC236}">
                <a16:creationId xmlns:a16="http://schemas.microsoft.com/office/drawing/2014/main" id="{96B05610-48EB-4D49-BCCF-45F33A796C7F}"/>
              </a:ext>
            </a:extLst>
          </p:cNvPr>
          <p:cNvSpPr>
            <a:spLocks noGrp="1" noChangeArrowheads="1"/>
          </p:cNvSpPr>
          <p:nvPr>
            <p:ph idx="1"/>
          </p:nvPr>
        </p:nvSpPr>
        <p:spPr>
          <a:xfrm>
            <a:off x="335257" y="2205338"/>
            <a:ext cx="8627036" cy="1861574"/>
          </a:xfrm>
          <a:solidFill>
            <a:srgbClr val="9D337F"/>
          </a:solidFill>
        </p:spPr>
        <p:txBody>
          <a:bodyPr/>
          <a:lstStyle/>
          <a:p>
            <a:pPr marL="0" indent="0">
              <a:buNone/>
            </a:pPr>
            <a:endParaRPr lang="en-US" altLang="zh-CN" sz="2400" dirty="0">
              <a:solidFill>
                <a:schemeClr val="bg1"/>
              </a:solidFill>
            </a:endParaRPr>
          </a:p>
          <a:p>
            <a:pPr marL="0" indent="0">
              <a:buNone/>
            </a:pPr>
            <a:r>
              <a:rPr lang="en-US" altLang="zh-CN" sz="2400" dirty="0">
                <a:solidFill>
                  <a:schemeClr val="bg1"/>
                </a:solidFill>
              </a:rPr>
              <a:t>SET(LIBTUTORIAL_SRC tutorial.cxx) </a:t>
            </a:r>
          </a:p>
          <a:p>
            <a:pPr marL="0" indent="0">
              <a:buNone/>
            </a:pPr>
            <a:endParaRPr lang="en-US" altLang="zh-CN" sz="2400" dirty="0">
              <a:solidFill>
                <a:schemeClr val="bg1"/>
              </a:solidFill>
            </a:endParaRPr>
          </a:p>
          <a:p>
            <a:pPr marL="0" indent="0">
              <a:buNone/>
            </a:pPr>
            <a:r>
              <a:rPr lang="en-US" altLang="zh-CN" sz="2400" dirty="0">
                <a:solidFill>
                  <a:schemeClr val="bg1"/>
                </a:solidFill>
              </a:rPr>
              <a:t>ADD_LIBRARY(tutorial SHARED ${LIBTUTORIAL _SRC})</a:t>
            </a:r>
          </a:p>
          <a:p>
            <a:pPr marL="0" indent="0">
              <a:buFont typeface="Wingdings" panose="05000000000000000000" pitchFamily="2" charset="2"/>
              <a:buNone/>
            </a:pPr>
            <a:endParaRPr lang="en-US" altLang="zh-CN" sz="2400" dirty="0">
              <a:solidFill>
                <a:schemeClr val="bg1"/>
              </a:solidFill>
            </a:endParaRPr>
          </a:p>
          <a:p>
            <a:pPr marL="0" indent="0">
              <a:buFont typeface="Wingdings" panose="05000000000000000000" pitchFamily="2" charset="2"/>
              <a:buNone/>
            </a:pPr>
            <a:endParaRPr lang="en-US" altLang="zh-CN" sz="2400" dirty="0">
              <a:solidFill>
                <a:schemeClr val="bg1"/>
              </a:solidFill>
            </a:endParaRPr>
          </a:p>
        </p:txBody>
      </p:sp>
      <p:sp>
        <p:nvSpPr>
          <p:cNvPr id="9" name="内容占位符 2">
            <a:extLst>
              <a:ext uri="{FF2B5EF4-FFF2-40B4-BE49-F238E27FC236}">
                <a16:creationId xmlns:a16="http://schemas.microsoft.com/office/drawing/2014/main" id="{05AF5B18-B177-482F-8EF9-D5461214E898}"/>
              </a:ext>
            </a:extLst>
          </p:cNvPr>
          <p:cNvSpPr txBox="1">
            <a:spLocks noChangeArrowheads="1"/>
          </p:cNvSpPr>
          <p:nvPr/>
        </p:nvSpPr>
        <p:spPr bwMode="auto">
          <a:xfrm>
            <a:off x="335258" y="4767869"/>
            <a:ext cx="8286227" cy="1861574"/>
          </a:xfrm>
          <a:prstGeom prst="rect">
            <a:avLst/>
          </a:prstGeom>
          <a:solidFill>
            <a:srgbClr val="9D33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Wingdings" panose="05000000000000000000" pitchFamily="2" charset="2"/>
              <a:buNone/>
            </a:pPr>
            <a:endParaRPr lang="en-US" altLang="zh-CN" sz="1600" kern="0" dirty="0">
              <a:solidFill>
                <a:schemeClr val="bg1"/>
              </a:solidFill>
            </a:endParaRPr>
          </a:p>
          <a:p>
            <a:pPr marL="0" indent="0">
              <a:buNone/>
            </a:pPr>
            <a:r>
              <a:rPr lang="en-US" altLang="zh-CN" sz="3200" kern="0" dirty="0" err="1">
                <a:solidFill>
                  <a:schemeClr val="bg1"/>
                </a:solidFill>
              </a:rPr>
              <a:t>cmake</a:t>
            </a:r>
            <a:r>
              <a:rPr lang="en-US" altLang="zh-CN" sz="3200" kern="0" dirty="0">
                <a:solidFill>
                  <a:schemeClr val="bg1"/>
                </a:solidFill>
              </a:rPr>
              <a:t> directory</a:t>
            </a:r>
          </a:p>
          <a:p>
            <a:pPr marL="0" indent="0">
              <a:buNone/>
            </a:pPr>
            <a:r>
              <a:rPr lang="en-US" altLang="zh-CN" sz="3200" kern="0" dirty="0">
                <a:solidFill>
                  <a:schemeClr val="bg1"/>
                </a:solidFill>
              </a:rPr>
              <a:t>make</a:t>
            </a:r>
            <a:endParaRPr lang="en-US" altLang="zh-CN" sz="1600" kern="0" dirty="0">
              <a:solidFill>
                <a:schemeClr val="bg1"/>
              </a:solidFill>
            </a:endParaRPr>
          </a:p>
        </p:txBody>
      </p:sp>
    </p:spTree>
    <p:extLst>
      <p:ext uri="{BB962C8B-B14F-4D97-AF65-F5344CB8AC3E}">
        <p14:creationId xmlns:p14="http://schemas.microsoft.com/office/powerpoint/2010/main" val="2384495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Linux</a:t>
            </a:r>
            <a:r>
              <a:rPr lang="zh-CN" altLang="en-US" dirty="0"/>
              <a:t>下程序编辑与编译</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21409"/>
            <a:ext cx="6551525" cy="22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688597" cy="2677656"/>
          </a:xfrm>
          <a:prstGeom prst="rect">
            <a:avLst/>
          </a:prstGeom>
        </p:spPr>
        <p:txBody>
          <a:bodyPr wrap="none">
            <a:spAutoFit/>
          </a:bodyPr>
          <a:lstStyle/>
          <a:p>
            <a:r>
              <a:rPr lang="en-US" altLang="zh-CN" dirty="0"/>
              <a:t>Eigen</a:t>
            </a:r>
            <a:r>
              <a:rPr lang="zh-CN" altLang="en-US" dirty="0"/>
              <a:t> </a:t>
            </a:r>
            <a:r>
              <a:rPr lang="en-US" altLang="zh-CN" dirty="0"/>
              <a:t>C++ </a:t>
            </a:r>
            <a:r>
              <a:rPr lang="zh-CN" altLang="en-US" dirty="0"/>
              <a:t>开源线性代数库。它提供了快速的有关矩阵的线性</a:t>
            </a:r>
            <a:endParaRPr lang="en-US" altLang="zh-CN" dirty="0"/>
          </a:p>
          <a:p>
            <a:r>
              <a:rPr lang="zh-CN" altLang="en-US" dirty="0"/>
              <a:t>代数运算，用于描述空间变换的各类型数据结构，还 包括解方程</a:t>
            </a:r>
            <a:endParaRPr lang="en-US" altLang="zh-CN" dirty="0"/>
          </a:p>
          <a:p>
            <a:r>
              <a:rPr lang="zh-CN" altLang="en-US" dirty="0"/>
              <a:t>等功能。</a:t>
            </a:r>
            <a:endParaRPr lang="en-US" altLang="zh-CN" dirty="0"/>
          </a:p>
          <a:p>
            <a:r>
              <a:rPr lang="zh-CN" altLang="en-US" dirty="0"/>
              <a:t>许多上层的软件库也使用 </a:t>
            </a:r>
            <a:r>
              <a:rPr lang="en-US" altLang="zh-CN" dirty="0"/>
              <a:t>Eigen </a:t>
            </a:r>
            <a:r>
              <a:rPr lang="zh-CN" altLang="en-US" dirty="0"/>
              <a:t>进行矩阵运算，包括 </a:t>
            </a:r>
            <a:r>
              <a:rPr lang="en-US" altLang="zh-CN" dirty="0"/>
              <a:t>g2o</a:t>
            </a:r>
            <a:r>
              <a:rPr lang="zh-CN" altLang="en-US" dirty="0"/>
              <a:t>、</a:t>
            </a:r>
            <a:endParaRPr lang="en-US" altLang="zh-CN" dirty="0"/>
          </a:p>
          <a:p>
            <a:r>
              <a:rPr lang="en-US" altLang="zh-CN" dirty="0"/>
              <a:t>Sophus</a:t>
            </a:r>
            <a:r>
              <a:rPr lang="zh-CN" altLang="en-US" dirty="0"/>
              <a:t>，还有</a:t>
            </a:r>
            <a:r>
              <a:rPr lang="en-US" altLang="zh-CN" dirty="0"/>
              <a:t>ORBSLAM</a:t>
            </a:r>
            <a:r>
              <a:rPr lang="zh-CN" altLang="en-US" dirty="0"/>
              <a:t>等经典例程包括</a:t>
            </a:r>
            <a:endParaRPr lang="en-US" altLang="zh-CN" dirty="0"/>
          </a:p>
          <a:p>
            <a:endParaRPr lang="en-US" altLang="zh-CN" dirty="0"/>
          </a:p>
          <a:p>
            <a:r>
              <a:rPr lang="zh-CN" altLang="en-US" dirty="0"/>
              <a:t>安装 </a:t>
            </a:r>
            <a:r>
              <a:rPr lang="en-US" altLang="zh-CN" dirty="0"/>
              <a:t>Eigen</a:t>
            </a:r>
            <a:r>
              <a:rPr lang="zh-CN" altLang="en-US" dirty="0"/>
              <a:t>并查找路径</a:t>
            </a:r>
          </a:p>
        </p:txBody>
      </p:sp>
      <p:sp>
        <p:nvSpPr>
          <p:cNvPr id="6" name="内容占位符 2">
            <a:extLst>
              <a:ext uri="{FF2B5EF4-FFF2-40B4-BE49-F238E27FC236}">
                <a16:creationId xmlns:a16="http://schemas.microsoft.com/office/drawing/2014/main" id="{34F92C06-CF7D-40C5-B523-D2C0CEC57355}"/>
              </a:ext>
            </a:extLst>
          </p:cNvPr>
          <p:cNvSpPr>
            <a:spLocks noGrp="1" noChangeArrowheads="1"/>
          </p:cNvSpPr>
          <p:nvPr>
            <p:ph idx="1"/>
          </p:nvPr>
        </p:nvSpPr>
        <p:spPr>
          <a:xfrm>
            <a:off x="636588" y="3720372"/>
            <a:ext cx="7772400" cy="2658202"/>
          </a:xfrm>
          <a:solidFill>
            <a:srgbClr val="9D337F"/>
          </a:solidFill>
        </p:spPr>
        <p:txBody>
          <a:bodyPr/>
          <a:lstStyle/>
          <a:p>
            <a:pPr marL="0" indent="0">
              <a:buNone/>
            </a:pPr>
            <a:endParaRPr lang="en-US" altLang="zh-CN" sz="1600" dirty="0"/>
          </a:p>
          <a:p>
            <a:pPr marL="0" indent="0">
              <a:buNone/>
            </a:pPr>
            <a:r>
              <a:rPr lang="en-US" altLang="zh-CN" sz="3200" dirty="0">
                <a:solidFill>
                  <a:srgbClr val="339900"/>
                </a:solidFill>
              </a:rPr>
              <a:t>sudo</a:t>
            </a:r>
            <a:r>
              <a:rPr lang="en-US" altLang="zh-CN" sz="3200" dirty="0"/>
              <a:t> </a:t>
            </a:r>
            <a:r>
              <a:rPr lang="en-US" altLang="zh-CN" sz="3200" dirty="0">
                <a:solidFill>
                  <a:schemeClr val="bg1"/>
                </a:solidFill>
              </a:rPr>
              <a:t>apt-get install libeigen3-dev</a:t>
            </a:r>
          </a:p>
          <a:p>
            <a:pPr marL="0" indent="0">
              <a:buNone/>
            </a:pPr>
            <a:endParaRPr lang="en-US" altLang="zh-CN" sz="3200" dirty="0">
              <a:solidFill>
                <a:schemeClr val="bg1"/>
              </a:solidFill>
            </a:endParaRPr>
          </a:p>
          <a:p>
            <a:pPr marL="0" indent="0">
              <a:buNone/>
            </a:pPr>
            <a:r>
              <a:rPr lang="en-US" altLang="zh-CN" sz="3200" dirty="0">
                <a:solidFill>
                  <a:srgbClr val="339900"/>
                </a:solidFill>
              </a:rPr>
              <a:t>sudo</a:t>
            </a:r>
            <a:r>
              <a:rPr lang="en-US" altLang="zh-CN" sz="3200" dirty="0">
                <a:solidFill>
                  <a:schemeClr val="bg1"/>
                </a:solidFill>
              </a:rPr>
              <a:t> </a:t>
            </a:r>
            <a:r>
              <a:rPr lang="en-US" altLang="zh-CN" sz="3200" dirty="0" err="1">
                <a:solidFill>
                  <a:schemeClr val="bg1"/>
                </a:solidFill>
              </a:rPr>
              <a:t>updatedb</a:t>
            </a:r>
            <a:r>
              <a:rPr lang="en-US" altLang="zh-CN" sz="3200" dirty="0">
                <a:solidFill>
                  <a:schemeClr val="bg1"/>
                </a:solidFill>
              </a:rPr>
              <a:t> </a:t>
            </a:r>
          </a:p>
          <a:p>
            <a:pPr marL="0" indent="0">
              <a:buNone/>
            </a:pPr>
            <a:r>
              <a:rPr lang="en-US" altLang="zh-CN" sz="3200" dirty="0">
                <a:solidFill>
                  <a:srgbClr val="339900"/>
                </a:solidFill>
              </a:rPr>
              <a:t>locate</a:t>
            </a:r>
            <a:r>
              <a:rPr lang="en-US" altLang="zh-CN" sz="3200" dirty="0">
                <a:solidFill>
                  <a:schemeClr val="bg1"/>
                </a:solidFill>
              </a:rPr>
              <a:t> eigen3</a:t>
            </a:r>
          </a:p>
          <a:p>
            <a:pPr marL="0" indent="0">
              <a:buNone/>
            </a:pPr>
            <a:endParaRPr lang="en-US" altLang="zh-CN" sz="3200" dirty="0">
              <a:solidFill>
                <a:schemeClr val="bg1"/>
              </a:solidFill>
            </a:endParaRPr>
          </a:p>
          <a:p>
            <a:pPr marL="0" indent="0">
              <a:buFont typeface="Wingdings" panose="05000000000000000000" pitchFamily="2" charset="2"/>
              <a:buNone/>
            </a:pPr>
            <a:endParaRPr lang="en-US" altLang="zh-CN" sz="1600" dirty="0">
              <a:solidFill>
                <a:srgbClr val="00B050"/>
              </a:solidFill>
            </a:endParaRPr>
          </a:p>
          <a:p>
            <a:pPr marL="0" indent="0">
              <a:buFont typeface="Wingdings" panose="05000000000000000000" pitchFamily="2" charset="2"/>
              <a:buNone/>
            </a:pPr>
            <a:endParaRPr lang="en-US" altLang="zh-CN" sz="1600" dirty="0">
              <a:solidFill>
                <a:srgbClr val="00B050"/>
              </a:solidFill>
            </a:endParaRPr>
          </a:p>
        </p:txBody>
      </p:sp>
    </p:spTree>
    <p:extLst>
      <p:ext uri="{BB962C8B-B14F-4D97-AF65-F5344CB8AC3E}">
        <p14:creationId xmlns:p14="http://schemas.microsoft.com/office/powerpoint/2010/main" val="42430542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7324C3-DE0F-4241-9C1E-17353EC5806B}"/>
              </a:ext>
            </a:extLst>
          </p:cNvPr>
          <p:cNvPicPr>
            <a:picLocks noChangeAspect="1"/>
          </p:cNvPicPr>
          <p:nvPr/>
        </p:nvPicPr>
        <p:blipFill>
          <a:blip r:embed="rId3"/>
          <a:stretch>
            <a:fillRect/>
          </a:stretch>
        </p:blipFill>
        <p:spPr>
          <a:xfrm>
            <a:off x="472084" y="464266"/>
            <a:ext cx="8199831" cy="6393734"/>
          </a:xfrm>
          <a:prstGeom prst="rect">
            <a:avLst/>
          </a:prstGeom>
        </p:spPr>
      </p:pic>
    </p:spTree>
    <p:extLst>
      <p:ext uri="{BB962C8B-B14F-4D97-AF65-F5344CB8AC3E}">
        <p14:creationId xmlns:p14="http://schemas.microsoft.com/office/powerpoint/2010/main" val="34067009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16BDB9-B0C8-4E2A-8B5F-42E1EB7503B3}"/>
              </a:ext>
            </a:extLst>
          </p:cNvPr>
          <p:cNvPicPr>
            <a:picLocks noChangeAspect="1"/>
          </p:cNvPicPr>
          <p:nvPr/>
        </p:nvPicPr>
        <p:blipFill>
          <a:blip r:embed="rId3"/>
          <a:stretch>
            <a:fillRect/>
          </a:stretch>
        </p:blipFill>
        <p:spPr>
          <a:xfrm>
            <a:off x="297854" y="281831"/>
            <a:ext cx="7201839" cy="1563116"/>
          </a:xfrm>
          <a:prstGeom prst="rect">
            <a:avLst/>
          </a:prstGeom>
        </p:spPr>
      </p:pic>
      <p:pic>
        <p:nvPicPr>
          <p:cNvPr id="3" name="图片 2">
            <a:extLst>
              <a:ext uri="{FF2B5EF4-FFF2-40B4-BE49-F238E27FC236}">
                <a16:creationId xmlns:a16="http://schemas.microsoft.com/office/drawing/2014/main" id="{CFBC30BE-8341-462D-87B1-2C3B8AF99CD2}"/>
              </a:ext>
            </a:extLst>
          </p:cNvPr>
          <p:cNvPicPr>
            <a:picLocks noChangeAspect="1"/>
          </p:cNvPicPr>
          <p:nvPr/>
        </p:nvPicPr>
        <p:blipFill>
          <a:blip r:embed="rId4"/>
          <a:stretch>
            <a:fillRect/>
          </a:stretch>
        </p:blipFill>
        <p:spPr>
          <a:xfrm>
            <a:off x="277757" y="1824851"/>
            <a:ext cx="8833453" cy="3299808"/>
          </a:xfrm>
          <a:prstGeom prst="rect">
            <a:avLst/>
          </a:prstGeom>
        </p:spPr>
      </p:pic>
    </p:spTree>
    <p:extLst>
      <p:ext uri="{BB962C8B-B14F-4D97-AF65-F5344CB8AC3E}">
        <p14:creationId xmlns:p14="http://schemas.microsoft.com/office/powerpoint/2010/main" val="2754103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CE7C3A-0AA1-4D99-A81B-0ECFA0E7E26D}"/>
              </a:ext>
            </a:extLst>
          </p:cNvPr>
          <p:cNvPicPr>
            <a:picLocks noChangeAspect="1"/>
          </p:cNvPicPr>
          <p:nvPr/>
        </p:nvPicPr>
        <p:blipFill>
          <a:blip r:embed="rId3"/>
          <a:stretch>
            <a:fillRect/>
          </a:stretch>
        </p:blipFill>
        <p:spPr>
          <a:xfrm>
            <a:off x="0" y="511313"/>
            <a:ext cx="9014997" cy="3508027"/>
          </a:xfrm>
          <a:prstGeom prst="rect">
            <a:avLst/>
          </a:prstGeom>
        </p:spPr>
      </p:pic>
      <p:sp>
        <p:nvSpPr>
          <p:cNvPr id="5" name="思想气泡: 云 4">
            <a:extLst>
              <a:ext uri="{FF2B5EF4-FFF2-40B4-BE49-F238E27FC236}">
                <a16:creationId xmlns:a16="http://schemas.microsoft.com/office/drawing/2014/main" id="{C393673C-1347-4376-8504-BA4A7F2C59C6}"/>
              </a:ext>
            </a:extLst>
          </p:cNvPr>
          <p:cNvSpPr/>
          <p:nvPr/>
        </p:nvSpPr>
        <p:spPr bwMode="auto">
          <a:xfrm>
            <a:off x="5006329" y="3819028"/>
            <a:ext cx="3806075" cy="1652298"/>
          </a:xfrm>
          <a:prstGeom prst="cloudCallout">
            <a:avLst>
              <a:gd name="adj1" fmla="val -29244"/>
              <a:gd name="adj2" fmla="val 60708"/>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如何对程序进行编译、运行？</a:t>
            </a:r>
            <a:endParaRPr kumimoji="0" lang="zh-CN" altLang="en-US"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9487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5">
            <a:extLst>
              <a:ext uri="{FF2B5EF4-FFF2-40B4-BE49-F238E27FC236}">
                <a16:creationId xmlns:a16="http://schemas.microsoft.com/office/drawing/2014/main" id="{F8E93078-4BBB-4FA9-9F00-6661415FF1E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5310B0D-1093-44C8-B242-AA728D7C8EB9}" type="slidenum">
              <a:rPr lang="zh-CN" altLang="en-US" sz="1200" dirty="0" smtClean="0">
                <a:latin typeface="Tahoma" panose="020B0604030504040204" pitchFamily="34" charset="0"/>
              </a:rPr>
              <a:pPr>
                <a:defRPr/>
              </a:pPr>
              <a:t>118</a:t>
            </a:fld>
            <a:endParaRPr lang="zh-CN" altLang="en-US" sz="1200">
              <a:latin typeface="Tahoma" panose="020B0604030504040204" pitchFamily="34" charset="0"/>
            </a:endParaRPr>
          </a:p>
        </p:txBody>
      </p:sp>
      <p:sp>
        <p:nvSpPr>
          <p:cNvPr id="114691" name="Rectangle 2">
            <a:extLst>
              <a:ext uri="{FF2B5EF4-FFF2-40B4-BE49-F238E27FC236}">
                <a16:creationId xmlns:a16="http://schemas.microsoft.com/office/drawing/2014/main" id="{F6208486-A8E2-40A4-8787-413B841A8F11}"/>
              </a:ext>
            </a:extLst>
          </p:cNvPr>
          <p:cNvSpPr>
            <a:spLocks noGrp="1" noChangeArrowheads="1"/>
          </p:cNvSpPr>
          <p:nvPr>
            <p:ph type="title"/>
          </p:nvPr>
        </p:nvSpPr>
        <p:spPr/>
        <p:txBody>
          <a:bodyPr/>
          <a:lstStyle/>
          <a:p>
            <a:pPr eaLnBrk="1" hangingPunct="1"/>
            <a:r>
              <a:rPr lang="en-US" altLang="zh-CN" dirty="0"/>
              <a:t>homework1</a:t>
            </a:r>
            <a:endParaRPr lang="zh-CN" altLang="en-US" dirty="0"/>
          </a:p>
        </p:txBody>
      </p:sp>
      <p:pic>
        <p:nvPicPr>
          <p:cNvPr id="114693" name="Picture 12" descr="underline_base">
            <a:extLst>
              <a:ext uri="{FF2B5EF4-FFF2-40B4-BE49-F238E27FC236}">
                <a16:creationId xmlns:a16="http://schemas.microsoft.com/office/drawing/2014/main" id="{97D461E9-ECBD-464F-A425-0B905CD6C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087438"/>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a:ext uri="{FF2B5EF4-FFF2-40B4-BE49-F238E27FC236}">
                <a16:creationId xmlns:a16="http://schemas.microsoft.com/office/drawing/2014/main" id="{EB5A340B-480E-469B-B1AC-6785E3C6AB85}"/>
              </a:ext>
            </a:extLst>
          </p:cNvPr>
          <p:cNvSpPr>
            <a:spLocks noGrp="1"/>
          </p:cNvSpPr>
          <p:nvPr>
            <p:ph idx="1"/>
          </p:nvPr>
        </p:nvSpPr>
        <p:spPr>
          <a:xfrm>
            <a:off x="552450" y="1285875"/>
            <a:ext cx="7772400" cy="5265650"/>
          </a:xfrm>
        </p:spPr>
        <p:txBody>
          <a:bodyPr/>
          <a:lstStyle/>
          <a:p>
            <a:r>
              <a:rPr lang="zh-CN" altLang="en-US" dirty="0"/>
              <a:t>安装</a:t>
            </a:r>
            <a:r>
              <a:rPr lang="en-US" altLang="zh-CN" dirty="0"/>
              <a:t>Ubuntu14.04</a:t>
            </a:r>
            <a:r>
              <a:rPr lang="zh-CN" altLang="en-US" dirty="0"/>
              <a:t>或以上版本的</a:t>
            </a:r>
            <a:r>
              <a:rPr lang="en-US" altLang="zh-CN" dirty="0" err="1"/>
              <a:t>linux</a:t>
            </a:r>
            <a:r>
              <a:rPr lang="zh-CN" altLang="en-US" dirty="0"/>
              <a:t>系统并熟悉基本操作；</a:t>
            </a:r>
            <a:endParaRPr lang="en-US" altLang="zh-CN" dirty="0"/>
          </a:p>
          <a:p>
            <a:endParaRPr lang="en-US" altLang="zh-CN" dirty="0"/>
          </a:p>
          <a:p>
            <a:r>
              <a:rPr lang="zh-CN" altLang="en-US" sz="2400" dirty="0"/>
              <a:t>书写⼀个由 </a:t>
            </a:r>
            <a:r>
              <a:rPr lang="en-US" altLang="zh-CN" sz="2400" dirty="0" err="1"/>
              <a:t>cmake</a:t>
            </a:r>
            <a:r>
              <a:rPr lang="en-US" altLang="zh-CN" sz="2400" dirty="0"/>
              <a:t> </a:t>
            </a:r>
            <a:r>
              <a:rPr lang="zh-CN" altLang="en-US" sz="2400" dirty="0"/>
              <a:t>组织的 </a:t>
            </a:r>
            <a:r>
              <a:rPr lang="en-US" altLang="zh-CN" sz="2400" dirty="0"/>
              <a:t>C++ </a:t>
            </a:r>
            <a:r>
              <a:rPr lang="zh-CN" altLang="en-US" sz="2400" dirty="0"/>
              <a:t>⼯程，并书写 </a:t>
            </a:r>
            <a:r>
              <a:rPr lang="en-US" altLang="zh-CN" sz="2400" dirty="0"/>
              <a:t>CMakeLists.txt</a:t>
            </a:r>
            <a:r>
              <a:rPr lang="zh-CN" altLang="en-US" sz="2400" dirty="0"/>
              <a:t>，要求如下</a:t>
            </a:r>
            <a:r>
              <a:rPr lang="zh-CN" altLang="en-US" sz="2000" dirty="0"/>
              <a:t>： </a:t>
            </a:r>
            <a:endParaRPr lang="en-US" altLang="zh-CN" sz="2000" dirty="0"/>
          </a:p>
          <a:p>
            <a:pPr marL="0" indent="0">
              <a:buNone/>
            </a:pPr>
            <a:r>
              <a:rPr lang="en-US" altLang="zh-CN" sz="2000" dirty="0"/>
              <a:t>     1. </a:t>
            </a:r>
            <a:r>
              <a:rPr lang="zh-CN" altLang="en-US" sz="2000" dirty="0"/>
              <a:t>参考示例代码，编译 </a:t>
            </a:r>
            <a:r>
              <a:rPr lang="en-US" altLang="zh-CN" sz="2000" dirty="0"/>
              <a:t>include/</a:t>
            </a:r>
            <a:r>
              <a:rPr lang="en-US" altLang="zh-CN" sz="2000" dirty="0" err="1"/>
              <a:t>hello.h</a:t>
            </a:r>
            <a:r>
              <a:rPr lang="en-US" altLang="zh-CN" sz="2000" dirty="0"/>
              <a:t> </a:t>
            </a:r>
            <a:r>
              <a:rPr lang="zh-CN" altLang="en-US" sz="2000" dirty="0"/>
              <a:t>和 </a:t>
            </a:r>
            <a:r>
              <a:rPr lang="en-US" altLang="zh-CN" sz="2000" dirty="0" err="1"/>
              <a:t>src</a:t>
            </a:r>
            <a:r>
              <a:rPr lang="en-US" altLang="zh-CN" sz="2000" dirty="0"/>
              <a:t>/</a:t>
            </a:r>
            <a:r>
              <a:rPr lang="en-US" altLang="zh-CN" sz="2000" dirty="0" err="1"/>
              <a:t>hello.c</a:t>
            </a:r>
            <a:r>
              <a:rPr lang="en-US" altLang="zh-CN" sz="2000" dirty="0"/>
              <a:t> </a:t>
            </a:r>
            <a:r>
              <a:rPr lang="zh-CN" altLang="en-US" sz="2000" dirty="0"/>
              <a:t>构成 </a:t>
            </a:r>
            <a:r>
              <a:rPr lang="en-US" altLang="zh-CN" sz="2000" dirty="0"/>
              <a:t>libhello.so </a:t>
            </a:r>
            <a:r>
              <a:rPr lang="zh-CN" altLang="en-US" sz="2000" dirty="0"/>
              <a:t>库。其中</a:t>
            </a:r>
            <a:r>
              <a:rPr lang="en-US" altLang="zh-CN" sz="2000" dirty="0" err="1"/>
              <a:t>hello.c</a:t>
            </a:r>
            <a:r>
              <a:rPr lang="en-US" altLang="zh-CN" sz="2000" dirty="0"/>
              <a:t> </a:t>
            </a:r>
            <a:r>
              <a:rPr lang="zh-CN" altLang="en-US" sz="2000" dirty="0"/>
              <a:t>中提供⼀个函数 </a:t>
            </a:r>
            <a:r>
              <a:rPr lang="en-US" altLang="zh-CN" sz="2000" dirty="0" err="1"/>
              <a:t>sayHello</a:t>
            </a:r>
            <a:r>
              <a:rPr lang="en-US" altLang="zh-CN" sz="2000" dirty="0"/>
              <a:t>()</a:t>
            </a:r>
            <a:r>
              <a:rPr lang="zh-CN" altLang="en-US" sz="2000" dirty="0"/>
              <a:t>，调⽤此函 数时往屏幕输出⼀⾏“</a:t>
            </a:r>
            <a:r>
              <a:rPr lang="en-US" altLang="zh-CN" sz="2000" dirty="0"/>
              <a:t>Hello ”</a:t>
            </a:r>
          </a:p>
          <a:p>
            <a:pPr marL="0" indent="0">
              <a:buNone/>
            </a:pPr>
            <a:r>
              <a:rPr lang="en-US" altLang="zh-CN" sz="2000" dirty="0"/>
              <a:t>   </a:t>
            </a:r>
            <a:r>
              <a:rPr lang="zh-CN" altLang="en-US" sz="2000" dirty="0"/>
              <a:t>  </a:t>
            </a:r>
            <a:r>
              <a:rPr lang="en-US" altLang="zh-CN" sz="2000" dirty="0"/>
              <a:t>2. ⽂</a:t>
            </a:r>
            <a:r>
              <a:rPr lang="zh-CN" altLang="en-US" sz="2000" dirty="0"/>
              <a:t>件 </a:t>
            </a:r>
            <a:r>
              <a:rPr lang="en-US" altLang="zh-CN" sz="2000" dirty="0" err="1"/>
              <a:t>useHello.c</a:t>
            </a:r>
            <a:r>
              <a:rPr lang="en-US" altLang="zh-CN" sz="2000" dirty="0"/>
              <a:t> </a:t>
            </a:r>
            <a:r>
              <a:rPr lang="zh-CN" altLang="en-US" sz="2000" dirty="0"/>
              <a:t>中含有⼀个 </a:t>
            </a:r>
            <a:r>
              <a:rPr lang="en-US" altLang="zh-CN" sz="2000" dirty="0"/>
              <a:t>main </a:t>
            </a:r>
            <a:r>
              <a:rPr lang="zh-CN" altLang="en-US" sz="2000" dirty="0"/>
              <a:t>函数，它可以编译成⼀个可执⾏⽂件，名为“</a:t>
            </a:r>
            <a:r>
              <a:rPr lang="en-US" altLang="zh-CN" sz="2000" dirty="0" err="1"/>
              <a:t>sayhello</a:t>
            </a:r>
            <a:r>
              <a:rPr lang="en-US" altLang="zh-CN" sz="2000" dirty="0"/>
              <a:t>”</a:t>
            </a:r>
            <a:r>
              <a:rPr lang="zh-CN" altLang="en-US" sz="2000" dirty="0"/>
              <a:t>。 </a:t>
            </a:r>
            <a:endParaRPr lang="en-US" altLang="zh-CN" sz="2000" dirty="0"/>
          </a:p>
          <a:p>
            <a:pPr marL="0" indent="0">
              <a:buNone/>
            </a:pPr>
            <a:r>
              <a:rPr lang="en-US" altLang="zh-CN" sz="2000" dirty="0"/>
              <a:t>     3. </a:t>
            </a:r>
            <a:r>
              <a:rPr lang="zh-CN" altLang="en-US" sz="2000" dirty="0"/>
              <a:t>默认⽤ </a:t>
            </a:r>
            <a:r>
              <a:rPr lang="en-US" altLang="zh-CN" sz="2000" dirty="0"/>
              <a:t>Release </a:t>
            </a:r>
            <a:r>
              <a:rPr lang="zh-CN" altLang="en-US" sz="2000" dirty="0"/>
              <a:t>模式编译这个⼯程。 </a:t>
            </a:r>
            <a:endParaRPr lang="en-US" altLang="zh-CN" sz="2000" dirty="0"/>
          </a:p>
          <a:p>
            <a:pPr marL="0" indent="0">
              <a:buNone/>
            </a:pPr>
            <a:r>
              <a:rPr lang="en-US" altLang="zh-CN" sz="2000" dirty="0"/>
              <a:t>     4. </a:t>
            </a:r>
            <a:r>
              <a:rPr lang="zh-CN" altLang="en-US" sz="2000" dirty="0"/>
              <a:t>支持使⽤命令 </a:t>
            </a:r>
            <a:r>
              <a:rPr lang="en-US" altLang="zh-CN" sz="2000" dirty="0"/>
              <a:t>sudo make install</a:t>
            </a:r>
            <a:r>
              <a:rPr lang="zh-CN" altLang="en-US" sz="2000" dirty="0"/>
              <a:t>，该命令将 </a:t>
            </a:r>
            <a:r>
              <a:rPr lang="en-US" altLang="zh-CN" sz="2000" dirty="0" err="1"/>
              <a:t>hello.h</a:t>
            </a:r>
            <a:r>
              <a:rPr lang="en-US" altLang="zh-CN" sz="2000" dirty="0"/>
              <a:t> </a:t>
            </a:r>
            <a:r>
              <a:rPr lang="zh-CN" altLang="en-US" sz="2000" dirty="0"/>
              <a:t>放⾄</a:t>
            </a:r>
            <a:r>
              <a:rPr lang="en-US" altLang="zh-CN" sz="2000" dirty="0"/>
              <a:t>/</a:t>
            </a:r>
            <a:r>
              <a:rPr lang="en-US" altLang="zh-CN" sz="2000" dirty="0" err="1"/>
              <a:t>usr</a:t>
            </a:r>
            <a:r>
              <a:rPr lang="en-US" altLang="zh-CN" sz="2000" dirty="0"/>
              <a:t>/local/include/</a:t>
            </a:r>
            <a:r>
              <a:rPr lang="zh-CN" altLang="en-US" sz="2000" dirty="0"/>
              <a:t>下，将 </a:t>
            </a:r>
            <a:r>
              <a:rPr lang="en-US" altLang="zh-CN" sz="2000" dirty="0"/>
              <a:t>libhello.so </a:t>
            </a:r>
            <a:r>
              <a:rPr lang="zh-CN" altLang="en-US" sz="2000" dirty="0"/>
              <a:t>放 ⾄</a:t>
            </a:r>
            <a:r>
              <a:rPr lang="en-US" altLang="zh-CN" sz="2000" dirty="0"/>
              <a:t>/</a:t>
            </a:r>
            <a:r>
              <a:rPr lang="en-US" altLang="zh-CN" sz="2000" dirty="0" err="1"/>
              <a:t>usr</a:t>
            </a:r>
            <a:r>
              <a:rPr lang="en-US" altLang="zh-CN" sz="2000" dirty="0"/>
              <a:t>/local/lib/</a:t>
            </a:r>
            <a:r>
              <a:rPr lang="zh-CN" altLang="en-US" sz="2000" dirty="0"/>
              <a:t>下</a:t>
            </a:r>
            <a:endParaRPr lang="en-US" altLang="zh-CN" sz="2000" dirty="0"/>
          </a:p>
          <a:p>
            <a:pPr marL="0" indent="0">
              <a:buNone/>
            </a:pPr>
            <a:endParaRPr lang="en-US" altLang="zh-CN" sz="2000" dirty="0"/>
          </a:p>
          <a:p>
            <a:r>
              <a:rPr lang="zh-CN" altLang="en-US" sz="2400" dirty="0"/>
              <a:t>运行参考书</a:t>
            </a:r>
            <a:r>
              <a:rPr lang="en-US" altLang="zh-CN" sz="2400" dirty="0"/>
              <a:t>《</a:t>
            </a:r>
            <a:r>
              <a:rPr lang="zh-CN" altLang="en-US" sz="2400" dirty="0"/>
              <a:t>视觉</a:t>
            </a:r>
            <a:r>
              <a:rPr lang="en-US" altLang="zh-CN" sz="2400" dirty="0"/>
              <a:t>SLAM</a:t>
            </a:r>
            <a:r>
              <a:rPr lang="zh-CN" altLang="en-US" sz="2400" dirty="0"/>
              <a:t>十四讲</a:t>
            </a:r>
            <a:r>
              <a:rPr lang="en-US" altLang="zh-CN" sz="2400" dirty="0"/>
              <a:t>》P45-47</a:t>
            </a:r>
            <a:r>
              <a:rPr lang="zh-CN" altLang="en-US" sz="2400" dirty="0"/>
              <a:t>的</a:t>
            </a:r>
            <a:r>
              <a:rPr lang="en-US" altLang="zh-CN" sz="2400" dirty="0"/>
              <a:t>eigenMatrix.cpp</a:t>
            </a:r>
            <a:r>
              <a:rPr lang="zh-CN" altLang="en-US" sz="2400" dirty="0"/>
              <a:t>程序并熟悉代码；</a:t>
            </a:r>
            <a:endParaRPr lang="en-US" altLang="zh-CN" sz="2400" dirty="0"/>
          </a:p>
          <a:p>
            <a:endParaRPr lang="en-US" altLang="zh-CN" dirty="0"/>
          </a:p>
        </p:txBody>
      </p:sp>
    </p:spTree>
    <p:extLst>
      <p:ext uri="{BB962C8B-B14F-4D97-AF65-F5344CB8AC3E}">
        <p14:creationId xmlns:p14="http://schemas.microsoft.com/office/powerpoint/2010/main" val="1584481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内容占位符 2">
            <a:extLst>
              <a:ext uri="{FF2B5EF4-FFF2-40B4-BE49-F238E27FC236}">
                <a16:creationId xmlns:a16="http://schemas.microsoft.com/office/drawing/2014/main" id="{A38120CD-AA99-4F56-989C-8998385B4830}"/>
              </a:ext>
            </a:extLst>
          </p:cNvPr>
          <p:cNvSpPr>
            <a:spLocks noGrp="1" noChangeArrowheads="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lgn="ctr">
              <a:buFont typeface="Wingdings" panose="05000000000000000000" pitchFamily="2" charset="2"/>
              <a:buNone/>
            </a:pPr>
            <a:r>
              <a:rPr lang="en-US" altLang="zh-CN" sz="4800"/>
              <a:t>Thanks</a:t>
            </a:r>
            <a:endParaRPr lang="zh-CN" altLang="en-US"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762000" y="1259392"/>
            <a:ext cx="7391400" cy="5105400"/>
          </a:xfrm>
        </p:spPr>
        <p:txBody>
          <a:bodyPr/>
          <a:lstStyle/>
          <a:p>
            <a:pPr eaLnBrk="1" hangingPunct="1"/>
            <a:r>
              <a:rPr lang="zh-CN" altLang="en-US" sz="2800" dirty="0">
                <a:ea typeface="楷体" pitchFamily="49" charset="-122"/>
              </a:rPr>
              <a:t>设备坐标（</a:t>
            </a:r>
            <a:r>
              <a:rPr lang="en-US" altLang="zh-CN" sz="2800" dirty="0">
                <a:ea typeface="楷体" pitchFamily="49" charset="-122"/>
              </a:rPr>
              <a:t>DC</a:t>
            </a:r>
            <a:r>
              <a:rPr lang="zh-CN" altLang="en-US" sz="2800" dirty="0">
                <a:ea typeface="楷体" pitchFamily="49" charset="-122"/>
              </a:rPr>
              <a:t>）或屏幕坐标：显示设备的坐标系称为设备坐标，该坐标系依赖于具体的显示设备。</a:t>
            </a:r>
            <a:endParaRPr lang="en-US" altLang="zh-CN" sz="2800" dirty="0">
              <a:ea typeface="楷体" pitchFamily="49" charset="-122"/>
            </a:endParaRPr>
          </a:p>
          <a:p>
            <a:pPr eaLnBrk="1" hangingPunct="1"/>
            <a:endParaRPr lang="en-US" altLang="zh-CN" sz="2800" dirty="0">
              <a:ea typeface="楷体" pitchFamily="49" charset="-122"/>
            </a:endParaRPr>
          </a:p>
          <a:p>
            <a:pPr eaLnBrk="1" hangingPunct="1"/>
            <a:endParaRPr lang="en-US" altLang="zh-CN" dirty="0">
              <a:ea typeface="楷体" pitchFamily="49" charset="-122"/>
            </a:endParaRPr>
          </a:p>
          <a:p>
            <a:pPr eaLnBrk="1" hangingPunct="1"/>
            <a:endParaRPr lang="en-US" altLang="zh-CN" sz="2800" dirty="0">
              <a:ea typeface="楷体" pitchFamily="49" charset="-122"/>
            </a:endParaRPr>
          </a:p>
          <a:p>
            <a:pPr eaLnBrk="1" hangingPunct="1"/>
            <a:endParaRPr lang="en-US" altLang="zh-CN" dirty="0">
              <a:ea typeface="楷体" pitchFamily="49" charset="-122"/>
            </a:endParaRPr>
          </a:p>
          <a:p>
            <a:pPr marL="0" indent="0" eaLnBrk="1" hangingPunct="1">
              <a:buNone/>
            </a:pPr>
            <a:endParaRPr lang="en-US" altLang="zh-CN" sz="2800" dirty="0">
              <a:ea typeface="楷体" pitchFamily="49" charset="-122"/>
            </a:endParaRPr>
          </a:p>
        </p:txBody>
      </p:sp>
      <p:sp>
        <p:nvSpPr>
          <p:cNvPr id="7" name="Rectangle 2">
            <a:extLst>
              <a:ext uri="{FF2B5EF4-FFF2-40B4-BE49-F238E27FC236}">
                <a16:creationId xmlns:a16="http://schemas.microsoft.com/office/drawing/2014/main" id="{1932E820-0781-473C-AFDE-6DF24A3BAC36}"/>
              </a:ext>
            </a:extLst>
          </p:cNvPr>
          <p:cNvSpPr>
            <a:spLocks noGrp="1" noChangeArrowheads="1"/>
          </p:cNvSpPr>
          <p:nvPr>
            <p:ph type="title"/>
          </p:nvPr>
        </p:nvSpPr>
        <p:spPr>
          <a:xfrm>
            <a:off x="533399" y="228600"/>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8" name="Picture 12" descr="underline_base">
            <a:extLst>
              <a:ext uri="{FF2B5EF4-FFF2-40B4-BE49-F238E27FC236}">
                <a16:creationId xmlns:a16="http://schemas.microsoft.com/office/drawing/2014/main" id="{FF21593A-F314-421D-B2CE-1304768A3F1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1428885-1D8B-4AF9-8E31-F04FD9CB5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661" y="2461236"/>
            <a:ext cx="6679582" cy="3807362"/>
          </a:xfrm>
          <a:prstGeom prst="rect">
            <a:avLst/>
          </a:prstGeom>
        </p:spPr>
      </p:pic>
    </p:spTree>
  </p:cSld>
  <p:clrMapOvr>
    <a:masterClrMapping/>
  </p:clrMapOvr>
  <p:transition advTm="13198">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pPr eaLnBrk="1" hangingPunct="1"/>
            <a:r>
              <a:rPr lang="zh-CN" altLang="en-US" sz="2400" dirty="0">
                <a:ea typeface="微软简综艺"/>
                <a:cs typeface="微软简综艺"/>
              </a:rPr>
              <a:t>机器三维观察流水线</a:t>
            </a:r>
          </a:p>
        </p:txBody>
      </p:sp>
      <p:graphicFrame>
        <p:nvGraphicFramePr>
          <p:cNvPr id="6" name="表格 5"/>
          <p:cNvGraphicFramePr>
            <a:graphicFrameLocks noGrp="1"/>
          </p:cNvGraphicFramePr>
          <p:nvPr>
            <p:extLst>
              <p:ext uri="{D42A27DB-BD31-4B8C-83A1-F6EECF244321}">
                <p14:modId xmlns:p14="http://schemas.microsoft.com/office/powerpoint/2010/main" val="2707599801"/>
              </p:ext>
            </p:extLst>
          </p:nvPr>
        </p:nvGraphicFramePr>
        <p:xfrm>
          <a:off x="1219200" y="1005840"/>
          <a:ext cx="6781800" cy="5852160"/>
        </p:xfrm>
        <a:graphic>
          <a:graphicData uri="http://schemas.openxmlformats.org/drawingml/2006/table">
            <a:tbl>
              <a:tblPr firstRow="1" bandRow="1">
                <a:tableStyleId>{5C22544A-7EE6-4342-B048-85BDC9FD1C3A}</a:tableStyleId>
              </a:tblPr>
              <a:tblGrid>
                <a:gridCol w="3423195">
                  <a:extLst>
                    <a:ext uri="{9D8B030D-6E8A-4147-A177-3AD203B41FA5}">
                      <a16:colId xmlns:a16="http://schemas.microsoft.com/office/drawing/2014/main" val="20000"/>
                    </a:ext>
                  </a:extLst>
                </a:gridCol>
                <a:gridCol w="3358605">
                  <a:extLst>
                    <a:ext uri="{9D8B030D-6E8A-4147-A177-3AD203B41FA5}">
                      <a16:colId xmlns:a16="http://schemas.microsoft.com/office/drawing/2014/main" val="20001"/>
                    </a:ext>
                  </a:extLst>
                </a:gridCol>
              </a:tblGrid>
              <a:tr h="370840">
                <a:tc>
                  <a:txBody>
                    <a:bodyPr/>
                    <a:lstStyle/>
                    <a:p>
                      <a:pPr algn="ctr"/>
                      <a:r>
                        <a:rPr lang="zh-CN" altLang="en-US" dirty="0"/>
                        <a:t>拍照流程</a:t>
                      </a:r>
                    </a:p>
                  </a:txBody>
                  <a:tcPr/>
                </a:tc>
                <a:tc>
                  <a:txBody>
                    <a:bodyPr/>
                    <a:lstStyle/>
                    <a:p>
                      <a:pPr algn="ctr"/>
                      <a:endParaRPr lang="zh-CN" altLang="en-US" dirty="0"/>
                    </a:p>
                  </a:txBody>
                  <a:tcPr/>
                </a:tc>
                <a:extLst>
                  <a:ext uri="{0D108BD9-81ED-4DB2-BD59-A6C34878D82A}">
                    <a16:rowId xmlns:a16="http://schemas.microsoft.com/office/drawing/2014/main" val="10000"/>
                  </a:ext>
                </a:extLst>
              </a:tr>
              <a:tr h="1000760">
                <a:tc>
                  <a:txBody>
                    <a:bodyPr/>
                    <a:lstStyle/>
                    <a:p>
                      <a:endParaRPr lang="en-US" altLang="zh-CN" dirty="0"/>
                    </a:p>
                    <a:p>
                      <a:r>
                        <a:rPr lang="zh-CN" altLang="en-US" dirty="0"/>
                        <a:t>在摄影棚中布置场景</a:t>
                      </a:r>
                    </a:p>
                  </a:txBody>
                  <a:tcPr/>
                </a:tc>
                <a:tc>
                  <a:txBody>
                    <a:bodyPr/>
                    <a:lstStyle/>
                    <a:p>
                      <a:endParaRPr lang="en-US" altLang="zh-CN" dirty="0"/>
                    </a:p>
                    <a:p>
                      <a:endParaRPr lang="en-US" altLang="zh-CN" dirty="0"/>
                    </a:p>
                    <a:p>
                      <a:endParaRPr lang="en-US" altLang="zh-CN" dirty="0"/>
                    </a:p>
                  </a:txBody>
                  <a:tcPr/>
                </a:tc>
                <a:extLst>
                  <a:ext uri="{0D108BD9-81ED-4DB2-BD59-A6C34878D82A}">
                    <a16:rowId xmlns:a16="http://schemas.microsoft.com/office/drawing/2014/main" val="10001"/>
                  </a:ext>
                </a:extLst>
              </a:tr>
              <a:tr h="370840">
                <a:tc>
                  <a:txBody>
                    <a:bodyPr/>
                    <a:lstStyle/>
                    <a:p>
                      <a:endParaRPr lang="en-US" altLang="zh-CN" dirty="0"/>
                    </a:p>
                    <a:p>
                      <a:r>
                        <a:rPr lang="zh-CN" altLang="en-US" dirty="0"/>
                        <a:t>确定照相机位置</a:t>
                      </a:r>
                    </a:p>
                  </a:txBody>
                  <a:tcPr/>
                </a:tc>
                <a:tc>
                  <a:txBody>
                    <a:bodyPr/>
                    <a:lstStyle/>
                    <a:p>
                      <a:endParaRPr lang="en-US" altLang="zh-CN" dirty="0"/>
                    </a:p>
                    <a:p>
                      <a:endParaRPr lang="en-US" altLang="zh-CN" dirty="0"/>
                    </a:p>
                    <a:p>
                      <a:endParaRPr lang="zh-CN" altLang="en-US" dirty="0"/>
                    </a:p>
                  </a:txBody>
                  <a:tcPr/>
                </a:tc>
                <a:extLst>
                  <a:ext uri="{0D108BD9-81ED-4DB2-BD59-A6C34878D82A}">
                    <a16:rowId xmlns:a16="http://schemas.microsoft.com/office/drawing/2014/main" val="10002"/>
                  </a:ext>
                </a:extLst>
              </a:tr>
              <a:tr h="370840">
                <a:tc>
                  <a:txBody>
                    <a:bodyPr/>
                    <a:lstStyle/>
                    <a:p>
                      <a:endParaRPr lang="en-US" altLang="zh-CN" dirty="0"/>
                    </a:p>
                    <a:p>
                      <a:r>
                        <a:rPr lang="zh-CN" altLang="en-US" dirty="0"/>
                        <a:t>调焦</a:t>
                      </a:r>
                    </a:p>
                  </a:txBody>
                  <a:tcPr/>
                </a:tc>
                <a:tc>
                  <a:txBody>
                    <a:bodyPr/>
                    <a:lstStyle/>
                    <a:p>
                      <a:endParaRPr lang="en-US" altLang="zh-CN" dirty="0"/>
                    </a:p>
                    <a:p>
                      <a:endParaRPr lang="en-US" altLang="zh-CN" dirty="0"/>
                    </a:p>
                    <a:p>
                      <a:endParaRPr lang="en-US" altLang="zh-CN" dirty="0"/>
                    </a:p>
                    <a:p>
                      <a:endParaRPr lang="zh-CN" altLang="en-US" dirty="0"/>
                    </a:p>
                  </a:txBody>
                  <a:tcPr/>
                </a:tc>
                <a:extLst>
                  <a:ext uri="{0D108BD9-81ED-4DB2-BD59-A6C34878D82A}">
                    <a16:rowId xmlns:a16="http://schemas.microsoft.com/office/drawing/2014/main" val="10003"/>
                  </a:ext>
                </a:extLst>
              </a:tr>
              <a:tr h="370840">
                <a:tc>
                  <a:txBody>
                    <a:bodyPr/>
                    <a:lstStyle/>
                    <a:p>
                      <a:endParaRPr lang="en-US" altLang="zh-CN" dirty="0"/>
                    </a:p>
                    <a:p>
                      <a:r>
                        <a:rPr lang="zh-CN" altLang="en-US" dirty="0"/>
                        <a:t>拍照</a:t>
                      </a:r>
                    </a:p>
                  </a:txBody>
                  <a:tcPr/>
                </a:tc>
                <a:tc>
                  <a:txBody>
                    <a:bodyPr/>
                    <a:lstStyle/>
                    <a:p>
                      <a:endParaRPr lang="en-US" altLang="zh-CN" dirty="0"/>
                    </a:p>
                    <a:p>
                      <a:endParaRPr lang="en-US" altLang="zh-CN" dirty="0"/>
                    </a:p>
                    <a:p>
                      <a:endParaRPr lang="en-US" altLang="zh-CN" dirty="0"/>
                    </a:p>
                    <a:p>
                      <a:endParaRPr lang="zh-CN" altLang="en-US" dirty="0"/>
                    </a:p>
                  </a:txBody>
                  <a:tcPr/>
                </a:tc>
                <a:extLst>
                  <a:ext uri="{0D108BD9-81ED-4DB2-BD59-A6C34878D82A}">
                    <a16:rowId xmlns:a16="http://schemas.microsoft.com/office/drawing/2014/main" val="10004"/>
                  </a:ext>
                </a:extLst>
              </a:tr>
              <a:tr h="370840">
                <a:tc>
                  <a:txBody>
                    <a:bodyPr/>
                    <a:lstStyle/>
                    <a:p>
                      <a:endParaRPr lang="en-US" altLang="zh-CN" dirty="0"/>
                    </a:p>
                    <a:p>
                      <a:r>
                        <a:rPr lang="zh-CN" altLang="en-US" dirty="0"/>
                        <a:t>冲洗照片</a:t>
                      </a:r>
                      <a:r>
                        <a:rPr lang="en-US" altLang="zh-CN" dirty="0"/>
                        <a:t>/</a:t>
                      </a:r>
                      <a:r>
                        <a:rPr lang="zh-CN" altLang="en-US" dirty="0"/>
                        <a:t>屏幕显示</a:t>
                      </a:r>
                    </a:p>
                  </a:txBody>
                  <a:tcPr/>
                </a:tc>
                <a:tc>
                  <a:txBody>
                    <a:bodyPr/>
                    <a:lstStyle/>
                    <a:p>
                      <a:endParaRPr lang="en-US" altLang="zh-CN" dirty="0"/>
                    </a:p>
                    <a:p>
                      <a:endParaRPr lang="en-US" altLang="zh-CN" dirty="0"/>
                    </a:p>
                    <a:p>
                      <a:endParaRPr lang="en-US" altLang="zh-CN" dirty="0"/>
                    </a:p>
                    <a:p>
                      <a:endParaRPr lang="zh-CN" altLang="en-US" dirty="0"/>
                    </a:p>
                  </a:txBody>
                  <a:tcPr/>
                </a:tc>
                <a:extLst>
                  <a:ext uri="{0D108BD9-81ED-4DB2-BD59-A6C34878D82A}">
                    <a16:rowId xmlns:a16="http://schemas.microsoft.com/office/drawing/2014/main" val="10005"/>
                  </a:ext>
                </a:extLst>
              </a:tr>
            </a:tbl>
          </a:graphicData>
        </a:graphic>
      </p:graphicFrame>
      <p:pic>
        <p:nvPicPr>
          <p:cNvPr id="182275" name="Picture 3"/>
          <p:cNvPicPr>
            <a:picLocks noChangeAspect="1" noChangeArrowheads="1"/>
          </p:cNvPicPr>
          <p:nvPr/>
        </p:nvPicPr>
        <p:blipFill>
          <a:blip r:embed="rId3" cstate="print"/>
          <a:srcRect/>
          <a:stretch>
            <a:fillRect/>
          </a:stretch>
        </p:blipFill>
        <p:spPr bwMode="auto">
          <a:xfrm>
            <a:off x="5105399" y="1446269"/>
            <a:ext cx="2286000" cy="856365"/>
          </a:xfrm>
          <a:prstGeom prst="rect">
            <a:avLst/>
          </a:prstGeom>
          <a:noFill/>
          <a:ln w="9525">
            <a:noFill/>
            <a:miter lim="800000"/>
            <a:headEnd/>
            <a:tailEnd/>
          </a:ln>
        </p:spPr>
      </p:pic>
      <p:pic>
        <p:nvPicPr>
          <p:cNvPr id="182276" name="Picture 4"/>
          <p:cNvPicPr>
            <a:picLocks noChangeAspect="1" noChangeArrowheads="1"/>
          </p:cNvPicPr>
          <p:nvPr/>
        </p:nvPicPr>
        <p:blipFill>
          <a:blip r:embed="rId4" cstate="print"/>
          <a:srcRect/>
          <a:stretch>
            <a:fillRect/>
          </a:stretch>
        </p:blipFill>
        <p:spPr bwMode="auto">
          <a:xfrm>
            <a:off x="5200184" y="2416823"/>
            <a:ext cx="2209800" cy="870109"/>
          </a:xfrm>
          <a:prstGeom prst="rect">
            <a:avLst/>
          </a:prstGeom>
          <a:noFill/>
          <a:ln w="9525">
            <a:noFill/>
            <a:miter lim="800000"/>
            <a:headEnd/>
            <a:tailEnd/>
          </a:ln>
        </p:spPr>
      </p:pic>
      <p:pic>
        <p:nvPicPr>
          <p:cNvPr id="182277" name="Picture 5"/>
          <p:cNvPicPr>
            <a:picLocks noChangeAspect="1" noChangeArrowheads="1"/>
          </p:cNvPicPr>
          <p:nvPr/>
        </p:nvPicPr>
        <p:blipFill>
          <a:blip r:embed="rId5" cstate="print"/>
          <a:srcRect/>
          <a:stretch>
            <a:fillRect/>
          </a:stretch>
        </p:blipFill>
        <p:spPr bwMode="auto">
          <a:xfrm>
            <a:off x="4875715" y="3305579"/>
            <a:ext cx="2796324" cy="1095375"/>
          </a:xfrm>
          <a:prstGeom prst="rect">
            <a:avLst/>
          </a:prstGeom>
          <a:noFill/>
          <a:ln w="9525">
            <a:noFill/>
            <a:miter lim="800000"/>
            <a:headEnd/>
            <a:tailEnd/>
          </a:ln>
        </p:spPr>
      </p:pic>
      <p:pic>
        <p:nvPicPr>
          <p:cNvPr id="182278" name="Picture 6"/>
          <p:cNvPicPr>
            <a:picLocks noChangeAspect="1" noChangeArrowheads="1"/>
          </p:cNvPicPr>
          <p:nvPr/>
        </p:nvPicPr>
        <p:blipFill>
          <a:blip r:embed="rId6" cstate="print"/>
          <a:srcRect/>
          <a:stretch>
            <a:fillRect/>
          </a:stretch>
        </p:blipFill>
        <p:spPr bwMode="auto">
          <a:xfrm>
            <a:off x="5114693" y="5702083"/>
            <a:ext cx="2743200" cy="1062990"/>
          </a:xfrm>
          <a:prstGeom prst="rect">
            <a:avLst/>
          </a:prstGeom>
          <a:noFill/>
          <a:ln w="9525">
            <a:noFill/>
            <a:miter lim="800000"/>
            <a:headEnd/>
            <a:tailEnd/>
          </a:ln>
        </p:spPr>
      </p:pic>
      <p:pic>
        <p:nvPicPr>
          <p:cNvPr id="182273" name="Picture 1"/>
          <p:cNvPicPr>
            <a:picLocks noChangeAspect="1" noChangeArrowheads="1"/>
          </p:cNvPicPr>
          <p:nvPr/>
        </p:nvPicPr>
        <p:blipFill>
          <a:blip r:embed="rId7" cstate="print"/>
          <a:srcRect/>
          <a:stretch>
            <a:fillRect/>
          </a:stretch>
        </p:blipFill>
        <p:spPr bwMode="auto">
          <a:xfrm>
            <a:off x="5820937" y="4483882"/>
            <a:ext cx="1142999" cy="1151999"/>
          </a:xfrm>
          <a:prstGeom prst="rect">
            <a:avLst/>
          </a:prstGeom>
          <a:noFill/>
          <a:ln w="9525">
            <a:noFill/>
            <a:miter lim="800000"/>
            <a:headEnd/>
            <a:tailEnd/>
          </a:ln>
        </p:spPr>
      </p:pic>
      <p:sp>
        <p:nvSpPr>
          <p:cNvPr id="22" name="流程图: 预定义过程 21"/>
          <p:cNvSpPr/>
          <p:nvPr/>
        </p:nvSpPr>
        <p:spPr>
          <a:xfrm>
            <a:off x="5516137" y="4560082"/>
            <a:ext cx="1752600" cy="990600"/>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1654069"/>
      </p:ext>
    </p:extLst>
  </p:cSld>
  <p:clrMapOvr>
    <a:masterClrMapping/>
  </p:clrMapOvr>
  <p:transition advTm="13198">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762000" y="1219200"/>
            <a:ext cx="7391400" cy="5105400"/>
          </a:xfrm>
        </p:spPr>
        <p:txBody>
          <a:bodyPr/>
          <a:lstStyle/>
          <a:p>
            <a:pPr eaLnBrk="1" hangingPunct="1"/>
            <a:r>
              <a:rPr lang="zh-CN" altLang="en-US" dirty="0">
                <a:ea typeface="微软简综艺"/>
                <a:cs typeface="微软简综艺"/>
              </a:rPr>
              <a:t>机器三维观察流水线</a:t>
            </a:r>
            <a:endParaRPr lang="zh-CN" altLang="en-US" sz="2800" dirty="0">
              <a:ea typeface="楷体" pitchFamily="49" charset="-122"/>
            </a:endParaRPr>
          </a:p>
        </p:txBody>
      </p:sp>
      <p:pic>
        <p:nvPicPr>
          <p:cNvPr id="138242" name="Picture 2"/>
          <p:cNvPicPr>
            <a:picLocks noChangeAspect="1" noChangeArrowheads="1"/>
          </p:cNvPicPr>
          <p:nvPr/>
        </p:nvPicPr>
        <p:blipFill>
          <a:blip r:embed="rId3" cstate="print"/>
          <a:srcRect/>
          <a:stretch>
            <a:fillRect/>
          </a:stretch>
        </p:blipFill>
        <p:spPr bwMode="auto">
          <a:xfrm>
            <a:off x="228600" y="2362200"/>
            <a:ext cx="8745697" cy="3926989"/>
          </a:xfrm>
          <a:prstGeom prst="rect">
            <a:avLst/>
          </a:prstGeom>
          <a:noFill/>
          <a:ln w="9525">
            <a:noFill/>
            <a:miter lim="800000"/>
            <a:headEnd/>
            <a:tailEnd/>
          </a:ln>
        </p:spPr>
      </p:pic>
      <p:sp>
        <p:nvSpPr>
          <p:cNvPr id="2" name="文本框 1"/>
          <p:cNvSpPr txBox="1"/>
          <p:nvPr/>
        </p:nvSpPr>
        <p:spPr>
          <a:xfrm>
            <a:off x="226623" y="3771900"/>
            <a:ext cx="1467068" cy="400110"/>
          </a:xfrm>
          <a:prstGeom prst="rect">
            <a:avLst/>
          </a:prstGeom>
          <a:solidFill>
            <a:schemeClr val="bg1"/>
          </a:solidFill>
        </p:spPr>
        <p:txBody>
          <a:bodyPr wrap="none" rtlCol="0">
            <a:spAutoFit/>
          </a:bodyPr>
          <a:lstStyle/>
          <a:p>
            <a:r>
              <a:rPr lang="zh-CN" altLang="en-US" sz="2000" dirty="0">
                <a:solidFill>
                  <a:srgbClr val="FF0000"/>
                </a:solidFill>
              </a:rPr>
              <a:t>模型坐标系</a:t>
            </a:r>
          </a:p>
        </p:txBody>
      </p:sp>
      <p:sp>
        <p:nvSpPr>
          <p:cNvPr id="9" name="Rectangle 2">
            <a:extLst>
              <a:ext uri="{FF2B5EF4-FFF2-40B4-BE49-F238E27FC236}">
                <a16:creationId xmlns:a16="http://schemas.microsoft.com/office/drawing/2014/main" id="{014CFEBB-F2AA-4E56-A48A-CF84049EA7A8}"/>
              </a:ext>
            </a:extLst>
          </p:cNvPr>
          <p:cNvSpPr>
            <a:spLocks noGrp="1" noChangeArrowheads="1"/>
          </p:cNvSpPr>
          <p:nvPr>
            <p:ph type="title"/>
          </p:nvPr>
        </p:nvSpPr>
        <p:spPr>
          <a:xfrm>
            <a:off x="533399" y="228600"/>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10" name="Picture 12" descr="underline_base">
            <a:extLst>
              <a:ext uri="{FF2B5EF4-FFF2-40B4-BE49-F238E27FC236}">
                <a16:creationId xmlns:a16="http://schemas.microsoft.com/office/drawing/2014/main" id="{48CD4C54-4946-45EE-864A-3B31E7EC863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198">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9417F7ED-DE66-4CD9-BB33-2798F6AD4895}"/>
              </a:ext>
            </a:extLst>
          </p:cNvPr>
          <p:cNvSpPr>
            <a:spLocks noGrp="1" noChangeArrowheads="1"/>
          </p:cNvSpPr>
          <p:nvPr>
            <p:ph type="title"/>
          </p:nvPr>
        </p:nvSpPr>
        <p:spPr>
          <a:xfrm>
            <a:off x="441325" y="1012825"/>
            <a:ext cx="8229600" cy="617538"/>
          </a:xfrm>
        </p:spPr>
        <p:txBody>
          <a:bodyPr/>
          <a:lstStyle/>
          <a:p>
            <a:r>
              <a:rPr lang="zh-CN" altLang="en-US" sz="3800"/>
              <a:t>位置描述</a:t>
            </a:r>
          </a:p>
        </p:txBody>
      </p:sp>
      <p:sp>
        <p:nvSpPr>
          <p:cNvPr id="186371" name="Rectangle 3">
            <a:extLst>
              <a:ext uri="{FF2B5EF4-FFF2-40B4-BE49-F238E27FC236}">
                <a16:creationId xmlns:a16="http://schemas.microsoft.com/office/drawing/2014/main" id="{74F6F0C1-44D7-4E67-8B86-D3845F645F9B}"/>
              </a:ext>
            </a:extLst>
          </p:cNvPr>
          <p:cNvSpPr>
            <a:spLocks noGrp="1" noChangeArrowheads="1"/>
          </p:cNvSpPr>
          <p:nvPr>
            <p:ph type="body" sz="half" idx="1"/>
          </p:nvPr>
        </p:nvSpPr>
        <p:spPr>
          <a:xfrm>
            <a:off x="457200" y="1600200"/>
            <a:ext cx="4037013" cy="4530725"/>
          </a:xfrm>
        </p:spPr>
        <p:txBody>
          <a:bodyPr/>
          <a:lstStyle/>
          <a:p>
            <a:pPr>
              <a:lnSpc>
                <a:spcPct val="120000"/>
              </a:lnSpc>
              <a:spcBef>
                <a:spcPct val="50000"/>
              </a:spcBef>
              <a:buSzPct val="100000"/>
              <a:buFont typeface="Wingdings" panose="05000000000000000000" pitchFamily="2" charset="2"/>
              <a:buNone/>
            </a:pPr>
            <a:r>
              <a:rPr lang="zh-CN" altLang="en-US" sz="2600" b="1"/>
              <a:t>笛卡尔坐标系：</a:t>
            </a:r>
          </a:p>
          <a:p>
            <a:pPr lvl="1">
              <a:lnSpc>
                <a:spcPct val="120000"/>
              </a:lnSpc>
              <a:spcBef>
                <a:spcPct val="50000"/>
              </a:spcBef>
            </a:pPr>
            <a:r>
              <a:rPr lang="zh-CN" altLang="en-US" sz="2200" b="1">
                <a:latin typeface="Times New Roman" panose="02020603050405020304" pitchFamily="18" charset="0"/>
                <a:ea typeface="楷体" panose="02010609060101010101" pitchFamily="49" charset="-122"/>
              </a:rPr>
              <a:t>在选定的直角坐标系</a:t>
            </a:r>
            <a:r>
              <a:rPr lang="en-US" altLang="zh-CN" sz="2200" b="1">
                <a:latin typeface="Times New Roman" panose="02020603050405020304" pitchFamily="18" charset="0"/>
                <a:ea typeface="楷体" panose="02010609060101010101" pitchFamily="49" charset="-122"/>
              </a:rPr>
              <a:t>{A}</a:t>
            </a:r>
            <a:r>
              <a:rPr lang="zh-CN" altLang="en-US" sz="2200" b="1">
                <a:latin typeface="Times New Roman" panose="02020603050405020304" pitchFamily="18" charset="0"/>
                <a:ea typeface="楷体" panose="02010609060101010101" pitchFamily="49" charset="-122"/>
              </a:rPr>
              <a:t>中，空间任一点</a:t>
            </a:r>
            <a:r>
              <a:rPr lang="en-US" altLang="zh-CN" sz="2200" b="1">
                <a:latin typeface="Times New Roman" panose="02020603050405020304" pitchFamily="18" charset="0"/>
                <a:ea typeface="楷体" panose="02010609060101010101" pitchFamily="49" charset="-122"/>
              </a:rPr>
              <a:t>P</a:t>
            </a:r>
            <a:r>
              <a:rPr lang="zh-CN" altLang="en-US" sz="2200" b="1">
                <a:latin typeface="Times New Roman" panose="02020603050405020304" pitchFamily="18" charset="0"/>
                <a:ea typeface="楷体" panose="02010609060101010101" pitchFamily="49" charset="-122"/>
              </a:rPr>
              <a:t>的位置可用位置矢量              表示：</a:t>
            </a:r>
          </a:p>
          <a:p>
            <a:pPr lvl="1">
              <a:lnSpc>
                <a:spcPct val="120000"/>
              </a:lnSpc>
              <a:spcBef>
                <a:spcPct val="50000"/>
              </a:spcBef>
            </a:pPr>
            <a:endParaRPr lang="zh-CN" altLang="en-US" sz="2200" b="1">
              <a:latin typeface="Times New Roman" panose="02020603050405020304" pitchFamily="18" charset="0"/>
              <a:ea typeface="楷体" panose="02010609060101010101" pitchFamily="49" charset="-122"/>
            </a:endParaRPr>
          </a:p>
          <a:p>
            <a:pPr lvl="1">
              <a:lnSpc>
                <a:spcPct val="120000"/>
              </a:lnSpc>
              <a:spcBef>
                <a:spcPct val="50000"/>
              </a:spcBef>
            </a:pPr>
            <a:r>
              <a:rPr lang="zh-CN" altLang="en-US" sz="2200" b="1">
                <a:latin typeface="Times New Roman" panose="02020603050405020304" pitchFamily="18" charset="0"/>
                <a:ea typeface="楷体" panose="02010609060101010101" pitchFamily="49" charset="-122"/>
              </a:rPr>
              <a:t>利用</a:t>
            </a:r>
            <a:r>
              <a:rPr lang="en-US" altLang="zh-CN" sz="2200" b="1">
                <a:latin typeface="Times New Roman" panose="02020603050405020304" pitchFamily="18" charset="0"/>
                <a:ea typeface="楷体" panose="02010609060101010101" pitchFamily="49" charset="-122"/>
              </a:rPr>
              <a:t>3×1</a:t>
            </a:r>
            <a:r>
              <a:rPr lang="zh-CN" altLang="en-US" sz="2200" b="1">
                <a:latin typeface="Times New Roman" panose="02020603050405020304" pitchFamily="18" charset="0"/>
                <a:ea typeface="楷体" panose="02010609060101010101" pitchFamily="49" charset="-122"/>
              </a:rPr>
              <a:t>矩阵表示：</a:t>
            </a:r>
          </a:p>
          <a:p>
            <a:pPr lvl="1">
              <a:lnSpc>
                <a:spcPct val="120000"/>
              </a:lnSpc>
              <a:spcBef>
                <a:spcPct val="50000"/>
              </a:spcBef>
            </a:pPr>
            <a:endParaRPr lang="zh-CN" altLang="en-US" sz="2200" b="1">
              <a:latin typeface="Times New Roman" panose="02020603050405020304" pitchFamily="18" charset="0"/>
              <a:ea typeface="楷体" panose="02010609060101010101" pitchFamily="49" charset="-122"/>
            </a:endParaRPr>
          </a:p>
          <a:p>
            <a:endParaRPr lang="en-US" altLang="zh-CN" sz="2600">
              <a:latin typeface="Times New Roman" panose="02020603050405020304" pitchFamily="18" charset="0"/>
              <a:ea typeface="楷体" panose="02010609060101010101" pitchFamily="49" charset="-122"/>
            </a:endParaRPr>
          </a:p>
        </p:txBody>
      </p:sp>
      <p:graphicFrame>
        <p:nvGraphicFramePr>
          <p:cNvPr id="186372" name="Object 2">
            <a:extLst>
              <a:ext uri="{FF2B5EF4-FFF2-40B4-BE49-F238E27FC236}">
                <a16:creationId xmlns:a16="http://schemas.microsoft.com/office/drawing/2014/main" id="{E3D9383C-75B0-491B-9F93-2627D26A0491}"/>
              </a:ext>
            </a:extLst>
          </p:cNvPr>
          <p:cNvGraphicFramePr>
            <a:graphicFrameLocks noGrp="1"/>
          </p:cNvGraphicFramePr>
          <p:nvPr>
            <p:ph sz="quarter" idx="2"/>
          </p:nvPr>
        </p:nvGraphicFramePr>
        <p:xfrm>
          <a:off x="3155950" y="3055938"/>
          <a:ext cx="549275" cy="430212"/>
        </p:xfrm>
        <a:graphic>
          <a:graphicData uri="http://schemas.openxmlformats.org/presentationml/2006/ole">
            <mc:AlternateContent xmlns:mc="http://schemas.openxmlformats.org/markup-compatibility/2006">
              <mc:Choice xmlns:v="urn:schemas-microsoft-com:vml" Requires="v">
                <p:oleObj spid="_x0000_s167466" r:id="rId4" imgW="215619" imgH="190252" progId="Equation.DSMT4">
                  <p:embed/>
                </p:oleObj>
              </mc:Choice>
              <mc:Fallback>
                <p:oleObj r:id="rId4" imgW="215619" imgH="190252" progId="Equation.DSMT4">
                  <p:embed/>
                  <p:pic>
                    <p:nvPicPr>
                      <p:cNvPr id="186372" name="Object 2">
                        <a:extLst>
                          <a:ext uri="{FF2B5EF4-FFF2-40B4-BE49-F238E27FC236}">
                            <a16:creationId xmlns:a16="http://schemas.microsoft.com/office/drawing/2014/main" id="{E3D9383C-75B0-491B-9F93-2627D26A0491}"/>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3055938"/>
                        <a:ext cx="5492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6373" name="Object 3">
            <a:extLst>
              <a:ext uri="{FF2B5EF4-FFF2-40B4-BE49-F238E27FC236}">
                <a16:creationId xmlns:a16="http://schemas.microsoft.com/office/drawing/2014/main" id="{AB4101CD-26C9-4ECE-BB44-5B770DC0FE87}"/>
              </a:ext>
            </a:extLst>
          </p:cNvPr>
          <p:cNvGraphicFramePr>
            <a:graphicFrameLocks noGrp="1"/>
          </p:cNvGraphicFramePr>
          <p:nvPr>
            <p:ph sz="quarter" idx="3"/>
            <p:extLst>
              <p:ext uri="{D42A27DB-BD31-4B8C-83A1-F6EECF244321}">
                <p14:modId xmlns:p14="http://schemas.microsoft.com/office/powerpoint/2010/main" val="3737306711"/>
              </p:ext>
            </p:extLst>
          </p:nvPr>
        </p:nvGraphicFramePr>
        <p:xfrm>
          <a:off x="3705225" y="4999972"/>
          <a:ext cx="1666875" cy="1830388"/>
        </p:xfrm>
        <a:graphic>
          <a:graphicData uri="http://schemas.openxmlformats.org/presentationml/2006/ole">
            <mc:AlternateContent xmlns:mc="http://schemas.openxmlformats.org/markup-compatibility/2006">
              <mc:Choice xmlns:v="urn:schemas-microsoft-com:vml" Requires="v">
                <p:oleObj spid="_x0000_s167467" r:id="rId6" imgW="647419" imgH="710891" progId="Equation.DSMT4">
                  <p:embed/>
                </p:oleObj>
              </mc:Choice>
              <mc:Fallback>
                <p:oleObj r:id="rId6" imgW="647419" imgH="710891" progId="Equation.DSMT4">
                  <p:embed/>
                  <p:pic>
                    <p:nvPicPr>
                      <p:cNvPr id="186373" name="Object 3">
                        <a:extLst>
                          <a:ext uri="{FF2B5EF4-FFF2-40B4-BE49-F238E27FC236}">
                            <a16:creationId xmlns:a16="http://schemas.microsoft.com/office/drawing/2014/main" id="{AB4101CD-26C9-4ECE-BB44-5B770DC0FE87}"/>
                          </a:ext>
                        </a:extLst>
                      </p:cNvPr>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5225" y="4999972"/>
                        <a:ext cx="1666875" cy="1830388"/>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6374" name="Object 4">
            <a:extLst>
              <a:ext uri="{FF2B5EF4-FFF2-40B4-BE49-F238E27FC236}">
                <a16:creationId xmlns:a16="http://schemas.microsoft.com/office/drawing/2014/main" id="{694324FB-B7CC-4FAE-BA4C-DE669F2DEC36}"/>
              </a:ext>
            </a:extLst>
          </p:cNvPr>
          <p:cNvGraphicFramePr>
            <a:graphicFrameLocks/>
          </p:cNvGraphicFramePr>
          <p:nvPr/>
        </p:nvGraphicFramePr>
        <p:xfrm>
          <a:off x="7696200" y="1828800"/>
          <a:ext cx="1371600" cy="427038"/>
        </p:xfrm>
        <a:graphic>
          <a:graphicData uri="http://schemas.openxmlformats.org/presentationml/2006/ole">
            <mc:AlternateContent xmlns:mc="http://schemas.openxmlformats.org/markup-compatibility/2006">
              <mc:Choice xmlns:v="urn:schemas-microsoft-com:vml" Requires="v">
                <p:oleObj spid="_x0000_s167468" r:id="rId8" imgW="774364" imgH="241195" progId="Equation.DSMT4">
                  <p:embed/>
                </p:oleObj>
              </mc:Choice>
              <mc:Fallback>
                <p:oleObj r:id="rId8" imgW="774364" imgH="241195" progId="Equation.DSMT4">
                  <p:embed/>
                  <p:pic>
                    <p:nvPicPr>
                      <p:cNvPr id="186374" name="Object 4">
                        <a:extLst>
                          <a:ext uri="{FF2B5EF4-FFF2-40B4-BE49-F238E27FC236}">
                            <a16:creationId xmlns:a16="http://schemas.microsoft.com/office/drawing/2014/main" id="{694324FB-B7CC-4FAE-BA4C-DE669F2DEC36}"/>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6200" y="1828800"/>
                        <a:ext cx="1371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86375" name="Group 23">
            <a:extLst>
              <a:ext uri="{FF2B5EF4-FFF2-40B4-BE49-F238E27FC236}">
                <a16:creationId xmlns:a16="http://schemas.microsoft.com/office/drawing/2014/main" id="{7371BDCD-5624-4E06-A471-FDAEC320E449}"/>
              </a:ext>
            </a:extLst>
          </p:cNvPr>
          <p:cNvGrpSpPr>
            <a:grpSpLocks/>
          </p:cNvGrpSpPr>
          <p:nvPr/>
        </p:nvGrpSpPr>
        <p:grpSpPr bwMode="auto">
          <a:xfrm>
            <a:off x="5513388" y="1149314"/>
            <a:ext cx="3097213" cy="3084513"/>
            <a:chOff x="2578" y="816"/>
            <a:chExt cx="2928" cy="2921"/>
          </a:xfrm>
        </p:grpSpPr>
        <p:sp>
          <p:nvSpPr>
            <p:cNvPr id="186380" name="Line 8">
              <a:extLst>
                <a:ext uri="{FF2B5EF4-FFF2-40B4-BE49-F238E27FC236}">
                  <a16:creationId xmlns:a16="http://schemas.microsoft.com/office/drawing/2014/main" id="{7EF496EF-FE97-4665-9CC5-65CB9FD2395B}"/>
                </a:ext>
              </a:extLst>
            </p:cNvPr>
            <p:cNvSpPr>
              <a:spLocks noChangeShapeType="1"/>
            </p:cNvSpPr>
            <p:nvPr/>
          </p:nvSpPr>
          <p:spPr bwMode="auto">
            <a:xfrm>
              <a:off x="3442" y="2496"/>
              <a:ext cx="2016"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86381" name="Line 9">
              <a:extLst>
                <a:ext uri="{FF2B5EF4-FFF2-40B4-BE49-F238E27FC236}">
                  <a16:creationId xmlns:a16="http://schemas.microsoft.com/office/drawing/2014/main" id="{CA2F651B-59CF-4190-8E21-4ADC13620D36}"/>
                </a:ext>
              </a:extLst>
            </p:cNvPr>
            <p:cNvSpPr>
              <a:spLocks noChangeShapeType="1"/>
            </p:cNvSpPr>
            <p:nvPr/>
          </p:nvSpPr>
          <p:spPr bwMode="auto">
            <a:xfrm flipH="1">
              <a:off x="2578" y="2496"/>
              <a:ext cx="864" cy="1008"/>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86382" name="Line 10">
              <a:extLst>
                <a:ext uri="{FF2B5EF4-FFF2-40B4-BE49-F238E27FC236}">
                  <a16:creationId xmlns:a16="http://schemas.microsoft.com/office/drawing/2014/main" id="{3BA4206B-1643-432D-898B-E85585EAE5A1}"/>
                </a:ext>
              </a:extLst>
            </p:cNvPr>
            <p:cNvSpPr>
              <a:spLocks noChangeShapeType="1"/>
            </p:cNvSpPr>
            <p:nvPr/>
          </p:nvSpPr>
          <p:spPr bwMode="auto">
            <a:xfrm flipV="1">
              <a:off x="3442" y="864"/>
              <a:ext cx="0" cy="1632"/>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86383" name="Oval 11">
              <a:extLst>
                <a:ext uri="{FF2B5EF4-FFF2-40B4-BE49-F238E27FC236}">
                  <a16:creationId xmlns:a16="http://schemas.microsoft.com/office/drawing/2014/main" id="{98E60802-2EA9-4DFE-BBBD-DE81F70752D2}"/>
                </a:ext>
              </a:extLst>
            </p:cNvPr>
            <p:cNvSpPr>
              <a:spLocks noChangeArrowheads="1"/>
            </p:cNvSpPr>
            <p:nvPr/>
          </p:nvSpPr>
          <p:spPr bwMode="auto">
            <a:xfrm>
              <a:off x="4546" y="1680"/>
              <a:ext cx="96" cy="9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86384" name="Line 12">
              <a:extLst>
                <a:ext uri="{FF2B5EF4-FFF2-40B4-BE49-F238E27FC236}">
                  <a16:creationId xmlns:a16="http://schemas.microsoft.com/office/drawing/2014/main" id="{7245E251-FCA0-4C04-AE46-E4D48B69D572}"/>
                </a:ext>
              </a:extLst>
            </p:cNvPr>
            <p:cNvSpPr>
              <a:spLocks noChangeShapeType="1"/>
            </p:cNvSpPr>
            <p:nvPr/>
          </p:nvSpPr>
          <p:spPr bwMode="auto">
            <a:xfrm>
              <a:off x="4594" y="1776"/>
              <a:ext cx="0" cy="1248"/>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5" name="Line 13">
              <a:extLst>
                <a:ext uri="{FF2B5EF4-FFF2-40B4-BE49-F238E27FC236}">
                  <a16:creationId xmlns:a16="http://schemas.microsoft.com/office/drawing/2014/main" id="{38E819E0-BC01-41BC-B9FF-6B41D5F0B955}"/>
                </a:ext>
              </a:extLst>
            </p:cNvPr>
            <p:cNvSpPr>
              <a:spLocks noChangeShapeType="1"/>
            </p:cNvSpPr>
            <p:nvPr/>
          </p:nvSpPr>
          <p:spPr bwMode="auto">
            <a:xfrm flipH="1">
              <a:off x="3010" y="3024"/>
              <a:ext cx="1584" cy="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6" name="Line 14">
              <a:extLst>
                <a:ext uri="{FF2B5EF4-FFF2-40B4-BE49-F238E27FC236}">
                  <a16:creationId xmlns:a16="http://schemas.microsoft.com/office/drawing/2014/main" id="{777E286B-B92C-4053-8FB4-91161B41FAC4}"/>
                </a:ext>
              </a:extLst>
            </p:cNvPr>
            <p:cNvSpPr>
              <a:spLocks noChangeShapeType="1"/>
            </p:cNvSpPr>
            <p:nvPr/>
          </p:nvSpPr>
          <p:spPr bwMode="auto">
            <a:xfrm flipV="1">
              <a:off x="4594" y="2496"/>
              <a:ext cx="384" cy="528"/>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7" name="Line 15">
              <a:extLst>
                <a:ext uri="{FF2B5EF4-FFF2-40B4-BE49-F238E27FC236}">
                  <a16:creationId xmlns:a16="http://schemas.microsoft.com/office/drawing/2014/main" id="{9A0595B6-55D4-43F2-815F-6522043783DE}"/>
                </a:ext>
              </a:extLst>
            </p:cNvPr>
            <p:cNvSpPr>
              <a:spLocks noChangeShapeType="1"/>
            </p:cNvSpPr>
            <p:nvPr/>
          </p:nvSpPr>
          <p:spPr bwMode="auto">
            <a:xfrm flipH="1" flipV="1">
              <a:off x="3442" y="1200"/>
              <a:ext cx="1152" cy="528"/>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8" name="Line 16">
              <a:extLst>
                <a:ext uri="{FF2B5EF4-FFF2-40B4-BE49-F238E27FC236}">
                  <a16:creationId xmlns:a16="http://schemas.microsoft.com/office/drawing/2014/main" id="{08A145E5-AA3B-45E1-84DD-2ADB7A8D801B}"/>
                </a:ext>
              </a:extLst>
            </p:cNvPr>
            <p:cNvSpPr>
              <a:spLocks noChangeShapeType="1"/>
            </p:cNvSpPr>
            <p:nvPr/>
          </p:nvSpPr>
          <p:spPr bwMode="auto">
            <a:xfrm>
              <a:off x="3442" y="2496"/>
              <a:ext cx="1152" cy="528"/>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89" name="Text Box 18">
              <a:extLst>
                <a:ext uri="{FF2B5EF4-FFF2-40B4-BE49-F238E27FC236}">
                  <a16:creationId xmlns:a16="http://schemas.microsoft.com/office/drawing/2014/main" id="{EEA4190D-88E3-4F0A-A928-CE9EAC426027}"/>
                </a:ext>
              </a:extLst>
            </p:cNvPr>
            <p:cNvSpPr txBox="1">
              <a:spLocks noChangeArrowheads="1"/>
            </p:cNvSpPr>
            <p:nvPr/>
          </p:nvSpPr>
          <p:spPr bwMode="auto">
            <a:xfrm>
              <a:off x="3201" y="2304"/>
              <a:ext cx="28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a:latin typeface="Times New Roman" panose="02020603050405020304" pitchFamily="18" charset="0"/>
                </a:rPr>
                <a:t>O</a:t>
              </a:r>
            </a:p>
          </p:txBody>
        </p:sp>
        <p:sp>
          <p:nvSpPr>
            <p:cNvPr id="186390" name="Text Box 19">
              <a:extLst>
                <a:ext uri="{FF2B5EF4-FFF2-40B4-BE49-F238E27FC236}">
                  <a16:creationId xmlns:a16="http://schemas.microsoft.com/office/drawing/2014/main" id="{60F3FC74-F2CE-427B-A895-1B9F6C445340}"/>
                </a:ext>
              </a:extLst>
            </p:cNvPr>
            <p:cNvSpPr txBox="1">
              <a:spLocks noChangeArrowheads="1"/>
            </p:cNvSpPr>
            <p:nvPr/>
          </p:nvSpPr>
          <p:spPr bwMode="auto">
            <a:xfrm>
              <a:off x="2722" y="3360"/>
              <a:ext cx="28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a:latin typeface="Times New Roman" panose="02020603050405020304" pitchFamily="18" charset="0"/>
                </a:rPr>
                <a:t>X</a:t>
              </a:r>
            </a:p>
          </p:txBody>
        </p:sp>
        <p:sp>
          <p:nvSpPr>
            <p:cNvPr id="186391" name="Text Box 20">
              <a:extLst>
                <a:ext uri="{FF2B5EF4-FFF2-40B4-BE49-F238E27FC236}">
                  <a16:creationId xmlns:a16="http://schemas.microsoft.com/office/drawing/2014/main" id="{A91DF5B9-EFFC-4FA9-8A0D-6F37775E1209}"/>
                </a:ext>
              </a:extLst>
            </p:cNvPr>
            <p:cNvSpPr txBox="1">
              <a:spLocks noChangeArrowheads="1"/>
            </p:cNvSpPr>
            <p:nvPr/>
          </p:nvSpPr>
          <p:spPr bwMode="auto">
            <a:xfrm>
              <a:off x="5218" y="2160"/>
              <a:ext cx="288"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a:latin typeface="Times New Roman" panose="02020603050405020304" pitchFamily="18" charset="0"/>
                </a:rPr>
                <a:t>Y</a:t>
              </a:r>
            </a:p>
          </p:txBody>
        </p:sp>
        <p:sp>
          <p:nvSpPr>
            <p:cNvPr id="186392" name="Text Box 21">
              <a:extLst>
                <a:ext uri="{FF2B5EF4-FFF2-40B4-BE49-F238E27FC236}">
                  <a16:creationId xmlns:a16="http://schemas.microsoft.com/office/drawing/2014/main" id="{D3C38E55-436E-4328-8673-E4E3E6615355}"/>
                </a:ext>
              </a:extLst>
            </p:cNvPr>
            <p:cNvSpPr txBox="1">
              <a:spLocks noChangeArrowheads="1"/>
            </p:cNvSpPr>
            <p:nvPr/>
          </p:nvSpPr>
          <p:spPr bwMode="auto">
            <a:xfrm>
              <a:off x="3490" y="816"/>
              <a:ext cx="28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a:latin typeface="Times New Roman" panose="02020603050405020304" pitchFamily="18" charset="0"/>
                </a:rPr>
                <a:t>Z</a:t>
              </a:r>
            </a:p>
          </p:txBody>
        </p:sp>
        <p:sp>
          <p:nvSpPr>
            <p:cNvPr id="186393" name="Line 22">
              <a:extLst>
                <a:ext uri="{FF2B5EF4-FFF2-40B4-BE49-F238E27FC236}">
                  <a16:creationId xmlns:a16="http://schemas.microsoft.com/office/drawing/2014/main" id="{AAD93294-F4BE-4648-A7E8-5DF311C2F85A}"/>
                </a:ext>
              </a:extLst>
            </p:cNvPr>
            <p:cNvSpPr>
              <a:spLocks noChangeShapeType="1"/>
            </p:cNvSpPr>
            <p:nvPr/>
          </p:nvSpPr>
          <p:spPr bwMode="auto">
            <a:xfrm flipV="1">
              <a:off x="3442" y="1728"/>
              <a:ext cx="1152" cy="76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6376" name="Object 5">
            <a:extLst>
              <a:ext uri="{FF2B5EF4-FFF2-40B4-BE49-F238E27FC236}">
                <a16:creationId xmlns:a16="http://schemas.microsoft.com/office/drawing/2014/main" id="{54BF22BC-FECA-4569-87E7-B732546B5488}"/>
              </a:ext>
            </a:extLst>
          </p:cNvPr>
          <p:cNvGraphicFramePr>
            <a:graphicFrameLocks/>
          </p:cNvGraphicFramePr>
          <p:nvPr/>
        </p:nvGraphicFramePr>
        <p:xfrm>
          <a:off x="1862138" y="3538538"/>
          <a:ext cx="3124200" cy="612775"/>
        </p:xfrm>
        <a:graphic>
          <a:graphicData uri="http://schemas.openxmlformats.org/presentationml/2006/ole">
            <mc:AlternateContent xmlns:mc="http://schemas.openxmlformats.org/markup-compatibility/2006">
              <mc:Choice xmlns:v="urn:schemas-microsoft-com:vml" Requires="v">
                <p:oleObj spid="_x0000_s167469" r:id="rId10" imgW="1294276" imgH="253780" progId="Equation.3">
                  <p:embed/>
                </p:oleObj>
              </mc:Choice>
              <mc:Fallback>
                <p:oleObj r:id="rId10" imgW="1294276" imgH="253780" progId="Equation.3">
                  <p:embed/>
                  <p:pic>
                    <p:nvPicPr>
                      <p:cNvPr id="186376" name="Object 5">
                        <a:extLst>
                          <a:ext uri="{FF2B5EF4-FFF2-40B4-BE49-F238E27FC236}">
                            <a16:creationId xmlns:a16="http://schemas.microsoft.com/office/drawing/2014/main" id="{54BF22BC-FECA-4569-87E7-B732546B5488}"/>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2138" y="3538538"/>
                        <a:ext cx="3124200" cy="612775"/>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6377" name="Text Box 25">
            <a:extLst>
              <a:ext uri="{FF2B5EF4-FFF2-40B4-BE49-F238E27FC236}">
                <a16:creationId xmlns:a16="http://schemas.microsoft.com/office/drawing/2014/main" id="{136CFF84-FFA1-4A44-BECB-0A562515F070}"/>
              </a:ext>
            </a:extLst>
          </p:cNvPr>
          <p:cNvSpPr txBox="1">
            <a:spLocks noChangeArrowheads="1"/>
          </p:cNvSpPr>
          <p:nvPr/>
        </p:nvSpPr>
        <p:spPr bwMode="auto">
          <a:xfrm>
            <a:off x="5916613" y="4549775"/>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2400" b="1">
                <a:latin typeface="楷体" panose="02010609060101010101" pitchFamily="49" charset="-122"/>
                <a:ea typeface="楷体" panose="02010609060101010101" pitchFamily="49" charset="-122"/>
              </a:rPr>
              <a:t>笛卡尔坐标系</a:t>
            </a:r>
          </a:p>
        </p:txBody>
      </p:sp>
      <p:sp>
        <p:nvSpPr>
          <p:cNvPr id="27" name="Rectangle 2">
            <a:extLst>
              <a:ext uri="{FF2B5EF4-FFF2-40B4-BE49-F238E27FC236}">
                <a16:creationId xmlns:a16="http://schemas.microsoft.com/office/drawing/2014/main" id="{923EE897-E319-477A-9A34-1F57835880BF}"/>
              </a:ext>
            </a:extLst>
          </p:cNvPr>
          <p:cNvSpPr txBox="1">
            <a:spLocks noChangeArrowheads="1"/>
          </p:cNvSpPr>
          <p:nvPr/>
        </p:nvSpPr>
        <p:spPr bwMode="auto">
          <a:xfrm>
            <a:off x="533399" y="27640"/>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marL="514350" indent="-514350" eaLnBrk="1" hangingPunct="1">
              <a:buFont typeface="Arial" panose="020B0604020202020204" pitchFamily="34" charset="0"/>
              <a:buAutoNum type="arabicPeriod"/>
              <a:defRPr/>
            </a:pPr>
            <a:r>
              <a:rPr lang="zh-CN" altLang="en-US" dirty="0"/>
              <a:t>空间坐标定义</a:t>
            </a:r>
            <a:endParaRPr lang="en-US" altLang="zh-CN" kern="0" dirty="0"/>
          </a:p>
        </p:txBody>
      </p:sp>
      <p:pic>
        <p:nvPicPr>
          <p:cNvPr id="28" name="Picture 12" descr="underline_base">
            <a:extLst>
              <a:ext uri="{FF2B5EF4-FFF2-40B4-BE49-F238E27FC236}">
                <a16:creationId xmlns:a16="http://schemas.microsoft.com/office/drawing/2014/main" id="{12F78C44-33E5-4C22-A125-5490F8FE47A6}"/>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362" y="82932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空间坐标定义</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t> </a:t>
            </a:r>
            <a:r>
              <a:rPr lang="zh-CN" altLang="en-US" sz="3600" dirty="0"/>
              <a:t>齐次坐标系</a:t>
            </a:r>
            <a:endParaRPr lang="en-US" altLang="zh-CN" sz="3600" dirty="0"/>
          </a:p>
          <a:p>
            <a:pPr marL="514350" indent="-514350" eaLnBrk="1" hangingPunct="1">
              <a:buFont typeface="Arial" panose="020B0604020202020204" pitchFamily="34" charset="0"/>
              <a:buAutoNum type="arabicPeriod"/>
              <a:defRPr/>
            </a:pPr>
            <a:r>
              <a:rPr lang="en-US" altLang="zh-CN" sz="3600" dirty="0"/>
              <a:t> </a:t>
            </a:r>
            <a:r>
              <a:rPr lang="zh-CN" altLang="en-US" sz="3600" dirty="0"/>
              <a:t>空间变换矩阵</a:t>
            </a:r>
            <a:endParaRPr lang="en-US" altLang="zh-CN" sz="3600" dirty="0"/>
          </a:p>
          <a:p>
            <a:pPr marL="514350" indent="-514350" eaLnBrk="1" hangingPunct="1">
              <a:buFont typeface="Arial" panose="020B0604020202020204" pitchFamily="34" charset="0"/>
              <a:buAutoNum type="arabicPeriod"/>
              <a:defRPr/>
            </a:pPr>
            <a:r>
              <a:rPr lang="zh-CN" altLang="en-US" sz="3600" dirty="0"/>
              <a:t> 旋转向量</a:t>
            </a:r>
            <a:endParaRPr lang="en-US" altLang="zh-CN" sz="3600" dirty="0"/>
          </a:p>
          <a:p>
            <a:pPr eaLnBrk="1" hangingPunct="1">
              <a:defRPr/>
            </a:pPr>
            <a:r>
              <a:rPr lang="en-US" altLang="zh-CN" sz="3600" dirty="0"/>
              <a:t>5.  </a:t>
            </a:r>
            <a:r>
              <a:rPr lang="zh-CN" altLang="en-US" sz="3600" dirty="0"/>
              <a:t>欧拉角</a:t>
            </a:r>
            <a:endParaRPr lang="en-US" altLang="zh-CN" sz="3600" dirty="0"/>
          </a:p>
          <a:p>
            <a:pPr eaLnBrk="1" hangingPunct="1">
              <a:defRPr/>
            </a:pPr>
            <a:r>
              <a:rPr lang="en-US" altLang="zh-CN" sz="3600" dirty="0"/>
              <a:t>6.  </a:t>
            </a:r>
            <a:r>
              <a:rPr lang="zh-CN" altLang="en-US" sz="3600" dirty="0"/>
              <a:t>四元数</a:t>
            </a:r>
            <a:endParaRPr lang="en-US" altLang="zh-CN" sz="3600" dirty="0"/>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344240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818A387F-A5D8-461C-9E62-CB4381C04952}"/>
              </a:ext>
            </a:extLst>
          </p:cNvPr>
          <p:cNvSpPr>
            <a:spLocks noGrp="1" noChangeArrowheads="1"/>
          </p:cNvSpPr>
          <p:nvPr>
            <p:ph type="title"/>
          </p:nvPr>
        </p:nvSpPr>
        <p:spPr>
          <a:xfrm>
            <a:off x="457200" y="898525"/>
            <a:ext cx="8229600" cy="682625"/>
          </a:xfrm>
        </p:spPr>
        <p:txBody>
          <a:bodyPr/>
          <a:lstStyle/>
          <a:p>
            <a:r>
              <a:rPr lang="zh-CN" altLang="en-US" sz="3800" dirty="0"/>
              <a:t>齐次坐标 </a:t>
            </a:r>
            <a:r>
              <a:rPr lang="en-US" altLang="zh-CN" sz="4000" dirty="0"/>
              <a:t>Homogeneous</a:t>
            </a:r>
            <a:endParaRPr lang="zh-CN" altLang="en-US" sz="3800" dirty="0"/>
          </a:p>
        </p:txBody>
      </p:sp>
      <p:sp>
        <p:nvSpPr>
          <p:cNvPr id="10" name="Rectangle 2">
            <a:extLst>
              <a:ext uri="{FF2B5EF4-FFF2-40B4-BE49-F238E27FC236}">
                <a16:creationId xmlns:a16="http://schemas.microsoft.com/office/drawing/2014/main" id="{A965BE67-5240-4116-BFB5-43F25381F244}"/>
              </a:ext>
            </a:extLst>
          </p:cNvPr>
          <p:cNvSpPr txBox="1">
            <a:spLocks noChangeArrowheads="1"/>
          </p:cNvSpPr>
          <p:nvPr/>
        </p:nvSpPr>
        <p:spPr bwMode="auto">
          <a:xfrm>
            <a:off x="561182" y="-48419"/>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11" name="Picture 12" descr="underline_base">
            <a:extLst>
              <a:ext uri="{FF2B5EF4-FFF2-40B4-BE49-F238E27FC236}">
                <a16:creationId xmlns:a16="http://schemas.microsoft.com/office/drawing/2014/main" id="{29FA0206-40C1-4110-854C-6A59AC108FD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5" y="753269"/>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A8D386C-7518-476D-871F-9CE8269CCA76}"/>
              </a:ext>
            </a:extLst>
          </p:cNvPr>
          <p:cNvPicPr>
            <a:picLocks noChangeAspect="1"/>
          </p:cNvPicPr>
          <p:nvPr/>
        </p:nvPicPr>
        <p:blipFill>
          <a:blip r:embed="rId4"/>
          <a:stretch>
            <a:fillRect/>
          </a:stretch>
        </p:blipFill>
        <p:spPr>
          <a:xfrm>
            <a:off x="252707" y="1581149"/>
            <a:ext cx="8246528" cy="45235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818A387F-A5D8-461C-9E62-CB4381C04952}"/>
              </a:ext>
            </a:extLst>
          </p:cNvPr>
          <p:cNvSpPr>
            <a:spLocks noGrp="1" noChangeArrowheads="1"/>
          </p:cNvSpPr>
          <p:nvPr>
            <p:ph type="title"/>
          </p:nvPr>
        </p:nvSpPr>
        <p:spPr>
          <a:xfrm>
            <a:off x="457200" y="898525"/>
            <a:ext cx="8229600" cy="682625"/>
          </a:xfrm>
        </p:spPr>
        <p:txBody>
          <a:bodyPr/>
          <a:lstStyle/>
          <a:p>
            <a:r>
              <a:rPr lang="zh-CN" altLang="en-US" sz="3800"/>
              <a:t>位置描述</a:t>
            </a:r>
          </a:p>
        </p:txBody>
      </p:sp>
      <p:sp>
        <p:nvSpPr>
          <p:cNvPr id="310275" name="Rectangle 3">
            <a:extLst>
              <a:ext uri="{FF2B5EF4-FFF2-40B4-BE49-F238E27FC236}">
                <a16:creationId xmlns:a16="http://schemas.microsoft.com/office/drawing/2014/main" id="{0D7A108D-315A-4DF7-B9B5-CFC2D2CE35EC}"/>
              </a:ext>
            </a:extLst>
          </p:cNvPr>
          <p:cNvSpPr>
            <a:spLocks noGrp="1" noChangeArrowheads="1"/>
          </p:cNvSpPr>
          <p:nvPr>
            <p:ph type="body" sz="half" idx="1"/>
          </p:nvPr>
        </p:nvSpPr>
        <p:spPr>
          <a:xfrm>
            <a:off x="457200" y="1600200"/>
            <a:ext cx="6824949" cy="4530725"/>
          </a:xfrm>
        </p:spPr>
        <p:txBody>
          <a:bodyPr/>
          <a:lstStyle/>
          <a:p>
            <a:pPr>
              <a:spcBef>
                <a:spcPct val="50000"/>
              </a:spcBef>
              <a:buSzPct val="100000"/>
              <a:buFont typeface="Wingdings" panose="05000000000000000000" pitchFamily="2" charset="2"/>
              <a:buNone/>
            </a:pPr>
            <a:r>
              <a:rPr lang="zh-CN" altLang="en-US" sz="2600" b="1" dirty="0"/>
              <a:t>三维空间点</a:t>
            </a:r>
            <a:r>
              <a:rPr lang="en-US" altLang="zh-CN" sz="2600" b="1" dirty="0"/>
              <a:t>P</a:t>
            </a:r>
            <a:r>
              <a:rPr lang="zh-CN" altLang="en-US" sz="2600" b="1" dirty="0"/>
              <a:t>的齐次坐标：</a:t>
            </a:r>
            <a:r>
              <a:rPr lang="zh-CN" altLang="en-US" sz="2000" b="1" dirty="0">
                <a:latin typeface="Times New Roman" panose="02020603050405020304" pitchFamily="18" charset="0"/>
                <a:ea typeface="楷体" panose="02010609060101010101" pitchFamily="49" charset="-122"/>
              </a:rPr>
              <a:t>加入一个比例因子</a:t>
            </a:r>
            <a:r>
              <a:rPr lang="en-US" altLang="zh-CN" sz="2000" b="1" dirty="0">
                <a:latin typeface="Times New Roman" panose="02020603050405020304" pitchFamily="18" charset="0"/>
                <a:ea typeface="楷体" panose="02010609060101010101" pitchFamily="49" charset="-122"/>
              </a:rPr>
              <a:t>w, </a:t>
            </a:r>
            <a:r>
              <a:rPr lang="zh-CN" altLang="en-US" sz="2000" b="1" dirty="0">
                <a:latin typeface="Times New Roman" panose="02020603050405020304" pitchFamily="18" charset="0"/>
                <a:ea typeface="楷体" panose="02010609060101010101" pitchFamily="49" charset="-122"/>
              </a:rPr>
              <a:t>位置向量可以写为：</a:t>
            </a:r>
          </a:p>
          <a:p>
            <a:pPr>
              <a:spcBef>
                <a:spcPct val="50000"/>
              </a:spcBef>
              <a:buClrTx/>
              <a:buSzPct val="100000"/>
              <a:buFont typeface="Wingdings" panose="05000000000000000000" pitchFamily="2" charset="2"/>
              <a:buChar char="p"/>
            </a:pPr>
            <a:endParaRPr lang="zh-CN" altLang="en-US" sz="2000" b="1" dirty="0">
              <a:latin typeface="Times New Roman" panose="02020603050405020304" pitchFamily="18" charset="0"/>
              <a:ea typeface="楷体" panose="02010609060101010101" pitchFamily="49" charset="-122"/>
            </a:endParaRPr>
          </a:p>
          <a:p>
            <a:pPr>
              <a:spcBef>
                <a:spcPct val="50000"/>
              </a:spcBef>
              <a:buClrTx/>
              <a:buSzPct val="100000"/>
              <a:buFont typeface="Wingdings" panose="05000000000000000000" pitchFamily="2" charset="2"/>
              <a:buChar char="p"/>
            </a:pPr>
            <a:endParaRPr lang="zh-CN" altLang="en-US" sz="2000" b="1" dirty="0">
              <a:latin typeface="Times New Roman" panose="02020603050405020304" pitchFamily="18" charset="0"/>
              <a:ea typeface="楷体" panose="02010609060101010101" pitchFamily="49" charset="-122"/>
            </a:endParaRPr>
          </a:p>
          <a:p>
            <a:pPr>
              <a:spcBef>
                <a:spcPct val="50000"/>
              </a:spcBef>
              <a:buClrTx/>
              <a:buSzPct val="100000"/>
              <a:buFont typeface="Wingdings" panose="05000000000000000000" pitchFamily="2" charset="2"/>
              <a:buChar char="p"/>
            </a:pPr>
            <a:endParaRPr lang="zh-CN" altLang="en-US" sz="2000" b="1" dirty="0">
              <a:latin typeface="Times New Roman" panose="02020603050405020304" pitchFamily="18" charset="0"/>
              <a:ea typeface="楷体" panose="02010609060101010101" pitchFamily="49" charset="-122"/>
            </a:endParaRPr>
          </a:p>
          <a:p>
            <a:pPr>
              <a:spcBef>
                <a:spcPct val="50000"/>
              </a:spcBef>
              <a:buClrTx/>
              <a:buSzPct val="100000"/>
              <a:buFont typeface="Wingdings" panose="05000000000000000000" pitchFamily="2" charset="2"/>
              <a:buChar char="p"/>
            </a:pPr>
            <a:endParaRPr lang="en-US" altLang="zh-CN" sz="2000" b="1" dirty="0">
              <a:latin typeface="Times New Roman" panose="02020603050405020304" pitchFamily="18" charset="0"/>
              <a:ea typeface="楷体" panose="02010609060101010101" pitchFamily="49" charset="-122"/>
            </a:endParaRPr>
          </a:p>
          <a:p>
            <a:pPr>
              <a:spcBef>
                <a:spcPct val="50000"/>
              </a:spcBef>
              <a:buClrTx/>
              <a:buSzPct val="100000"/>
              <a:buFont typeface="Wingdings" panose="05000000000000000000" pitchFamily="2" charset="2"/>
              <a:buChar char="p"/>
            </a:pPr>
            <a:endParaRPr lang="zh-CN" altLang="en-US" sz="2000" b="1" dirty="0">
              <a:latin typeface="Times New Roman" panose="02020603050405020304" pitchFamily="18" charset="0"/>
              <a:ea typeface="楷体" panose="02010609060101010101" pitchFamily="49" charset="-122"/>
            </a:endParaRPr>
          </a:p>
          <a:p>
            <a:pPr lvl="1" algn="just">
              <a:spcBef>
                <a:spcPct val="50000"/>
              </a:spcBef>
              <a:buFont typeface="Wingdings" panose="05000000000000000000" pitchFamily="2" charset="2"/>
              <a:buChar char="•"/>
            </a:pPr>
            <a:r>
              <a:rPr lang="zh-CN" altLang="en-US" sz="2000" b="1" dirty="0">
                <a:latin typeface="Times New Roman" panose="02020603050405020304" pitchFamily="18" charset="0"/>
                <a:ea typeface="楷体" panose="02010609060101010101" pitchFamily="49" charset="-122"/>
              </a:rPr>
              <a:t>假设</a:t>
            </a:r>
            <a:r>
              <a:rPr lang="en-US" altLang="zh-CN" sz="2000" b="1" dirty="0" err="1">
                <a:latin typeface="Times New Roman" panose="02020603050405020304" pitchFamily="18" charset="0"/>
                <a:ea typeface="楷体" panose="02010609060101010101" pitchFamily="49" charset="-122"/>
              </a:rPr>
              <a:t>i</a:t>
            </a:r>
            <a:r>
              <a:rPr lang="en-US" altLang="zh-CN" sz="2000" b="1" dirty="0">
                <a:latin typeface="Times New Roman" panose="02020603050405020304" pitchFamily="18" charset="0"/>
                <a:ea typeface="楷体" panose="02010609060101010101" pitchFamily="49" charset="-122"/>
              </a:rPr>
              <a:t>\j\k</a:t>
            </a:r>
            <a:r>
              <a:rPr lang="zh-CN" altLang="en-US" sz="2000" b="1" dirty="0">
                <a:latin typeface="Times New Roman" panose="02020603050405020304" pitchFamily="18" charset="0"/>
                <a:ea typeface="楷体" panose="02010609060101010101" pitchFamily="49" charset="-122"/>
              </a:rPr>
              <a:t>是直角坐标系中</a:t>
            </a:r>
            <a:r>
              <a:rPr lang="en-US" altLang="zh-CN" sz="2000" b="1" dirty="0">
                <a:latin typeface="Times New Roman" panose="02020603050405020304" pitchFamily="18" charset="0"/>
                <a:ea typeface="楷体" panose="02010609060101010101" pitchFamily="49" charset="-122"/>
              </a:rPr>
              <a:t>X\Y\Z</a:t>
            </a:r>
            <a:r>
              <a:rPr lang="zh-CN" altLang="en-US" sz="2000" b="1" dirty="0">
                <a:latin typeface="Times New Roman" panose="02020603050405020304" pitchFamily="18" charset="0"/>
                <a:ea typeface="楷体" panose="02010609060101010101" pitchFamily="49" charset="-122"/>
              </a:rPr>
              <a:t>坐标轴的单位向量，则</a:t>
            </a:r>
            <a:r>
              <a:rPr lang="en-US" altLang="zh-CN" sz="2000" b="1" dirty="0">
                <a:latin typeface="Times New Roman" panose="02020603050405020304" pitchFamily="18" charset="0"/>
                <a:ea typeface="楷体" panose="02010609060101010101" pitchFamily="49" charset="-122"/>
              </a:rPr>
              <a:t>X\Y\Z</a:t>
            </a:r>
            <a:r>
              <a:rPr lang="zh-CN" altLang="en-US" sz="2000" b="1" dirty="0">
                <a:latin typeface="Times New Roman" panose="02020603050405020304" pitchFamily="18" charset="0"/>
                <a:ea typeface="楷体" panose="02010609060101010101" pitchFamily="49" charset="-122"/>
              </a:rPr>
              <a:t>轴可表示为</a:t>
            </a:r>
          </a:p>
          <a:p>
            <a:pPr>
              <a:buFont typeface="Wingdings" panose="05000000000000000000" pitchFamily="2" charset="2"/>
              <a:buChar char="•"/>
            </a:pPr>
            <a:endParaRPr lang="en-US" altLang="zh-CN" sz="2000" b="1" dirty="0">
              <a:latin typeface="Times New Roman" panose="02020603050405020304" pitchFamily="18" charset="0"/>
              <a:ea typeface="楷体" panose="02010609060101010101" pitchFamily="49" charset="-122"/>
            </a:endParaRPr>
          </a:p>
        </p:txBody>
      </p:sp>
      <p:graphicFrame>
        <p:nvGraphicFramePr>
          <p:cNvPr id="187396" name="Object 2">
            <a:extLst>
              <a:ext uri="{FF2B5EF4-FFF2-40B4-BE49-F238E27FC236}">
                <a16:creationId xmlns:a16="http://schemas.microsoft.com/office/drawing/2014/main" id="{7CA295CF-20A0-4800-8331-7AA0D2EA0CD3}"/>
              </a:ext>
            </a:extLst>
          </p:cNvPr>
          <p:cNvGraphicFramePr>
            <a:graphicFrameLocks/>
          </p:cNvGraphicFramePr>
          <p:nvPr/>
        </p:nvGraphicFramePr>
        <p:xfrm>
          <a:off x="2873375" y="2335213"/>
          <a:ext cx="1216025" cy="1905000"/>
        </p:xfrm>
        <a:graphic>
          <a:graphicData uri="http://schemas.openxmlformats.org/presentationml/2006/ole">
            <mc:AlternateContent xmlns:mc="http://schemas.openxmlformats.org/markup-compatibility/2006">
              <mc:Choice xmlns:v="urn:schemas-microsoft-com:vml" Requires="v">
                <p:oleObj spid="_x0000_s168355" r:id="rId4" imgW="583947" imgH="914003" progId="Equation.DSMT4">
                  <p:embed/>
                </p:oleObj>
              </mc:Choice>
              <mc:Fallback>
                <p:oleObj r:id="rId4" imgW="583947" imgH="914003" progId="Equation.DSMT4">
                  <p:embed/>
                  <p:pic>
                    <p:nvPicPr>
                      <p:cNvPr id="187396" name="Object 2">
                        <a:extLst>
                          <a:ext uri="{FF2B5EF4-FFF2-40B4-BE49-F238E27FC236}">
                            <a16:creationId xmlns:a16="http://schemas.microsoft.com/office/drawing/2014/main" id="{7CA295CF-20A0-4800-8331-7AA0D2EA0CD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2335213"/>
                        <a:ext cx="1216025" cy="1905000"/>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0292" name="Object 3">
            <a:extLst>
              <a:ext uri="{FF2B5EF4-FFF2-40B4-BE49-F238E27FC236}">
                <a16:creationId xmlns:a16="http://schemas.microsoft.com/office/drawing/2014/main" id="{C366EEC9-F173-43AB-A56E-628F731EE9DB}"/>
              </a:ext>
            </a:extLst>
          </p:cNvPr>
          <p:cNvGraphicFramePr>
            <a:graphicFrameLocks/>
          </p:cNvGraphicFramePr>
          <p:nvPr/>
        </p:nvGraphicFramePr>
        <p:xfrm>
          <a:off x="4076700" y="2351088"/>
          <a:ext cx="2306638" cy="1903412"/>
        </p:xfrm>
        <a:graphic>
          <a:graphicData uri="http://schemas.openxmlformats.org/presentationml/2006/ole">
            <mc:AlternateContent xmlns:mc="http://schemas.openxmlformats.org/markup-compatibility/2006">
              <mc:Choice xmlns:v="urn:schemas-microsoft-com:vml" Requires="v">
                <p:oleObj spid="_x0000_s168356" r:id="rId6" imgW="939800" imgH="914400" progId="Equation.DSMT4">
                  <p:embed/>
                </p:oleObj>
              </mc:Choice>
              <mc:Fallback>
                <p:oleObj r:id="rId6" imgW="939800" imgH="914400" progId="Equation.DSMT4">
                  <p:embed/>
                  <p:pic>
                    <p:nvPicPr>
                      <p:cNvPr id="310292" name="Object 3">
                        <a:extLst>
                          <a:ext uri="{FF2B5EF4-FFF2-40B4-BE49-F238E27FC236}">
                            <a16:creationId xmlns:a16="http://schemas.microsoft.com/office/drawing/2014/main" id="{C366EEC9-F173-43AB-A56E-628F731EE9D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6700" y="2351088"/>
                        <a:ext cx="2306638" cy="1903412"/>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8" name="Object 4">
            <a:extLst>
              <a:ext uri="{FF2B5EF4-FFF2-40B4-BE49-F238E27FC236}">
                <a16:creationId xmlns:a16="http://schemas.microsoft.com/office/drawing/2014/main" id="{E9B5C2EE-7A21-4F2F-AB10-285F3AA9BD98}"/>
              </a:ext>
            </a:extLst>
          </p:cNvPr>
          <p:cNvGraphicFramePr>
            <a:graphicFrameLocks noGrp="1"/>
          </p:cNvGraphicFramePr>
          <p:nvPr>
            <p:ph sz="half" idx="2"/>
          </p:nvPr>
        </p:nvGraphicFramePr>
        <p:xfrm>
          <a:off x="3798888" y="5108575"/>
          <a:ext cx="2036762" cy="1130300"/>
        </p:xfrm>
        <a:graphic>
          <a:graphicData uri="http://schemas.openxmlformats.org/presentationml/2006/ole">
            <mc:AlternateContent xmlns:mc="http://schemas.openxmlformats.org/markup-compatibility/2006">
              <mc:Choice xmlns:v="urn:schemas-microsoft-com:vml" Requires="v">
                <p:oleObj spid="_x0000_s168357" r:id="rId8" imgW="1180588" imgH="736280" progId="Equation.DSMT4">
                  <p:embed/>
                </p:oleObj>
              </mc:Choice>
              <mc:Fallback>
                <p:oleObj r:id="rId8" imgW="1180588" imgH="736280" progId="Equation.DSMT4">
                  <p:embed/>
                  <p:pic>
                    <p:nvPicPr>
                      <p:cNvPr id="6148" name="Object 4">
                        <a:extLst>
                          <a:ext uri="{FF2B5EF4-FFF2-40B4-BE49-F238E27FC236}">
                            <a16:creationId xmlns:a16="http://schemas.microsoft.com/office/drawing/2014/main" id="{E9B5C2EE-7A21-4F2F-AB10-285F3AA9BD98}"/>
                          </a:ext>
                        </a:extLst>
                      </p:cNvPr>
                      <p:cNvPicPr>
                        <a:picLocks noGrp="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8888" y="5108575"/>
                        <a:ext cx="2036762" cy="1130300"/>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云形 8">
            <a:extLst>
              <a:ext uri="{FF2B5EF4-FFF2-40B4-BE49-F238E27FC236}">
                <a16:creationId xmlns:a16="http://schemas.microsoft.com/office/drawing/2014/main" id="{0A95D2C9-3A1E-417A-B856-9AD41BD71B38}"/>
              </a:ext>
            </a:extLst>
          </p:cNvPr>
          <p:cNvSpPr/>
          <p:nvPr/>
        </p:nvSpPr>
        <p:spPr bwMode="auto">
          <a:xfrm>
            <a:off x="6253163" y="4735513"/>
            <a:ext cx="2646362" cy="1517650"/>
          </a:xfrm>
          <a:prstGeom prst="cloud">
            <a:avLst/>
          </a:prstGeom>
          <a:solidFill>
            <a:schemeClr val="accent1"/>
          </a:solidFill>
          <a:ln w="9525" cap="flat" cmpd="sng" algn="ctr">
            <a:solidFill>
              <a:schemeClr val="tx1"/>
            </a:solidFill>
            <a:prstDash val="solid"/>
            <a:round/>
            <a:headEnd type="none" w="med" len="med"/>
            <a:tailEnd type="none" w="med" len="med"/>
          </a:ln>
        </p:spPr>
        <p:txBody>
          <a:bodyPr/>
          <a:lstStyle/>
          <a:p>
            <a:pPr>
              <a:buFont typeface="Arial" panose="020B0604020202020204" pitchFamily="34" charset="0"/>
              <a:buNone/>
              <a:defRPr/>
            </a:pPr>
            <a:r>
              <a:rPr lang="zh-CN" altLang="en-US" dirty="0">
                <a:latin typeface="Arial" panose="020B0604020202020204" pitchFamily="34" charset="0"/>
              </a:rPr>
              <a:t>为什么比例因子为</a:t>
            </a:r>
            <a:r>
              <a:rPr lang="en-US" altLang="zh-CN" dirty="0">
                <a:latin typeface="Arial" panose="020B0604020202020204" pitchFamily="34" charset="0"/>
              </a:rPr>
              <a:t>0</a:t>
            </a:r>
            <a:r>
              <a:rPr lang="zh-CN" altLang="en-US" dirty="0">
                <a:latin typeface="Arial" panose="020B0604020202020204" pitchFamily="34" charset="0"/>
              </a:rPr>
              <a:t>？</a:t>
            </a:r>
          </a:p>
        </p:txBody>
      </p:sp>
      <p:sp>
        <p:nvSpPr>
          <p:cNvPr id="10" name="Rectangle 2">
            <a:extLst>
              <a:ext uri="{FF2B5EF4-FFF2-40B4-BE49-F238E27FC236}">
                <a16:creationId xmlns:a16="http://schemas.microsoft.com/office/drawing/2014/main" id="{A965BE67-5240-4116-BFB5-43F25381F244}"/>
              </a:ext>
            </a:extLst>
          </p:cNvPr>
          <p:cNvSpPr txBox="1">
            <a:spLocks noChangeArrowheads="1"/>
          </p:cNvSpPr>
          <p:nvPr/>
        </p:nvSpPr>
        <p:spPr bwMode="auto">
          <a:xfrm>
            <a:off x="561182" y="-48419"/>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11" name="Picture 12" descr="underline_base">
            <a:extLst>
              <a:ext uri="{FF2B5EF4-FFF2-40B4-BE49-F238E27FC236}">
                <a16:creationId xmlns:a16="http://schemas.microsoft.com/office/drawing/2014/main" id="{29FA0206-40C1-4110-854C-6A59AC108FD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45" y="753269"/>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709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10292"/>
                                        </p:tgtEl>
                                        <p:attrNameLst>
                                          <p:attrName>style.visibility</p:attrName>
                                        </p:attrNameLst>
                                      </p:cBhvr>
                                      <p:to>
                                        <p:strVal val="visible"/>
                                      </p:to>
                                    </p:set>
                                    <p:animEffect transition="in" filter="dissolve">
                                      <p:cBhvr>
                                        <p:cTn id="7" dur="500"/>
                                        <p:tgtEl>
                                          <p:spTgt spid="310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10275">
                                            <p:txEl>
                                              <p:pRg st="6" end="6"/>
                                            </p:txEl>
                                          </p:spTgt>
                                        </p:tgtEl>
                                        <p:attrNameLst>
                                          <p:attrName>style.visibility</p:attrName>
                                        </p:attrNameLst>
                                      </p:cBhvr>
                                      <p:to>
                                        <p:strVal val="visible"/>
                                      </p:to>
                                    </p:set>
                                    <p:anim calcmode="lin" valueType="num">
                                      <p:cBhvr additive="base">
                                        <p:cTn id="12" dur="500" fill="hold"/>
                                        <p:tgtEl>
                                          <p:spTgt spid="310275">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102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148"/>
                                        </p:tgtEl>
                                        <p:attrNameLst>
                                          <p:attrName>style.visibility</p:attrName>
                                        </p:attrNameLst>
                                      </p:cBhvr>
                                      <p:to>
                                        <p:strVal val="visible"/>
                                      </p:to>
                                    </p:set>
                                    <p:anim calcmode="lin" valueType="num">
                                      <p:cBhvr additive="base">
                                        <p:cTn id="18" dur="500" fill="hold"/>
                                        <p:tgtEl>
                                          <p:spTgt spid="6148"/>
                                        </p:tgtEl>
                                        <p:attrNameLst>
                                          <p:attrName>ppt_x</p:attrName>
                                        </p:attrNameLst>
                                      </p:cBhvr>
                                      <p:tavLst>
                                        <p:tav tm="0">
                                          <p:val>
                                            <p:strVal val="#ppt_x"/>
                                          </p:val>
                                        </p:tav>
                                        <p:tav tm="100000">
                                          <p:val>
                                            <p:strVal val="#ppt_x"/>
                                          </p:val>
                                        </p:tav>
                                      </p:tavLst>
                                    </p:anim>
                                    <p:anim calcmode="lin" valueType="num">
                                      <p:cBhvr additive="base">
                                        <p:cTn id="19"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amond(in)">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BCCE5B4C-0BCD-4A06-A329-E02B8C9F5185}"/>
              </a:ext>
            </a:extLst>
          </p:cNvPr>
          <p:cNvSpPr>
            <a:spLocks noGrp="1" noChangeArrowheads="1"/>
          </p:cNvSpPr>
          <p:nvPr>
            <p:ph type="title"/>
          </p:nvPr>
        </p:nvSpPr>
        <p:spPr>
          <a:xfrm>
            <a:off x="457200" y="898525"/>
            <a:ext cx="8229600" cy="682625"/>
          </a:xfrm>
        </p:spPr>
        <p:txBody>
          <a:bodyPr/>
          <a:lstStyle/>
          <a:p>
            <a:r>
              <a:rPr lang="zh-CN" altLang="en-US" sz="3800"/>
              <a:t>位置描述</a:t>
            </a:r>
          </a:p>
        </p:txBody>
      </p:sp>
      <p:sp>
        <p:nvSpPr>
          <p:cNvPr id="189443" name="Rectangle 3">
            <a:extLst>
              <a:ext uri="{FF2B5EF4-FFF2-40B4-BE49-F238E27FC236}">
                <a16:creationId xmlns:a16="http://schemas.microsoft.com/office/drawing/2014/main" id="{10678FF1-7218-47F8-A47A-F39B704353A2}"/>
              </a:ext>
            </a:extLst>
          </p:cNvPr>
          <p:cNvSpPr>
            <a:spLocks noGrp="1" noChangeArrowheads="1"/>
          </p:cNvSpPr>
          <p:nvPr>
            <p:ph type="body" sz="half" idx="1"/>
          </p:nvPr>
        </p:nvSpPr>
        <p:spPr>
          <a:xfrm>
            <a:off x="457200" y="1600200"/>
            <a:ext cx="5635128" cy="4530725"/>
          </a:xfrm>
        </p:spPr>
        <p:txBody>
          <a:bodyPr/>
          <a:lstStyle/>
          <a:p>
            <a:r>
              <a:rPr lang="zh-CN" altLang="en-US" sz="2400" dirty="0"/>
              <a:t>给出点的齐次表达式</a:t>
            </a:r>
            <a:r>
              <a:rPr lang="en-US" altLang="zh-CN" sz="2400" dirty="0"/>
              <a:t>[X Y w]</a:t>
            </a:r>
            <a:r>
              <a:rPr lang="zh-CN" altLang="en-US" sz="2400" dirty="0"/>
              <a:t>，就可求得其二维笛卡尔坐标，即</a:t>
            </a:r>
            <a:endParaRPr lang="en-US" altLang="zh-CN" sz="2400" dirty="0"/>
          </a:p>
          <a:p>
            <a:endParaRPr lang="zh-CN" altLang="en-US" sz="2400" dirty="0"/>
          </a:p>
          <a:p>
            <a:pPr>
              <a:buFont typeface="Wingdings" panose="05000000000000000000" pitchFamily="2" charset="2"/>
              <a:buNone/>
            </a:pPr>
            <a:r>
              <a:rPr lang="en-US" altLang="zh-CN" sz="2400" dirty="0"/>
              <a:t>   [X Y w]→                  = [x y 1]</a:t>
            </a:r>
          </a:p>
          <a:p>
            <a:pPr>
              <a:buFont typeface="Wingdings" panose="05000000000000000000" pitchFamily="2" charset="2"/>
              <a:buNone/>
            </a:pPr>
            <a:endParaRPr lang="en-US" altLang="zh-CN" sz="2400" dirty="0"/>
          </a:p>
          <a:p>
            <a:pPr>
              <a:buFont typeface="Wingdings" panose="05000000000000000000" pitchFamily="2" charset="2"/>
              <a:buNone/>
            </a:pPr>
            <a:r>
              <a:rPr lang="zh-CN" altLang="en-US" sz="2400" dirty="0"/>
              <a:t> </a:t>
            </a:r>
            <a:endParaRPr lang="en-US" altLang="zh-CN" sz="2400" dirty="0"/>
          </a:p>
          <a:p>
            <a:pPr>
              <a:buFont typeface="Wingdings" panose="05000000000000000000" pitchFamily="2" charset="2"/>
              <a:buNone/>
            </a:pPr>
            <a:r>
              <a:rPr lang="en-US" altLang="zh-CN" sz="2400" dirty="0"/>
              <a:t>    </a:t>
            </a:r>
            <a:r>
              <a:rPr lang="zh-CN" altLang="en-US" sz="2400" dirty="0"/>
              <a:t>这个过程称为正常化处理</a:t>
            </a:r>
          </a:p>
          <a:p>
            <a:r>
              <a:rPr lang="en-US" altLang="zh-CN" sz="2400" dirty="0"/>
              <a:t>n+1</a:t>
            </a:r>
            <a:r>
              <a:rPr lang="zh-CN" altLang="en-US" sz="2400" dirty="0"/>
              <a:t>维的齐次坐标中如果</a:t>
            </a:r>
            <a:r>
              <a:rPr lang="en-US" altLang="zh-CN" sz="2400" dirty="0"/>
              <a:t>w=0</a:t>
            </a:r>
            <a:r>
              <a:rPr lang="zh-CN" altLang="en-US" sz="2400" dirty="0"/>
              <a:t>，实际上就表示了</a:t>
            </a:r>
            <a:r>
              <a:rPr lang="en-US" altLang="zh-CN" sz="2400" dirty="0"/>
              <a:t>n</a:t>
            </a:r>
            <a:r>
              <a:rPr lang="zh-CN" altLang="en-US" sz="2400" dirty="0"/>
              <a:t>维空间的一个无穷远点</a:t>
            </a:r>
            <a:endParaRPr lang="en-US" altLang="zh-CN" sz="2400" dirty="0"/>
          </a:p>
        </p:txBody>
      </p:sp>
      <p:graphicFrame>
        <p:nvGraphicFramePr>
          <p:cNvPr id="7170" name="Object 4">
            <a:extLst>
              <a:ext uri="{FF2B5EF4-FFF2-40B4-BE49-F238E27FC236}">
                <a16:creationId xmlns:a16="http://schemas.microsoft.com/office/drawing/2014/main" id="{13F34CD6-C346-4FCC-A18B-5B5FAC4993C5}"/>
              </a:ext>
            </a:extLst>
          </p:cNvPr>
          <p:cNvGraphicFramePr>
            <a:graphicFrameLocks noGrp="1"/>
          </p:cNvGraphicFramePr>
          <p:nvPr>
            <p:ph sz="half" idx="2"/>
            <p:extLst>
              <p:ext uri="{D42A27DB-BD31-4B8C-83A1-F6EECF244321}">
                <p14:modId xmlns:p14="http://schemas.microsoft.com/office/powerpoint/2010/main" val="1312933879"/>
              </p:ext>
            </p:extLst>
          </p:nvPr>
        </p:nvGraphicFramePr>
        <p:xfrm>
          <a:off x="3536950" y="4945063"/>
          <a:ext cx="2934188" cy="1716994"/>
        </p:xfrm>
        <a:graphic>
          <a:graphicData uri="http://schemas.openxmlformats.org/presentationml/2006/ole">
            <mc:AlternateContent xmlns:mc="http://schemas.openxmlformats.org/markup-compatibility/2006">
              <mc:Choice xmlns:v="urn:schemas-microsoft-com:vml" Requires="v">
                <p:oleObj spid="_x0000_s154390" r:id="rId4" imgW="1180588" imgH="736280" progId="Equation.DSMT4">
                  <p:embed/>
                </p:oleObj>
              </mc:Choice>
              <mc:Fallback>
                <p:oleObj r:id="rId4" imgW="1180588" imgH="736280" progId="Equation.DSMT4">
                  <p:embed/>
                  <p:pic>
                    <p:nvPicPr>
                      <p:cNvPr id="7170" name="Object 4">
                        <a:extLst>
                          <a:ext uri="{FF2B5EF4-FFF2-40B4-BE49-F238E27FC236}">
                            <a16:creationId xmlns:a16="http://schemas.microsoft.com/office/drawing/2014/main" id="{13F34CD6-C346-4FCC-A18B-5B5FAC4993C5}"/>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950" y="4945063"/>
                        <a:ext cx="2934188" cy="1716994"/>
                      </a:xfrm>
                      <a:prstGeom prst="rect">
                        <a:avLst/>
                      </a:prstGeom>
                      <a:solidFill>
                        <a:srgbClr val="C0C0C0">
                          <a:alpha val="23921"/>
                        </a:srgbClr>
                      </a:solidFill>
                      <a:ln>
                        <a:noFill/>
                      </a:ln>
                    </p:spPr>
                  </p:pic>
                </p:oleObj>
              </mc:Fallback>
            </mc:AlternateContent>
          </a:graphicData>
        </a:graphic>
      </p:graphicFrame>
      <p:sp>
        <p:nvSpPr>
          <p:cNvPr id="9" name="云形 8">
            <a:extLst>
              <a:ext uri="{FF2B5EF4-FFF2-40B4-BE49-F238E27FC236}">
                <a16:creationId xmlns:a16="http://schemas.microsoft.com/office/drawing/2014/main" id="{BBC6D9C5-7C9B-4801-9B0F-EA38E2EC63C0}"/>
              </a:ext>
            </a:extLst>
          </p:cNvPr>
          <p:cNvSpPr/>
          <p:nvPr/>
        </p:nvSpPr>
        <p:spPr bwMode="auto">
          <a:xfrm>
            <a:off x="5795963" y="3086100"/>
            <a:ext cx="2646362" cy="1519238"/>
          </a:xfrm>
          <a:prstGeom prst="cloud">
            <a:avLst/>
          </a:prstGeom>
          <a:solidFill>
            <a:schemeClr val="accent1"/>
          </a:solidFill>
          <a:ln w="9525" cap="flat" cmpd="sng" algn="ctr">
            <a:solidFill>
              <a:schemeClr val="tx1"/>
            </a:solidFill>
            <a:prstDash val="solid"/>
            <a:round/>
            <a:headEnd type="none" w="med" len="med"/>
            <a:tailEnd type="none" w="med" len="med"/>
          </a:ln>
        </p:spPr>
        <p:txBody>
          <a:bodyPr/>
          <a:lstStyle/>
          <a:p>
            <a:pPr>
              <a:buFont typeface="Arial" panose="020B0604020202020204" pitchFamily="34" charset="0"/>
              <a:buNone/>
              <a:defRPr/>
            </a:pPr>
            <a:r>
              <a:rPr lang="zh-CN" altLang="en-US" dirty="0">
                <a:latin typeface="Arial" panose="020B0604020202020204" pitchFamily="34" charset="0"/>
              </a:rPr>
              <a:t>为什么比例因子为</a:t>
            </a:r>
            <a:r>
              <a:rPr lang="en-US" altLang="zh-CN" dirty="0">
                <a:latin typeface="Arial" panose="020B0604020202020204" pitchFamily="34" charset="0"/>
              </a:rPr>
              <a:t>0</a:t>
            </a:r>
            <a:r>
              <a:rPr lang="zh-CN" altLang="en-US" dirty="0">
                <a:latin typeface="Arial" panose="020B0604020202020204" pitchFamily="34" charset="0"/>
              </a:rPr>
              <a:t>？</a:t>
            </a:r>
          </a:p>
        </p:txBody>
      </p:sp>
      <p:graphicFrame>
        <p:nvGraphicFramePr>
          <p:cNvPr id="189448" name="Object 5">
            <a:extLst>
              <a:ext uri="{FF2B5EF4-FFF2-40B4-BE49-F238E27FC236}">
                <a16:creationId xmlns:a16="http://schemas.microsoft.com/office/drawing/2014/main" id="{597BBBE2-7BE1-4467-8280-33B752AE4A89}"/>
              </a:ext>
            </a:extLst>
          </p:cNvPr>
          <p:cNvGraphicFramePr>
            <a:graphicFrameLocks/>
          </p:cNvGraphicFramePr>
          <p:nvPr/>
        </p:nvGraphicFramePr>
        <p:xfrm>
          <a:off x="2098675" y="2282825"/>
          <a:ext cx="1711325" cy="1162050"/>
        </p:xfrm>
        <a:graphic>
          <a:graphicData uri="http://schemas.openxmlformats.org/presentationml/2006/ole">
            <mc:AlternateContent xmlns:mc="http://schemas.openxmlformats.org/markup-compatibility/2006">
              <mc:Choice xmlns:v="urn:schemas-microsoft-com:vml" Requires="v">
                <p:oleObj spid="_x0000_s154391" r:id="rId6" imgW="634725" imgH="431613" progId="Equation.DSMT4">
                  <p:embed/>
                </p:oleObj>
              </mc:Choice>
              <mc:Fallback>
                <p:oleObj r:id="rId6" imgW="634725" imgH="431613" progId="Equation.DSMT4">
                  <p:embed/>
                  <p:pic>
                    <p:nvPicPr>
                      <p:cNvPr id="189448" name="Object 5">
                        <a:extLst>
                          <a:ext uri="{FF2B5EF4-FFF2-40B4-BE49-F238E27FC236}">
                            <a16:creationId xmlns:a16="http://schemas.microsoft.com/office/drawing/2014/main" id="{597BBBE2-7BE1-4467-8280-33B752AE4A8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8675" y="2282825"/>
                        <a:ext cx="171132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2">
            <a:extLst>
              <a:ext uri="{FF2B5EF4-FFF2-40B4-BE49-F238E27FC236}">
                <a16:creationId xmlns:a16="http://schemas.microsoft.com/office/drawing/2014/main" id="{C1812EE9-8F9A-4220-82D0-1154D0D6B153}"/>
              </a:ext>
            </a:extLst>
          </p:cNvPr>
          <p:cNvSpPr txBox="1">
            <a:spLocks noChangeArrowheads="1"/>
          </p:cNvSpPr>
          <p:nvPr/>
        </p:nvSpPr>
        <p:spPr bwMode="auto">
          <a:xfrm>
            <a:off x="630237" y="-2274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11" name="Picture 12" descr="underline_base">
            <a:extLst>
              <a:ext uri="{FF2B5EF4-FFF2-40B4-BE49-F238E27FC236}">
                <a16:creationId xmlns:a16="http://schemas.microsoft.com/office/drawing/2014/main" id="{2430E743-AE87-4316-AE32-605F2BFDCD7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77894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189443">
                                            <p:txEl>
                                              <p:pRg st="6" end="6"/>
                                            </p:txEl>
                                          </p:spTgt>
                                        </p:tgtEl>
                                        <p:attrNameLst>
                                          <p:attrName>style.visibility</p:attrName>
                                        </p:attrNameLst>
                                      </p:cBhvr>
                                      <p:to>
                                        <p:strVal val="visible"/>
                                      </p:to>
                                    </p:set>
                                    <p:anim calcmode="lin" valueType="num">
                                      <p:cBhvr>
                                        <p:cTn id="13" dur="1000" fill="hold"/>
                                        <p:tgtEl>
                                          <p:spTgt spid="189443">
                                            <p:txEl>
                                              <p:pRg st="6" end="6"/>
                                            </p:txEl>
                                          </p:spTgt>
                                        </p:tgtEl>
                                        <p:attrNameLst>
                                          <p:attrName>ppt_w</p:attrName>
                                        </p:attrNameLst>
                                      </p:cBhvr>
                                      <p:tavLst>
                                        <p:tav tm="0">
                                          <p:val>
                                            <p:strVal val="#ppt_w*0.70"/>
                                          </p:val>
                                        </p:tav>
                                        <p:tav tm="100000">
                                          <p:val>
                                            <p:strVal val="#ppt_w"/>
                                          </p:val>
                                        </p:tav>
                                      </p:tavLst>
                                    </p:anim>
                                    <p:anim calcmode="lin" valueType="num">
                                      <p:cBhvr>
                                        <p:cTn id="14" dur="1000" fill="hold"/>
                                        <p:tgtEl>
                                          <p:spTgt spid="189443">
                                            <p:txEl>
                                              <p:pRg st="6" end="6"/>
                                            </p:txEl>
                                          </p:spTgt>
                                        </p:tgtEl>
                                        <p:attrNameLst>
                                          <p:attrName>ppt_h</p:attrName>
                                        </p:attrNameLst>
                                      </p:cBhvr>
                                      <p:tavLst>
                                        <p:tav tm="0">
                                          <p:val>
                                            <p:strVal val="#ppt_h"/>
                                          </p:val>
                                        </p:tav>
                                        <p:tav tm="100000">
                                          <p:val>
                                            <p:strVal val="#ppt_h"/>
                                          </p:val>
                                        </p:tav>
                                      </p:tavLst>
                                    </p:anim>
                                    <p:animEffect transition="in" filter="fade">
                                      <p:cBhvr>
                                        <p:cTn id="15" dur="1000"/>
                                        <p:tgtEl>
                                          <p:spTgt spid="189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Review</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4678204"/>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What is an Intelligent  Robot</a:t>
            </a:r>
            <a:r>
              <a:rPr lang="zh-CN" altLang="en-US" sz="3600" dirty="0">
                <a:solidFill>
                  <a:schemeClr val="bg1">
                    <a:lumMod val="50000"/>
                  </a:schemeClr>
                </a:solidFill>
              </a:rPr>
              <a:t>？</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Intelligent  Robot in USTC</a:t>
            </a:r>
          </a:p>
          <a:p>
            <a:pPr marL="514350" indent="-514350" eaLnBrk="1" hangingPunct="1">
              <a:buFont typeface="Arial" panose="020B0604020202020204" pitchFamily="34" charset="0"/>
              <a:buAutoNum type="arabicPeriod" startAt="3"/>
              <a:defRPr/>
            </a:pPr>
            <a:r>
              <a:rPr lang="en-US" altLang="zh-CN" sz="3600" dirty="0">
                <a:solidFill>
                  <a:schemeClr val="bg1">
                    <a:lumMod val="50000"/>
                  </a:schemeClr>
                </a:solidFill>
              </a:rPr>
              <a:t>Typical technology in Intelligent  Robot </a:t>
            </a:r>
          </a:p>
          <a:p>
            <a:pPr marL="514350" indent="-514350" eaLnBrk="1" hangingPunct="1">
              <a:buFont typeface="Arial" panose="020B0604020202020204" pitchFamily="34" charset="0"/>
              <a:buAutoNum type="arabicPeriod" startAt="3"/>
              <a:defRPr/>
            </a:pPr>
            <a:r>
              <a:rPr lang="en-US" altLang="zh-CN" sz="3600" dirty="0">
                <a:solidFill>
                  <a:schemeClr val="bg1">
                    <a:lumMod val="50000"/>
                  </a:schemeClr>
                </a:solidFill>
              </a:rPr>
              <a:t> Development trend under AI</a:t>
            </a:r>
          </a:p>
          <a:p>
            <a:pPr marL="514350" indent="-514350" eaLnBrk="1" hangingPunct="1">
              <a:buFont typeface="Arial" panose="020B0604020202020204" pitchFamily="34" charset="0"/>
              <a:buAutoNum type="arabicPeriod" startAt="3"/>
              <a:defRPr/>
            </a:pPr>
            <a:r>
              <a:rPr lang="en-US" altLang="zh-CN" sz="3600" dirty="0">
                <a:solidFill>
                  <a:schemeClr val="bg1">
                    <a:lumMod val="50000"/>
                  </a:schemeClr>
                </a:solidFill>
              </a:rPr>
              <a:t> Syllabus</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1942333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BCCE5B4C-0BCD-4A06-A329-E02B8C9F5185}"/>
              </a:ext>
            </a:extLst>
          </p:cNvPr>
          <p:cNvSpPr>
            <a:spLocks noGrp="1" noChangeArrowheads="1"/>
          </p:cNvSpPr>
          <p:nvPr>
            <p:ph type="title"/>
          </p:nvPr>
        </p:nvSpPr>
        <p:spPr>
          <a:xfrm>
            <a:off x="457200" y="898525"/>
            <a:ext cx="8229600" cy="682625"/>
          </a:xfrm>
        </p:spPr>
        <p:txBody>
          <a:bodyPr/>
          <a:lstStyle/>
          <a:p>
            <a:r>
              <a:rPr lang="zh-CN" altLang="en-US" sz="3800" dirty="0"/>
              <a:t>变换描述</a:t>
            </a:r>
          </a:p>
        </p:txBody>
      </p:sp>
      <p:sp>
        <p:nvSpPr>
          <p:cNvPr id="10" name="Rectangle 2">
            <a:extLst>
              <a:ext uri="{FF2B5EF4-FFF2-40B4-BE49-F238E27FC236}">
                <a16:creationId xmlns:a16="http://schemas.microsoft.com/office/drawing/2014/main" id="{C1812EE9-8F9A-4220-82D0-1154D0D6B153}"/>
              </a:ext>
            </a:extLst>
          </p:cNvPr>
          <p:cNvSpPr txBox="1">
            <a:spLocks noChangeArrowheads="1"/>
          </p:cNvSpPr>
          <p:nvPr/>
        </p:nvSpPr>
        <p:spPr bwMode="auto">
          <a:xfrm>
            <a:off x="630237" y="-2274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11" name="Picture 12" descr="underline_base">
            <a:extLst>
              <a:ext uri="{FF2B5EF4-FFF2-40B4-BE49-F238E27FC236}">
                <a16:creationId xmlns:a16="http://schemas.microsoft.com/office/drawing/2014/main" id="{2430E743-AE87-4316-AE32-605F2BFDCD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7894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620E2B2-26AF-472B-8CF8-213A15B8302B}"/>
              </a:ext>
            </a:extLst>
          </p:cNvPr>
          <p:cNvPicPr>
            <a:picLocks noChangeAspect="1"/>
          </p:cNvPicPr>
          <p:nvPr/>
        </p:nvPicPr>
        <p:blipFill>
          <a:blip r:embed="rId4"/>
          <a:stretch>
            <a:fillRect/>
          </a:stretch>
        </p:blipFill>
        <p:spPr>
          <a:xfrm>
            <a:off x="457200" y="1504032"/>
            <a:ext cx="6815981" cy="5073038"/>
          </a:xfrm>
          <a:prstGeom prst="rect">
            <a:avLst/>
          </a:prstGeom>
        </p:spPr>
      </p:pic>
    </p:spTree>
    <p:extLst>
      <p:ext uri="{BB962C8B-B14F-4D97-AF65-F5344CB8AC3E}">
        <p14:creationId xmlns:p14="http://schemas.microsoft.com/office/powerpoint/2010/main" val="2435478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BCCE5B4C-0BCD-4A06-A329-E02B8C9F5185}"/>
              </a:ext>
            </a:extLst>
          </p:cNvPr>
          <p:cNvSpPr>
            <a:spLocks noGrp="1" noChangeArrowheads="1"/>
          </p:cNvSpPr>
          <p:nvPr>
            <p:ph type="title"/>
          </p:nvPr>
        </p:nvSpPr>
        <p:spPr>
          <a:xfrm>
            <a:off x="457200" y="898525"/>
            <a:ext cx="8229600" cy="682625"/>
          </a:xfrm>
        </p:spPr>
        <p:txBody>
          <a:bodyPr/>
          <a:lstStyle/>
          <a:p>
            <a:r>
              <a:rPr lang="zh-CN" altLang="en-US" sz="3800" dirty="0"/>
              <a:t>位置描述</a:t>
            </a:r>
          </a:p>
        </p:txBody>
      </p:sp>
      <p:sp>
        <p:nvSpPr>
          <p:cNvPr id="10" name="Rectangle 2">
            <a:extLst>
              <a:ext uri="{FF2B5EF4-FFF2-40B4-BE49-F238E27FC236}">
                <a16:creationId xmlns:a16="http://schemas.microsoft.com/office/drawing/2014/main" id="{C1812EE9-8F9A-4220-82D0-1154D0D6B153}"/>
              </a:ext>
            </a:extLst>
          </p:cNvPr>
          <p:cNvSpPr txBox="1">
            <a:spLocks noChangeArrowheads="1"/>
          </p:cNvSpPr>
          <p:nvPr/>
        </p:nvSpPr>
        <p:spPr bwMode="auto">
          <a:xfrm>
            <a:off x="630237" y="-2274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11" name="Picture 12" descr="underline_base">
            <a:extLst>
              <a:ext uri="{FF2B5EF4-FFF2-40B4-BE49-F238E27FC236}">
                <a16:creationId xmlns:a16="http://schemas.microsoft.com/office/drawing/2014/main" id="{2430E743-AE87-4316-AE32-605F2BFDCD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7894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6B221B3A-7945-44B7-A6EC-17C12FDED516}"/>
              </a:ext>
            </a:extLst>
          </p:cNvPr>
          <p:cNvPicPr>
            <a:picLocks noChangeAspect="1"/>
          </p:cNvPicPr>
          <p:nvPr/>
        </p:nvPicPr>
        <p:blipFill>
          <a:blip r:embed="rId4"/>
          <a:stretch>
            <a:fillRect/>
          </a:stretch>
        </p:blipFill>
        <p:spPr>
          <a:xfrm>
            <a:off x="457199" y="1581149"/>
            <a:ext cx="7916616" cy="4929819"/>
          </a:xfrm>
          <a:prstGeom prst="rect">
            <a:avLst/>
          </a:prstGeom>
        </p:spPr>
      </p:pic>
    </p:spTree>
    <p:extLst>
      <p:ext uri="{BB962C8B-B14F-4D97-AF65-F5344CB8AC3E}">
        <p14:creationId xmlns:p14="http://schemas.microsoft.com/office/powerpoint/2010/main" val="1010712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640E852E-0878-4AA8-AD10-DFF4893CE02B}"/>
              </a:ext>
            </a:extLst>
          </p:cNvPr>
          <p:cNvSpPr>
            <a:spLocks noGrp="1" noChangeArrowheads="1"/>
          </p:cNvSpPr>
          <p:nvPr>
            <p:ph type="title"/>
          </p:nvPr>
        </p:nvSpPr>
        <p:spPr>
          <a:xfrm>
            <a:off x="457200" y="1044575"/>
            <a:ext cx="8229600" cy="503238"/>
          </a:xfrm>
        </p:spPr>
        <p:txBody>
          <a:bodyPr/>
          <a:lstStyle/>
          <a:p>
            <a:r>
              <a:rPr lang="zh-CN" altLang="en-US" sz="3800"/>
              <a:t>位置描述</a:t>
            </a:r>
          </a:p>
        </p:txBody>
      </p:sp>
      <p:sp>
        <p:nvSpPr>
          <p:cNvPr id="191491" name="Rectangle 10">
            <a:extLst>
              <a:ext uri="{FF2B5EF4-FFF2-40B4-BE49-F238E27FC236}">
                <a16:creationId xmlns:a16="http://schemas.microsoft.com/office/drawing/2014/main" id="{87DC2732-9193-4745-95A0-748F01BCAE36}"/>
              </a:ext>
            </a:extLst>
          </p:cNvPr>
          <p:cNvSpPr>
            <a:spLocks noGrp="1" noChangeArrowheads="1"/>
          </p:cNvSpPr>
          <p:nvPr>
            <p:ph type="body" sz="half" idx="1"/>
          </p:nvPr>
        </p:nvSpPr>
        <p:spPr>
          <a:xfrm>
            <a:off x="457200" y="1600200"/>
            <a:ext cx="8229600" cy="2195513"/>
          </a:xfrm>
        </p:spPr>
        <p:txBody>
          <a:bodyPr/>
          <a:lstStyle/>
          <a:p>
            <a:pPr marL="660400" indent="-660400">
              <a:buFont typeface="Wingdings" panose="05000000000000000000" pitchFamily="2" charset="2"/>
              <a:buNone/>
            </a:pPr>
            <a:r>
              <a:rPr lang="zh-CN" altLang="en-US" sz="2200" b="1" dirty="0"/>
              <a:t>坐标系的表示：</a:t>
            </a:r>
          </a:p>
          <a:p>
            <a:pPr marL="660400" indent="-660400">
              <a:buFont typeface="Wingdings" panose="05000000000000000000" pitchFamily="2" charset="2"/>
              <a:buAutoNum type="romanUcPeriod"/>
            </a:pPr>
            <a:r>
              <a:rPr lang="zh-CN" altLang="en-US" sz="2400" b="1" dirty="0"/>
              <a:t>坐标系原点与固定参考坐标系原点重合时的表示：</a:t>
            </a:r>
            <a:endParaRPr lang="en-US" altLang="zh-CN" sz="2400" b="1" dirty="0"/>
          </a:p>
          <a:p>
            <a:pPr marL="0" indent="0">
              <a:buNone/>
            </a:pP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用三个相互垂直的单位向量来表示一个中心位于参考坐标系原点的坐标系，分别为</a:t>
            </a:r>
            <a:r>
              <a:rPr lang="en-US" altLang="zh-CN" sz="2400" b="1" i="1" dirty="0" err="1">
                <a:latin typeface="Times New Roman" panose="02020603050405020304" pitchFamily="18" charset="0"/>
                <a:ea typeface="楷体" panose="02010609060101010101" pitchFamily="49" charset="-122"/>
              </a:rPr>
              <a:t>n,o,a</a:t>
            </a:r>
            <a:r>
              <a:rPr lang="zh-CN" altLang="en-US" sz="2400" b="1" i="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这样，坐标系就可以由三个向量以矩阵的形式表示为</a:t>
            </a:r>
          </a:p>
          <a:p>
            <a:pPr marL="660400" indent="-660400"/>
            <a:endParaRPr lang="en-US" altLang="zh-CN" sz="2600" dirty="0"/>
          </a:p>
        </p:txBody>
      </p:sp>
      <p:pic>
        <p:nvPicPr>
          <p:cNvPr id="191492" name="Picture 4" descr="2-5">
            <a:extLst>
              <a:ext uri="{FF2B5EF4-FFF2-40B4-BE49-F238E27FC236}">
                <a16:creationId xmlns:a16="http://schemas.microsoft.com/office/drawing/2014/main" id="{60D3960B-E9E7-4A44-AE1B-0CEAFAD17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61569"/>
            <a:ext cx="3960812"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1493" name="Object 2">
            <a:extLst>
              <a:ext uri="{FF2B5EF4-FFF2-40B4-BE49-F238E27FC236}">
                <a16:creationId xmlns:a16="http://schemas.microsoft.com/office/drawing/2014/main" id="{36F9056F-0179-47A2-8DEB-88F9839899CF}"/>
              </a:ext>
            </a:extLst>
          </p:cNvPr>
          <p:cNvGraphicFramePr>
            <a:graphicFrameLocks noGrp="1"/>
          </p:cNvGraphicFramePr>
          <p:nvPr>
            <p:ph sz="quarter" idx="4294967295"/>
            <p:extLst>
              <p:ext uri="{D42A27DB-BD31-4B8C-83A1-F6EECF244321}">
                <p14:modId xmlns:p14="http://schemas.microsoft.com/office/powerpoint/2010/main" val="775367074"/>
              </p:ext>
            </p:extLst>
          </p:nvPr>
        </p:nvGraphicFramePr>
        <p:xfrm>
          <a:off x="1112210" y="3848100"/>
          <a:ext cx="3135313" cy="1739900"/>
        </p:xfrm>
        <a:graphic>
          <a:graphicData uri="http://schemas.openxmlformats.org/presentationml/2006/ole">
            <mc:AlternateContent xmlns:mc="http://schemas.openxmlformats.org/markup-compatibility/2006">
              <mc:Choice xmlns:v="urn:schemas-microsoft-com:vml" Requires="v">
                <p:oleObj spid="_x0000_s155020" r:id="rId4" imgW="1180588" imgH="736280" progId="Equation.3">
                  <p:embed/>
                </p:oleObj>
              </mc:Choice>
              <mc:Fallback>
                <p:oleObj r:id="rId4" imgW="1180588" imgH="736280" progId="Equation.3">
                  <p:embed/>
                  <p:pic>
                    <p:nvPicPr>
                      <p:cNvPr id="191493" name="Object 2">
                        <a:extLst>
                          <a:ext uri="{FF2B5EF4-FFF2-40B4-BE49-F238E27FC236}">
                            <a16:creationId xmlns:a16="http://schemas.microsoft.com/office/drawing/2014/main" id="{36F9056F-0179-47A2-8DEB-88F9839899CF}"/>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210" y="3848100"/>
                        <a:ext cx="3135313" cy="1739900"/>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2">
            <a:extLst>
              <a:ext uri="{FF2B5EF4-FFF2-40B4-BE49-F238E27FC236}">
                <a16:creationId xmlns:a16="http://schemas.microsoft.com/office/drawing/2014/main" id="{DBB3DC21-947D-4839-B11D-305AE80FD858}"/>
              </a:ext>
            </a:extLst>
          </p:cNvPr>
          <p:cNvSpPr txBox="1">
            <a:spLocks noChangeArrowheads="1"/>
          </p:cNvSpPr>
          <p:nvPr/>
        </p:nvSpPr>
        <p:spPr bwMode="auto">
          <a:xfrm>
            <a:off x="553496" y="-476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9" name="Picture 12" descr="underline_base">
            <a:extLst>
              <a:ext uri="{FF2B5EF4-FFF2-40B4-BE49-F238E27FC236}">
                <a16:creationId xmlns:a16="http://schemas.microsoft.com/office/drawing/2014/main" id="{E3A32B49-B0C5-4E3C-92DC-504DCA232FF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59" y="79692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174CFD46-9048-4292-AB4D-C38F4716A603}"/>
              </a:ext>
            </a:extLst>
          </p:cNvPr>
          <p:cNvSpPr>
            <a:spLocks noGrp="1" noChangeArrowheads="1"/>
          </p:cNvSpPr>
          <p:nvPr>
            <p:ph type="title"/>
          </p:nvPr>
        </p:nvSpPr>
        <p:spPr>
          <a:xfrm>
            <a:off x="457200" y="1012825"/>
            <a:ext cx="8229600" cy="584200"/>
          </a:xfrm>
        </p:spPr>
        <p:txBody>
          <a:bodyPr/>
          <a:lstStyle/>
          <a:p>
            <a:r>
              <a:rPr lang="zh-CN" altLang="en-US" sz="3800"/>
              <a:t>位置描述</a:t>
            </a:r>
          </a:p>
        </p:txBody>
      </p:sp>
      <p:sp>
        <p:nvSpPr>
          <p:cNvPr id="192515" name="Rectangle 3">
            <a:extLst>
              <a:ext uri="{FF2B5EF4-FFF2-40B4-BE49-F238E27FC236}">
                <a16:creationId xmlns:a16="http://schemas.microsoft.com/office/drawing/2014/main" id="{3E6BB43C-B0C8-40B4-B4C1-712F4A496D43}"/>
              </a:ext>
            </a:extLst>
          </p:cNvPr>
          <p:cNvSpPr>
            <a:spLocks noGrp="1" noChangeArrowheads="1"/>
          </p:cNvSpPr>
          <p:nvPr>
            <p:ph type="body" sz="half" idx="1"/>
          </p:nvPr>
        </p:nvSpPr>
        <p:spPr>
          <a:xfrm>
            <a:off x="457200" y="1600200"/>
            <a:ext cx="8686800" cy="2195513"/>
          </a:xfrm>
        </p:spPr>
        <p:txBody>
          <a:bodyPr/>
          <a:lstStyle/>
          <a:p>
            <a:pPr marL="660400" indent="-660400">
              <a:buFont typeface="Wingdings" panose="05000000000000000000" pitchFamily="2" charset="2"/>
              <a:buAutoNum type="romanUcPeriod" startAt="2"/>
            </a:pPr>
            <a:r>
              <a:rPr lang="zh-CN" altLang="en-US" sz="2600" b="1" dirty="0"/>
              <a:t>坐标系原点与固定参考坐标系的原点不重合时的表示</a:t>
            </a:r>
            <a:r>
              <a:rPr lang="en-US" altLang="zh-CN" sz="2600" b="1" dirty="0"/>
              <a:t>:</a:t>
            </a:r>
          </a:p>
          <a:p>
            <a:pPr marL="0" indent="0">
              <a:buNone/>
            </a:pPr>
            <a:r>
              <a:rPr lang="en-US" altLang="zh-CN" sz="26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可以在该坐标系的原点与参考坐标系原点之间做一个向量，而这个向量由上节中提到的参考坐标系的三个坐标向量表示。这样，这个</a:t>
            </a:r>
            <a:r>
              <a:rPr lang="zh-CN" altLang="en-US" sz="2400" b="1" dirty="0">
                <a:solidFill>
                  <a:srgbClr val="00B050"/>
                </a:solidFill>
                <a:latin typeface="Times New Roman" panose="02020603050405020304" pitchFamily="18" charset="0"/>
                <a:ea typeface="楷体" panose="02010609060101010101" pitchFamily="49" charset="-122"/>
              </a:rPr>
              <a:t>坐标系就可以由</a:t>
            </a:r>
            <a:r>
              <a:rPr lang="zh-CN" altLang="en-US" sz="2400" b="1" dirty="0">
                <a:solidFill>
                  <a:srgbClr val="000099"/>
                </a:solidFill>
                <a:latin typeface="Times New Roman" panose="02020603050405020304" pitchFamily="18" charset="0"/>
                <a:ea typeface="楷体" panose="02010609060101010101" pitchFamily="49" charset="-122"/>
              </a:rPr>
              <a:t>三个表示方向</a:t>
            </a:r>
            <a:r>
              <a:rPr lang="zh-CN" altLang="en-US" sz="2400" b="1" dirty="0">
                <a:solidFill>
                  <a:srgbClr val="00B050"/>
                </a:solidFill>
                <a:latin typeface="Times New Roman" panose="02020603050405020304" pitchFamily="18" charset="0"/>
                <a:ea typeface="楷体" panose="02010609060101010101" pitchFamily="49" charset="-122"/>
              </a:rPr>
              <a:t>的单位向量以</a:t>
            </a:r>
            <a:r>
              <a:rPr lang="zh-CN" altLang="en-US" sz="2400" b="1" dirty="0">
                <a:solidFill>
                  <a:srgbClr val="000099"/>
                </a:solidFill>
                <a:latin typeface="Times New Roman" panose="02020603050405020304" pitchFamily="18" charset="0"/>
                <a:ea typeface="楷体" panose="02010609060101010101" pitchFamily="49" charset="-122"/>
              </a:rPr>
              <a:t>及第四个位置向量</a:t>
            </a:r>
            <a:r>
              <a:rPr lang="zh-CN" altLang="en-US" sz="2400" b="1" dirty="0">
                <a:solidFill>
                  <a:srgbClr val="00B050"/>
                </a:solidFill>
                <a:latin typeface="Times New Roman" panose="02020603050405020304" pitchFamily="18" charset="0"/>
                <a:ea typeface="楷体" panose="02010609060101010101" pitchFamily="49" charset="-122"/>
              </a:rPr>
              <a:t>来表示</a:t>
            </a:r>
            <a:r>
              <a:rPr lang="zh-CN" altLang="en-US" sz="2400" b="1" dirty="0">
                <a:latin typeface="Times New Roman" panose="02020603050405020304" pitchFamily="18" charset="0"/>
                <a:ea typeface="楷体" panose="02010609060101010101" pitchFamily="49" charset="-122"/>
              </a:rPr>
              <a:t>。</a:t>
            </a:r>
          </a:p>
        </p:txBody>
      </p:sp>
      <p:pic>
        <p:nvPicPr>
          <p:cNvPr id="192516" name="Picture 5" descr="2-6">
            <a:extLst>
              <a:ext uri="{FF2B5EF4-FFF2-40B4-BE49-F238E27FC236}">
                <a16:creationId xmlns:a16="http://schemas.microsoft.com/office/drawing/2014/main" id="{3C490BC3-B80E-4C3D-B8F2-0FCFBFE92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3409720"/>
            <a:ext cx="40243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2517" name="Object 2">
            <a:extLst>
              <a:ext uri="{FF2B5EF4-FFF2-40B4-BE49-F238E27FC236}">
                <a16:creationId xmlns:a16="http://schemas.microsoft.com/office/drawing/2014/main" id="{76D89CFB-751B-41A3-B053-3DABEEFA114A}"/>
              </a:ext>
            </a:extLst>
          </p:cNvPr>
          <p:cNvGraphicFramePr>
            <a:graphicFrameLocks noGrp="1"/>
          </p:cNvGraphicFramePr>
          <p:nvPr>
            <p:ph sz="half" idx="2"/>
            <p:extLst>
              <p:ext uri="{D42A27DB-BD31-4B8C-83A1-F6EECF244321}">
                <p14:modId xmlns:p14="http://schemas.microsoft.com/office/powerpoint/2010/main" val="2178307842"/>
              </p:ext>
            </p:extLst>
          </p:nvPr>
        </p:nvGraphicFramePr>
        <p:xfrm>
          <a:off x="1131888" y="3694113"/>
          <a:ext cx="3135312" cy="1936750"/>
        </p:xfrm>
        <a:graphic>
          <a:graphicData uri="http://schemas.openxmlformats.org/presentationml/2006/ole">
            <mc:AlternateContent xmlns:mc="http://schemas.openxmlformats.org/markup-compatibility/2006">
              <mc:Choice xmlns:v="urn:schemas-microsoft-com:vml" Requires="v">
                <p:oleObj spid="_x0000_s156044" r:id="rId4" imgW="1079500" imgH="749300" progId="Equation.3">
                  <p:embed/>
                </p:oleObj>
              </mc:Choice>
              <mc:Fallback>
                <p:oleObj r:id="rId4" imgW="1079500" imgH="749300" progId="Equation.3">
                  <p:embed/>
                  <p:pic>
                    <p:nvPicPr>
                      <p:cNvPr id="192517" name="Object 2">
                        <a:extLst>
                          <a:ext uri="{FF2B5EF4-FFF2-40B4-BE49-F238E27FC236}">
                            <a16:creationId xmlns:a16="http://schemas.microsoft.com/office/drawing/2014/main" id="{76D89CFB-751B-41A3-B053-3DABEEFA114A}"/>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888" y="3694113"/>
                        <a:ext cx="3135312" cy="1936750"/>
                      </a:xfrm>
                      <a:prstGeom prst="rect">
                        <a:avLst/>
                      </a:prstGeom>
                      <a:solidFill>
                        <a:srgbClr val="C0C0C0">
                          <a:alpha val="23921"/>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2">
            <a:extLst>
              <a:ext uri="{FF2B5EF4-FFF2-40B4-BE49-F238E27FC236}">
                <a16:creationId xmlns:a16="http://schemas.microsoft.com/office/drawing/2014/main" id="{CE945178-CE23-4987-8148-23AB8C336F0C}"/>
              </a:ext>
            </a:extLst>
          </p:cNvPr>
          <p:cNvSpPr txBox="1">
            <a:spLocks noChangeArrowheads="1"/>
          </p:cNvSpPr>
          <p:nvPr/>
        </p:nvSpPr>
        <p:spPr bwMode="auto">
          <a:xfrm>
            <a:off x="533399" y="-6350"/>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9" name="Picture 12" descr="underline_base">
            <a:extLst>
              <a:ext uri="{FF2B5EF4-FFF2-40B4-BE49-F238E27FC236}">
                <a16:creationId xmlns:a16="http://schemas.microsoft.com/office/drawing/2014/main" id="{AF905FF1-BE0A-4427-8EC3-64A65E74C77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62" y="79533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E315CF7-59CA-4297-8D1D-B178EED854AF}"/>
              </a:ext>
            </a:extLst>
          </p:cNvPr>
          <p:cNvSpPr>
            <a:spLocks noGrp="1" noChangeArrowheads="1"/>
          </p:cNvSpPr>
          <p:nvPr>
            <p:ph type="title"/>
          </p:nvPr>
        </p:nvSpPr>
        <p:spPr>
          <a:xfrm>
            <a:off x="566738" y="881063"/>
            <a:ext cx="7772400" cy="768350"/>
          </a:xfrm>
        </p:spPr>
        <p:txBody>
          <a:bodyPr/>
          <a:lstStyle/>
          <a:p>
            <a:r>
              <a:rPr lang="zh-CN" altLang="en-US" sz="3800"/>
              <a:t>位置描述</a:t>
            </a:r>
          </a:p>
        </p:txBody>
      </p:sp>
      <p:sp>
        <p:nvSpPr>
          <p:cNvPr id="193539" name="Rectangle 3">
            <a:extLst>
              <a:ext uri="{FF2B5EF4-FFF2-40B4-BE49-F238E27FC236}">
                <a16:creationId xmlns:a16="http://schemas.microsoft.com/office/drawing/2014/main" id="{114086ED-4151-4635-8058-7B9B2AB6D015}"/>
              </a:ext>
            </a:extLst>
          </p:cNvPr>
          <p:cNvSpPr>
            <a:spLocks noGrp="1" noChangeArrowheads="1"/>
          </p:cNvSpPr>
          <p:nvPr>
            <p:ph idx="1"/>
          </p:nvPr>
        </p:nvSpPr>
        <p:spPr/>
        <p:txBody>
          <a:bodyPr/>
          <a:lstStyle/>
          <a:p>
            <a:r>
              <a:rPr lang="zh-CN" altLang="en-US" sz="2400" b="1"/>
              <a:t>示例：</a:t>
            </a:r>
            <a:r>
              <a:rPr lang="zh-CN" altLang="en-US" sz="2400" b="1">
                <a:latin typeface="楷体" panose="02010609060101010101" pitchFamily="49" charset="-122"/>
                <a:ea typeface="楷体" panose="02010609060101010101" pitchFamily="49" charset="-122"/>
              </a:rPr>
              <a:t>坐标系位于参考坐标系的</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5</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7</a:t>
            </a:r>
            <a:r>
              <a:rPr lang="zh-CN" altLang="en-US" sz="2400" b="1">
                <a:latin typeface="楷体" panose="02010609060101010101" pitchFamily="49" charset="-122"/>
                <a:ea typeface="楷体" panose="02010609060101010101" pitchFamily="49" charset="-122"/>
              </a:rPr>
              <a:t>的位置。</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轴与</a:t>
            </a:r>
            <a:r>
              <a:rPr lang="en-US" altLang="zh-CN" sz="2400" b="1">
                <a:latin typeface="楷体" panose="02010609060101010101" pitchFamily="49" charset="-122"/>
                <a:ea typeface="楷体" panose="02010609060101010101" pitchFamily="49" charset="-122"/>
              </a:rPr>
              <a:t>x</a:t>
            </a:r>
            <a:r>
              <a:rPr lang="zh-CN" altLang="en-US" sz="2400" b="1">
                <a:latin typeface="楷体" panose="02010609060101010101" pitchFamily="49" charset="-122"/>
                <a:ea typeface="楷体" panose="02010609060101010101" pitchFamily="49" charset="-122"/>
              </a:rPr>
              <a:t>轴平行，</a:t>
            </a:r>
            <a:r>
              <a:rPr lang="en-US" altLang="zh-CN" sz="2400" b="1">
                <a:latin typeface="楷体" panose="02010609060101010101" pitchFamily="49" charset="-122"/>
                <a:ea typeface="楷体" panose="02010609060101010101" pitchFamily="49" charset="-122"/>
              </a:rPr>
              <a:t>o</a:t>
            </a:r>
            <a:r>
              <a:rPr lang="zh-CN" altLang="en-US" sz="2400" b="1">
                <a:latin typeface="楷体" panose="02010609060101010101" pitchFamily="49" charset="-122"/>
                <a:ea typeface="楷体" panose="02010609060101010101" pitchFamily="49" charset="-122"/>
              </a:rPr>
              <a:t>轴相对于</a:t>
            </a:r>
            <a:r>
              <a:rPr lang="en-US" altLang="zh-CN" sz="2400" b="1">
                <a:latin typeface="楷体" panose="02010609060101010101" pitchFamily="49" charset="-122"/>
                <a:ea typeface="楷体" panose="02010609060101010101" pitchFamily="49" charset="-122"/>
              </a:rPr>
              <a:t>y</a:t>
            </a:r>
            <a:r>
              <a:rPr lang="zh-CN" altLang="en-US" sz="2400" b="1">
                <a:latin typeface="楷体" panose="02010609060101010101" pitchFamily="49" charset="-122"/>
                <a:ea typeface="楷体" panose="02010609060101010101" pitchFamily="49" charset="-122"/>
              </a:rPr>
              <a:t>轴角度</a:t>
            </a:r>
            <a:r>
              <a:rPr lang="en-US" altLang="zh-CN" sz="2400" b="1">
                <a:latin typeface="楷体" panose="02010609060101010101" pitchFamily="49" charset="-122"/>
                <a:ea typeface="楷体" panose="02010609060101010101" pitchFamily="49" charset="-122"/>
              </a:rPr>
              <a:t>45°</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a</a:t>
            </a:r>
            <a:r>
              <a:rPr lang="zh-CN" altLang="en-US" sz="2400" b="1">
                <a:latin typeface="楷体" panose="02010609060101010101" pitchFamily="49" charset="-122"/>
                <a:ea typeface="楷体" panose="02010609060101010101" pitchFamily="49" charset="-122"/>
              </a:rPr>
              <a:t>轴相对于</a:t>
            </a:r>
            <a:r>
              <a:rPr lang="en-US" altLang="zh-CN" sz="2400" b="1">
                <a:latin typeface="楷体" panose="02010609060101010101" pitchFamily="49" charset="-122"/>
                <a:ea typeface="楷体" panose="02010609060101010101" pitchFamily="49" charset="-122"/>
              </a:rPr>
              <a:t>z</a:t>
            </a:r>
            <a:r>
              <a:rPr lang="zh-CN" altLang="en-US" sz="2400" b="1">
                <a:latin typeface="楷体" panose="02010609060101010101" pitchFamily="49" charset="-122"/>
                <a:ea typeface="楷体" panose="02010609060101010101" pitchFamily="49" charset="-122"/>
              </a:rPr>
              <a:t>轴角度</a:t>
            </a:r>
            <a:r>
              <a:rPr lang="en-US" altLang="zh-CN" sz="2400" b="1">
                <a:latin typeface="楷体" panose="02010609060101010101" pitchFamily="49" charset="-122"/>
                <a:ea typeface="楷体" panose="02010609060101010101" pitchFamily="49" charset="-122"/>
              </a:rPr>
              <a:t>45 °</a:t>
            </a:r>
            <a:r>
              <a:rPr lang="zh-CN" altLang="en-US" sz="2400" b="1">
                <a:latin typeface="楷体" panose="02010609060101010101" pitchFamily="49" charset="-122"/>
                <a:ea typeface="楷体" panose="02010609060101010101" pitchFamily="49" charset="-122"/>
              </a:rPr>
              <a:t>）</a:t>
            </a:r>
          </a:p>
        </p:txBody>
      </p:sp>
      <p:pic>
        <p:nvPicPr>
          <p:cNvPr id="193540" name="Picture 7" descr="2-7">
            <a:extLst>
              <a:ext uri="{FF2B5EF4-FFF2-40B4-BE49-F238E27FC236}">
                <a16:creationId xmlns:a16="http://schemas.microsoft.com/office/drawing/2014/main" id="{259144DB-A9AA-4EE0-93A9-CCA62B40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25" y="2454275"/>
            <a:ext cx="496887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3">
            <a:extLst>
              <a:ext uri="{FF2B5EF4-FFF2-40B4-BE49-F238E27FC236}">
                <a16:creationId xmlns:a16="http://schemas.microsoft.com/office/drawing/2014/main" id="{EDBDC5F9-01A1-43CE-9A37-C651DFD26B9D}"/>
              </a:ext>
            </a:extLst>
          </p:cNvPr>
          <p:cNvGrpSpPr>
            <a:grpSpLocks/>
          </p:cNvGrpSpPr>
          <p:nvPr/>
        </p:nvGrpSpPr>
        <p:grpSpPr bwMode="auto">
          <a:xfrm>
            <a:off x="517525" y="2933700"/>
            <a:ext cx="4032250" cy="2592388"/>
            <a:chOff x="612" y="1752"/>
            <a:chExt cx="2540" cy="1633"/>
          </a:xfrm>
        </p:grpSpPr>
        <p:sp>
          <p:nvSpPr>
            <p:cNvPr id="193544" name="Text Box 15">
              <a:extLst>
                <a:ext uri="{FF2B5EF4-FFF2-40B4-BE49-F238E27FC236}">
                  <a16:creationId xmlns:a16="http://schemas.microsoft.com/office/drawing/2014/main" id="{97DA5248-6CE9-41F7-A2C3-B049B2C3F9D2}"/>
                </a:ext>
              </a:extLst>
            </p:cNvPr>
            <p:cNvSpPr txBox="1">
              <a:spLocks noChangeArrowheads="1"/>
            </p:cNvSpPr>
            <p:nvPr/>
          </p:nvSpPr>
          <p:spPr bwMode="auto">
            <a:xfrm>
              <a:off x="612" y="1842"/>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i="1">
                  <a:solidFill>
                    <a:schemeClr val="accent2"/>
                  </a:solidFill>
                  <a:latin typeface="Times New Roman" panose="02020603050405020304" pitchFamily="18" charset="0"/>
                  <a:ea typeface="隶书" panose="02010509060101010101" pitchFamily="49" charset="-122"/>
                </a:rPr>
                <a:t>F</a:t>
              </a:r>
              <a:r>
                <a:rPr lang="en-US" altLang="zh-CN">
                  <a:solidFill>
                    <a:schemeClr val="accent2"/>
                  </a:solidFill>
                  <a:latin typeface="Times New Roman" panose="02020603050405020304" pitchFamily="18" charset="0"/>
                  <a:ea typeface="隶书" panose="02010509060101010101" pitchFamily="49" charset="-122"/>
                </a:rPr>
                <a:t>=</a:t>
              </a:r>
            </a:p>
          </p:txBody>
        </p:sp>
        <p:sp>
          <p:nvSpPr>
            <p:cNvPr id="193545" name="Text Box 16">
              <a:extLst>
                <a:ext uri="{FF2B5EF4-FFF2-40B4-BE49-F238E27FC236}">
                  <a16:creationId xmlns:a16="http://schemas.microsoft.com/office/drawing/2014/main" id="{D4FFDBA8-08AE-4BE3-A79E-072D9DEACE8B}"/>
                </a:ext>
              </a:extLst>
            </p:cNvPr>
            <p:cNvSpPr txBox="1">
              <a:spLocks noChangeArrowheads="1"/>
            </p:cNvSpPr>
            <p:nvPr/>
          </p:nvSpPr>
          <p:spPr bwMode="auto">
            <a:xfrm>
              <a:off x="1156" y="1797"/>
              <a:ext cx="1964" cy="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76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AutoNum type="arabicPlain"/>
              </a:pPr>
              <a:r>
                <a:rPr lang="en-US" altLang="zh-CN">
                  <a:solidFill>
                    <a:schemeClr val="accent2"/>
                  </a:solidFill>
                  <a:latin typeface="Times New Roman" panose="02020603050405020304" pitchFamily="18" charset="0"/>
                  <a:ea typeface="隶书" panose="02010509060101010101" pitchFamily="49" charset="-122"/>
                </a:rPr>
                <a:t>      0          0   3</a:t>
              </a:r>
            </a:p>
            <a:p>
              <a:pPr eaLnBrk="1" hangingPunct="1">
                <a:lnSpc>
                  <a:spcPct val="100000"/>
                </a:lnSpc>
                <a:spcBef>
                  <a:spcPct val="50000"/>
                </a:spcBef>
                <a:buClrTx/>
                <a:buSzTx/>
                <a:buFont typeface="Arial" panose="020B0604020202020204" pitchFamily="34" charset="0"/>
                <a:buNone/>
              </a:pPr>
              <a:r>
                <a:rPr lang="en-US" altLang="zh-CN">
                  <a:solidFill>
                    <a:schemeClr val="accent2"/>
                  </a:solidFill>
                  <a:latin typeface="Times New Roman" panose="02020603050405020304" pitchFamily="18" charset="0"/>
                  <a:ea typeface="隶书" panose="02010509060101010101" pitchFamily="49" charset="-122"/>
                </a:rPr>
                <a:t>0   0.707 -0.707 5</a:t>
              </a:r>
            </a:p>
            <a:p>
              <a:pPr eaLnBrk="1" hangingPunct="1">
                <a:lnSpc>
                  <a:spcPct val="100000"/>
                </a:lnSpc>
                <a:spcBef>
                  <a:spcPct val="50000"/>
                </a:spcBef>
                <a:buClrTx/>
                <a:buSzTx/>
                <a:buFont typeface="Arial" panose="020B0604020202020204" pitchFamily="34" charset="0"/>
                <a:buNone/>
              </a:pPr>
              <a:r>
                <a:rPr lang="en-US" altLang="zh-CN">
                  <a:solidFill>
                    <a:schemeClr val="accent2"/>
                  </a:solidFill>
                  <a:latin typeface="Times New Roman" panose="02020603050405020304" pitchFamily="18" charset="0"/>
                  <a:ea typeface="隶书" panose="02010509060101010101" pitchFamily="49" charset="-122"/>
                </a:rPr>
                <a:t>0   0.707  0.707 7</a:t>
              </a:r>
            </a:p>
            <a:p>
              <a:pPr eaLnBrk="1" hangingPunct="1">
                <a:lnSpc>
                  <a:spcPct val="100000"/>
                </a:lnSpc>
                <a:spcBef>
                  <a:spcPct val="50000"/>
                </a:spcBef>
                <a:buClrTx/>
                <a:buSzTx/>
                <a:buFont typeface="Arial" panose="020B0604020202020204" pitchFamily="34" charset="0"/>
                <a:buNone/>
              </a:pPr>
              <a:r>
                <a:rPr lang="en-US" altLang="zh-CN">
                  <a:solidFill>
                    <a:schemeClr val="accent2"/>
                  </a:solidFill>
                  <a:latin typeface="Times New Roman" panose="02020603050405020304" pitchFamily="18" charset="0"/>
                  <a:ea typeface="隶书" panose="02010509060101010101" pitchFamily="49" charset="-122"/>
                </a:rPr>
                <a:t>0   0          0       1</a:t>
              </a:r>
            </a:p>
          </p:txBody>
        </p:sp>
        <p:sp>
          <p:nvSpPr>
            <p:cNvPr id="193546" name="Line 17">
              <a:extLst>
                <a:ext uri="{FF2B5EF4-FFF2-40B4-BE49-F238E27FC236}">
                  <a16:creationId xmlns:a16="http://schemas.microsoft.com/office/drawing/2014/main" id="{6CB9D5D9-8631-47E6-BDF7-A82C550BC142}"/>
                </a:ext>
              </a:extLst>
            </p:cNvPr>
            <p:cNvSpPr>
              <a:spLocks noChangeShapeType="1"/>
            </p:cNvSpPr>
            <p:nvPr/>
          </p:nvSpPr>
          <p:spPr bwMode="auto">
            <a:xfrm>
              <a:off x="1066" y="1797"/>
              <a:ext cx="272" cy="0"/>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547" name="Line 18">
              <a:extLst>
                <a:ext uri="{FF2B5EF4-FFF2-40B4-BE49-F238E27FC236}">
                  <a16:creationId xmlns:a16="http://schemas.microsoft.com/office/drawing/2014/main" id="{02EB3FE4-7443-4521-A944-A1CE5EFBAEA2}"/>
                </a:ext>
              </a:extLst>
            </p:cNvPr>
            <p:cNvSpPr>
              <a:spLocks noChangeShapeType="1"/>
            </p:cNvSpPr>
            <p:nvPr/>
          </p:nvSpPr>
          <p:spPr bwMode="auto">
            <a:xfrm>
              <a:off x="1066" y="1797"/>
              <a:ext cx="0" cy="1588"/>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548" name="Line 19">
              <a:extLst>
                <a:ext uri="{FF2B5EF4-FFF2-40B4-BE49-F238E27FC236}">
                  <a16:creationId xmlns:a16="http://schemas.microsoft.com/office/drawing/2014/main" id="{A9B86A9C-E819-4A18-B401-3DC49F26F686}"/>
                </a:ext>
              </a:extLst>
            </p:cNvPr>
            <p:cNvSpPr>
              <a:spLocks noChangeShapeType="1"/>
            </p:cNvSpPr>
            <p:nvPr/>
          </p:nvSpPr>
          <p:spPr bwMode="auto">
            <a:xfrm>
              <a:off x="1066" y="3385"/>
              <a:ext cx="226" cy="0"/>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549" name="Line 20">
              <a:extLst>
                <a:ext uri="{FF2B5EF4-FFF2-40B4-BE49-F238E27FC236}">
                  <a16:creationId xmlns:a16="http://schemas.microsoft.com/office/drawing/2014/main" id="{CC1B0B73-D5F2-4B35-B096-1DE2E13EFE82}"/>
                </a:ext>
              </a:extLst>
            </p:cNvPr>
            <p:cNvSpPr>
              <a:spLocks noChangeShapeType="1"/>
            </p:cNvSpPr>
            <p:nvPr/>
          </p:nvSpPr>
          <p:spPr bwMode="auto">
            <a:xfrm>
              <a:off x="2925" y="1752"/>
              <a:ext cx="227" cy="0"/>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550" name="Line 21">
              <a:extLst>
                <a:ext uri="{FF2B5EF4-FFF2-40B4-BE49-F238E27FC236}">
                  <a16:creationId xmlns:a16="http://schemas.microsoft.com/office/drawing/2014/main" id="{6C5A606F-50C0-4C3B-A857-24505A777A61}"/>
                </a:ext>
              </a:extLst>
            </p:cNvPr>
            <p:cNvSpPr>
              <a:spLocks noChangeShapeType="1"/>
            </p:cNvSpPr>
            <p:nvPr/>
          </p:nvSpPr>
          <p:spPr bwMode="auto">
            <a:xfrm>
              <a:off x="3152" y="1752"/>
              <a:ext cx="0" cy="1633"/>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551" name="Line 22">
              <a:extLst>
                <a:ext uri="{FF2B5EF4-FFF2-40B4-BE49-F238E27FC236}">
                  <a16:creationId xmlns:a16="http://schemas.microsoft.com/office/drawing/2014/main" id="{13D2425A-5421-46E0-96D9-2D9FFC76241D}"/>
                </a:ext>
              </a:extLst>
            </p:cNvPr>
            <p:cNvSpPr>
              <a:spLocks noChangeShapeType="1"/>
            </p:cNvSpPr>
            <p:nvPr/>
          </p:nvSpPr>
          <p:spPr bwMode="auto">
            <a:xfrm flipH="1">
              <a:off x="2971" y="3385"/>
              <a:ext cx="181" cy="0"/>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Rectangle 2">
            <a:extLst>
              <a:ext uri="{FF2B5EF4-FFF2-40B4-BE49-F238E27FC236}">
                <a16:creationId xmlns:a16="http://schemas.microsoft.com/office/drawing/2014/main" id="{9F1A38DC-4282-4D0D-9566-1B536A888833}"/>
              </a:ext>
            </a:extLst>
          </p:cNvPr>
          <p:cNvSpPr txBox="1">
            <a:spLocks noChangeArrowheads="1"/>
          </p:cNvSpPr>
          <p:nvPr/>
        </p:nvSpPr>
        <p:spPr bwMode="auto">
          <a:xfrm>
            <a:off x="553496" y="-476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2. </a:t>
            </a:r>
            <a:r>
              <a:rPr lang="zh-CN" altLang="en-US" kern="0" dirty="0"/>
              <a:t>齐次坐标系</a:t>
            </a:r>
            <a:endParaRPr lang="en-US" altLang="zh-CN" kern="0" dirty="0"/>
          </a:p>
        </p:txBody>
      </p:sp>
      <p:pic>
        <p:nvPicPr>
          <p:cNvPr id="17" name="Picture 12" descr="underline_base">
            <a:extLst>
              <a:ext uri="{FF2B5EF4-FFF2-40B4-BE49-F238E27FC236}">
                <a16:creationId xmlns:a16="http://schemas.microsoft.com/office/drawing/2014/main" id="{FF3D39EC-D023-4004-A05E-F4EECE71C2F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59" y="79692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空间坐标定义</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齐次坐标系</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t> </a:t>
            </a:r>
            <a:r>
              <a:rPr lang="zh-CN" altLang="en-US" sz="3600" dirty="0"/>
              <a:t>空间变换矩阵</a:t>
            </a:r>
            <a:endParaRPr lang="en-US" altLang="zh-CN" sz="3600" dirty="0"/>
          </a:p>
          <a:p>
            <a:pPr marL="514350" indent="-514350" eaLnBrk="1" hangingPunct="1">
              <a:buFont typeface="Arial" panose="020B0604020202020204" pitchFamily="34" charset="0"/>
              <a:buAutoNum type="arabicPeriod"/>
              <a:defRPr/>
            </a:pPr>
            <a:r>
              <a:rPr lang="zh-CN" altLang="en-US" sz="3600" dirty="0"/>
              <a:t> 旋转向量</a:t>
            </a:r>
            <a:endParaRPr lang="en-US" altLang="zh-CN" sz="3600" dirty="0"/>
          </a:p>
          <a:p>
            <a:pPr eaLnBrk="1" hangingPunct="1">
              <a:defRPr/>
            </a:pPr>
            <a:r>
              <a:rPr lang="en-US" altLang="zh-CN" sz="3600" dirty="0"/>
              <a:t>5.  </a:t>
            </a:r>
            <a:r>
              <a:rPr lang="zh-CN" altLang="en-US" sz="3600" dirty="0"/>
              <a:t>欧拉角</a:t>
            </a:r>
            <a:endParaRPr lang="en-US" altLang="zh-CN" sz="3600" dirty="0"/>
          </a:p>
          <a:p>
            <a:pPr eaLnBrk="1" hangingPunct="1">
              <a:defRPr/>
            </a:pPr>
            <a:r>
              <a:rPr lang="en-US" altLang="zh-CN" sz="3600" dirty="0"/>
              <a:t>6.  </a:t>
            </a:r>
            <a:r>
              <a:rPr lang="zh-CN" altLang="en-US" sz="3600" dirty="0"/>
              <a:t>四元数</a:t>
            </a:r>
            <a:endParaRPr lang="en-US" altLang="zh-CN" sz="3600" dirty="0"/>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850670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a:extLst>
              <a:ext uri="{FF2B5EF4-FFF2-40B4-BE49-F238E27FC236}">
                <a16:creationId xmlns:a16="http://schemas.microsoft.com/office/drawing/2014/main" id="{DCCAFBDD-567C-4B46-A3AC-9E82F68AB079}"/>
              </a:ext>
            </a:extLst>
          </p:cNvPr>
          <p:cNvSpPr>
            <a:spLocks noGrp="1" noChangeArrowheads="1"/>
          </p:cNvSpPr>
          <p:nvPr>
            <p:ph idx="1"/>
          </p:nvPr>
        </p:nvSpPr>
        <p:spPr>
          <a:xfrm>
            <a:off x="533400" y="1404652"/>
            <a:ext cx="8077200" cy="4615148"/>
          </a:xfrm>
        </p:spPr>
        <p:txBody>
          <a:bodyPr/>
          <a:lstStyle/>
          <a:p>
            <a:pPr>
              <a:buFont typeface="Wingdings" panose="05000000000000000000" pitchFamily="2" charset="2"/>
              <a:buNone/>
            </a:pPr>
            <a:r>
              <a:rPr lang="zh-CN" altLang="en-US" b="1" dirty="0">
                <a:solidFill>
                  <a:schemeClr val="accent2"/>
                </a:solidFill>
                <a:latin typeface="楷体" panose="02010609060101010101" pitchFamily="49" charset="-122"/>
                <a:ea typeface="楷体" panose="02010609060101010101" pitchFamily="49" charset="-122"/>
              </a:rPr>
              <a:t>旋转变换</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Rotation transformation</a:t>
            </a:r>
            <a:r>
              <a:rPr lang="zh-CN" altLang="en-US" b="1" dirty="0">
                <a:latin typeface="楷体" panose="02010609060101010101" pitchFamily="49" charset="-122"/>
                <a:ea typeface="楷体" panose="02010609060101010101" pitchFamily="49" charset="-122"/>
              </a:rPr>
              <a:t>）</a:t>
            </a:r>
          </a:p>
          <a:p>
            <a:pPr lvl="1"/>
            <a:r>
              <a:rPr lang="zh-CN" altLang="en-US" sz="2000" b="1" dirty="0">
                <a:latin typeface="楷体" panose="02010609060101010101" pitchFamily="49" charset="-122"/>
                <a:ea typeface="楷体" panose="02010609060101010101" pitchFamily="49" charset="-122"/>
              </a:rPr>
              <a:t>假设坐标系</a:t>
            </a:r>
            <a:r>
              <a:rPr lang="en-US" altLang="zh-CN" sz="2000" b="1" dirty="0">
                <a:latin typeface="楷体" panose="02010609060101010101" pitchFamily="49" charset="-122"/>
                <a:ea typeface="楷体" panose="02010609060101010101" pitchFamily="49" charset="-122"/>
              </a:rPr>
              <a:t>B</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n ,o ,a</a:t>
            </a:r>
            <a:r>
              <a:rPr lang="zh-CN" altLang="en-US" sz="2000" b="1" dirty="0">
                <a:latin typeface="楷体" panose="02010609060101010101" pitchFamily="49" charset="-122"/>
                <a:ea typeface="楷体" panose="02010609060101010101" pitchFamily="49" charset="-122"/>
              </a:rPr>
              <a:t>）位于参考坐标系</a:t>
            </a:r>
            <a:r>
              <a:rPr lang="en-US" altLang="zh-CN" sz="2000" b="1" dirty="0">
                <a:latin typeface="楷体" panose="02010609060101010101" pitchFamily="49" charset="-122"/>
                <a:ea typeface="楷体" panose="02010609060101010101" pitchFamily="49" charset="-122"/>
              </a:rPr>
              <a:t>A</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x ,y ,z</a:t>
            </a:r>
            <a:r>
              <a:rPr lang="zh-CN" altLang="en-US" sz="2000" b="1" dirty="0">
                <a:latin typeface="楷体" panose="02010609060101010101" pitchFamily="49" charset="-122"/>
                <a:ea typeface="楷体" panose="02010609060101010101" pitchFamily="49" charset="-122"/>
              </a:rPr>
              <a:t>）的原点，坐标系</a:t>
            </a:r>
            <a:r>
              <a:rPr lang="en-US" altLang="zh-CN" sz="2000" b="1" dirty="0">
                <a:latin typeface="楷体" panose="02010609060101010101" pitchFamily="49" charset="-122"/>
                <a:ea typeface="楷体" panose="02010609060101010101" pitchFamily="49" charset="-122"/>
              </a:rPr>
              <a:t>B</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n ,o ,a</a:t>
            </a:r>
            <a:r>
              <a:rPr lang="zh-CN" altLang="en-US" sz="2000" b="1" dirty="0">
                <a:latin typeface="楷体" panose="02010609060101010101" pitchFamily="49" charset="-122"/>
                <a:ea typeface="楷体" panose="02010609060101010101" pitchFamily="49" charset="-122"/>
              </a:rPr>
              <a:t>）绕参考坐标系</a:t>
            </a:r>
            <a:r>
              <a:rPr lang="en-US" altLang="zh-CN" sz="2000" b="1" dirty="0">
                <a:latin typeface="楷体" panose="02010609060101010101" pitchFamily="49" charset="-122"/>
                <a:ea typeface="楷体" panose="02010609060101010101" pitchFamily="49" charset="-122"/>
              </a:rPr>
              <a:t>A</a:t>
            </a:r>
            <a:r>
              <a:rPr lang="zh-CN" altLang="en-US" sz="2000" b="1" dirty="0">
                <a:latin typeface="楷体" panose="02010609060101010101" pitchFamily="49" charset="-122"/>
                <a:ea typeface="楷体" panose="02010609060101010101" pitchFamily="49" charset="-122"/>
              </a:rPr>
              <a:t>的</a:t>
            </a:r>
            <a:r>
              <a:rPr lang="en-US" altLang="zh-CN" sz="2000" b="1" dirty="0">
                <a:latin typeface="楷体" panose="02010609060101010101" pitchFamily="49" charset="-122"/>
                <a:ea typeface="楷体" panose="02010609060101010101" pitchFamily="49" charset="-122"/>
              </a:rPr>
              <a:t>x</a:t>
            </a:r>
            <a:r>
              <a:rPr lang="zh-CN" altLang="en-US" sz="2000" b="1" dirty="0">
                <a:latin typeface="楷体" panose="02010609060101010101" pitchFamily="49" charset="-122"/>
                <a:ea typeface="楷体" panose="02010609060101010101" pitchFamily="49" charset="-122"/>
              </a:rPr>
              <a:t>轴旋转一个角度</a:t>
            </a:r>
            <a:r>
              <a:rPr lang="el-GR" altLang="zh-CN" sz="2000" b="1" dirty="0">
                <a:latin typeface="楷体" panose="02010609060101010101" pitchFamily="49" charset="-122"/>
                <a:ea typeface="楷体" panose="02010609060101010101" pitchFamily="49" charset="-122"/>
              </a:rPr>
              <a:t>θ</a:t>
            </a:r>
            <a:r>
              <a:rPr lang="zh-CN" altLang="en-US" sz="2000" b="1" dirty="0">
                <a:latin typeface="楷体" panose="02010609060101010101" pitchFamily="49" charset="-122"/>
                <a:ea typeface="楷体" panose="02010609060101010101" pitchFamily="49" charset="-122"/>
              </a:rPr>
              <a:t>，再假设旋转坐标系</a:t>
            </a:r>
            <a:r>
              <a:rPr lang="en-US" altLang="zh-CN" sz="2000" b="1" dirty="0">
                <a:latin typeface="楷体" panose="02010609060101010101" pitchFamily="49" charset="-122"/>
                <a:ea typeface="楷体" panose="02010609060101010101" pitchFamily="49" charset="-122"/>
              </a:rPr>
              <a:t>B</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n ,o ,a</a:t>
            </a:r>
            <a:r>
              <a:rPr lang="zh-CN" altLang="en-US" sz="2000" b="1" dirty="0">
                <a:latin typeface="楷体" panose="02010609060101010101" pitchFamily="49" charset="-122"/>
                <a:ea typeface="楷体" panose="02010609060101010101" pitchFamily="49" charset="-122"/>
              </a:rPr>
              <a:t>）上有一点</a:t>
            </a:r>
            <a:r>
              <a:rPr lang="en-US" altLang="zh-CN" sz="2000" b="1" dirty="0">
                <a:latin typeface="楷体" panose="02010609060101010101" pitchFamily="49" charset="-122"/>
                <a:ea typeface="楷体" panose="02010609060101010101" pitchFamily="49" charset="-122"/>
              </a:rPr>
              <a:t>P</a:t>
            </a:r>
            <a:r>
              <a:rPr lang="zh-CN" altLang="en-US" sz="2000" b="1" dirty="0">
                <a:latin typeface="楷体" panose="02010609060101010101" pitchFamily="49" charset="-122"/>
                <a:ea typeface="楷体" panose="02010609060101010101" pitchFamily="49" charset="-122"/>
              </a:rPr>
              <a:t>相对于参考坐标系</a:t>
            </a:r>
            <a:r>
              <a:rPr lang="en-US" altLang="zh-CN" sz="2000" b="1" dirty="0">
                <a:latin typeface="楷体" panose="02010609060101010101" pitchFamily="49" charset="-122"/>
                <a:ea typeface="楷体" panose="02010609060101010101" pitchFamily="49" charset="-122"/>
              </a:rPr>
              <a:t>A</a:t>
            </a:r>
            <a:r>
              <a:rPr lang="zh-CN" altLang="en-US" sz="2000" b="1" dirty="0">
                <a:latin typeface="楷体" panose="02010609060101010101" pitchFamily="49" charset="-122"/>
                <a:ea typeface="楷体" panose="02010609060101010101" pitchFamily="49" charset="-122"/>
              </a:rPr>
              <a:t>的坐标为</a:t>
            </a:r>
            <a:r>
              <a:rPr lang="en-US" altLang="zh-CN" sz="2000" b="1" dirty="0" err="1">
                <a:latin typeface="楷体" panose="02010609060101010101" pitchFamily="49" charset="-122"/>
                <a:ea typeface="楷体" panose="02010609060101010101" pitchFamily="49" charset="-122"/>
              </a:rPr>
              <a:t>Px,Py</a:t>
            </a:r>
            <a:r>
              <a:rPr lang="zh-CN" altLang="en-US" sz="2000" b="1" dirty="0">
                <a:latin typeface="楷体" panose="02010609060101010101" pitchFamily="49" charset="-122"/>
                <a:ea typeface="楷体" panose="02010609060101010101" pitchFamily="49" charset="-122"/>
              </a:rPr>
              <a:t>和</a:t>
            </a:r>
            <a:r>
              <a:rPr lang="en-US" altLang="zh-CN" sz="2000" b="1" dirty="0" err="1">
                <a:latin typeface="楷体" panose="02010609060101010101" pitchFamily="49" charset="-122"/>
                <a:ea typeface="楷体" panose="02010609060101010101" pitchFamily="49" charset="-122"/>
              </a:rPr>
              <a:t>Pz</a:t>
            </a:r>
            <a:r>
              <a:rPr lang="zh-CN" altLang="en-US" sz="2000" b="1" dirty="0">
                <a:latin typeface="楷体" panose="02010609060101010101" pitchFamily="49" charset="-122"/>
                <a:ea typeface="楷体" panose="02010609060101010101" pitchFamily="49" charset="-122"/>
              </a:rPr>
              <a:t>，相对于运动坐标系的坐标为</a:t>
            </a:r>
            <a:r>
              <a:rPr lang="en-US" altLang="zh-CN" sz="2000" b="1" dirty="0" err="1">
                <a:latin typeface="楷体" panose="02010609060101010101" pitchFamily="49" charset="-122"/>
                <a:ea typeface="楷体" panose="02010609060101010101" pitchFamily="49" charset="-122"/>
              </a:rPr>
              <a:t>Pn</a:t>
            </a:r>
            <a:r>
              <a:rPr lang="en-US" altLang="zh-CN" sz="2000" b="1" dirty="0">
                <a:latin typeface="楷体" panose="02010609060101010101" pitchFamily="49" charset="-122"/>
                <a:ea typeface="楷体" panose="02010609060101010101" pitchFamily="49" charset="-122"/>
              </a:rPr>
              <a:t>, Po</a:t>
            </a:r>
            <a:r>
              <a:rPr lang="zh-CN" altLang="en-US" sz="2000" b="1" dirty="0">
                <a:latin typeface="楷体" panose="02010609060101010101" pitchFamily="49" charset="-122"/>
                <a:ea typeface="楷体" panose="02010609060101010101" pitchFamily="49" charset="-122"/>
              </a:rPr>
              <a:t>和</a:t>
            </a:r>
            <a:r>
              <a:rPr lang="en-US" altLang="zh-CN" sz="2000" b="1" dirty="0">
                <a:latin typeface="楷体" panose="02010609060101010101" pitchFamily="49" charset="-122"/>
                <a:ea typeface="楷体" panose="02010609060101010101" pitchFamily="49" charset="-122"/>
              </a:rPr>
              <a:t>Pa</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lvl="1"/>
            <a:r>
              <a:rPr lang="zh-CN" altLang="en-US" sz="2000" b="1" dirty="0">
                <a:latin typeface="楷体" panose="02010609060101010101" pitchFamily="49" charset="-122"/>
                <a:ea typeface="楷体" panose="02010609060101010101" pitchFamily="49" charset="-122"/>
              </a:rPr>
              <a:t>当坐标系绕</a:t>
            </a:r>
            <a:r>
              <a:rPr lang="en-US" altLang="zh-CN" sz="2000" b="1" dirty="0">
                <a:latin typeface="楷体" panose="02010609060101010101" pitchFamily="49" charset="-122"/>
                <a:ea typeface="楷体" panose="02010609060101010101" pitchFamily="49" charset="-122"/>
              </a:rPr>
              <a:t>x</a:t>
            </a:r>
            <a:r>
              <a:rPr lang="zh-CN" altLang="en-US" sz="2000" b="1" dirty="0">
                <a:latin typeface="楷体" panose="02010609060101010101" pitchFamily="49" charset="-122"/>
                <a:ea typeface="楷体" panose="02010609060101010101" pitchFamily="49" charset="-122"/>
              </a:rPr>
              <a:t>轴旋转时，坐标系上的点</a:t>
            </a:r>
            <a:r>
              <a:rPr lang="en-US" altLang="zh-CN" sz="2000" b="1" dirty="0">
                <a:latin typeface="楷体" panose="02010609060101010101" pitchFamily="49" charset="-122"/>
                <a:ea typeface="楷体" panose="02010609060101010101" pitchFamily="49" charset="-122"/>
              </a:rPr>
              <a:t>P</a:t>
            </a:r>
            <a:r>
              <a:rPr lang="zh-CN" altLang="en-US" sz="2000" b="1" dirty="0">
                <a:latin typeface="楷体" panose="02010609060101010101" pitchFamily="49" charset="-122"/>
                <a:ea typeface="楷体" panose="02010609060101010101" pitchFamily="49" charset="-122"/>
              </a:rPr>
              <a:t>也随坐标系一起旋转，就称为旋转坐标变换。</a:t>
            </a:r>
          </a:p>
          <a:p>
            <a:endParaRPr lang="en-US" altLang="zh-CN" sz="2000" b="1" dirty="0">
              <a:latin typeface="楷体" panose="02010609060101010101" pitchFamily="49" charset="-122"/>
              <a:ea typeface="楷体" panose="02010609060101010101" pitchFamily="49" charset="-122"/>
            </a:endParaRPr>
          </a:p>
        </p:txBody>
      </p:sp>
      <p:pic>
        <p:nvPicPr>
          <p:cNvPr id="195588" name="Picture 19" descr="2-10">
            <a:extLst>
              <a:ext uri="{FF2B5EF4-FFF2-40B4-BE49-F238E27FC236}">
                <a16:creationId xmlns:a16="http://schemas.microsoft.com/office/drawing/2014/main" id="{FF0E3E57-1DB8-4FA2-8E22-A075510F2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22" y="3928680"/>
            <a:ext cx="5791200"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81EB9852-6F23-440B-8226-396CE7375A86}"/>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8" name="Picture 12" descr="underline_base">
            <a:extLst>
              <a:ext uri="{FF2B5EF4-FFF2-40B4-BE49-F238E27FC236}">
                <a16:creationId xmlns:a16="http://schemas.microsoft.com/office/drawing/2014/main" id="{805B7303-B892-4879-9D18-4BC8461C9B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16542"/>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7" name="Object 2">
            <a:extLst>
              <a:ext uri="{FF2B5EF4-FFF2-40B4-BE49-F238E27FC236}">
                <a16:creationId xmlns:a16="http://schemas.microsoft.com/office/drawing/2014/main" id="{EBED09CF-D063-44B3-BEA0-980FCA452272}"/>
              </a:ext>
            </a:extLst>
          </p:cNvPr>
          <p:cNvGraphicFramePr>
            <a:graphicFrameLocks noGrp="1"/>
          </p:cNvGraphicFramePr>
          <p:nvPr>
            <p:ph sz="half" idx="1"/>
            <p:extLst>
              <p:ext uri="{D42A27DB-BD31-4B8C-83A1-F6EECF244321}">
                <p14:modId xmlns:p14="http://schemas.microsoft.com/office/powerpoint/2010/main" val="2297571842"/>
              </p:ext>
            </p:extLst>
          </p:nvPr>
        </p:nvGraphicFramePr>
        <p:xfrm>
          <a:off x="2337260" y="5059496"/>
          <a:ext cx="3843244" cy="1394207"/>
        </p:xfrm>
        <a:graphic>
          <a:graphicData uri="http://schemas.openxmlformats.org/presentationml/2006/ole">
            <mc:AlternateContent xmlns:mc="http://schemas.openxmlformats.org/markup-compatibility/2006">
              <mc:Choice xmlns:v="urn:schemas-microsoft-com:vml" Requires="v">
                <p:oleObj spid="_x0000_s164422" r:id="rId3" imgW="1981200" imgH="736600" progId="Equation.3">
                  <p:embed/>
                </p:oleObj>
              </mc:Choice>
              <mc:Fallback>
                <p:oleObj r:id="rId3" imgW="1981200" imgH="736600" progId="Equation.3">
                  <p:embed/>
                  <p:pic>
                    <p:nvPicPr>
                      <p:cNvPr id="205827" name="Object 2">
                        <a:extLst>
                          <a:ext uri="{FF2B5EF4-FFF2-40B4-BE49-F238E27FC236}">
                            <a16:creationId xmlns:a16="http://schemas.microsoft.com/office/drawing/2014/main" id="{EBED09CF-D063-44B3-BEA0-980FCA452272}"/>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260" y="5059496"/>
                        <a:ext cx="3843244" cy="1394207"/>
                      </a:xfrm>
                      <a:prstGeom prst="rect">
                        <a:avLst/>
                      </a:prstGeom>
                      <a:noFill/>
                      <a:ln>
                        <a:noFill/>
                      </a:ln>
                    </p:spPr>
                  </p:pic>
                </p:oleObj>
              </mc:Fallback>
            </mc:AlternateContent>
          </a:graphicData>
        </a:graphic>
      </p:graphicFrame>
      <p:pic>
        <p:nvPicPr>
          <p:cNvPr id="205828" name="Picture 4" descr="2-11">
            <a:extLst>
              <a:ext uri="{FF2B5EF4-FFF2-40B4-BE49-F238E27FC236}">
                <a16:creationId xmlns:a16="http://schemas.microsoft.com/office/drawing/2014/main" id="{081CB0F9-5C9E-4051-BDF1-338CBCE8CD6D}"/>
              </a:ext>
            </a:extLst>
          </p:cNvPr>
          <p:cNvPicPr>
            <a:picLocks noGrp="1" noChangeAspect="1" noChangeArrowheads="1"/>
          </p:cNvPicPr>
          <p:nvPr>
            <p:ph type="body" idx="4294967295"/>
          </p:nvPr>
        </p:nvPicPr>
        <p:blipFill>
          <a:blip r:embed="rId5">
            <a:extLst>
              <a:ext uri="{28A0092B-C50C-407E-A947-70E740481C1C}">
                <a14:useLocalDpi xmlns:a14="http://schemas.microsoft.com/office/drawing/2010/main" val="0"/>
              </a:ext>
            </a:extLst>
          </a:blip>
          <a:srcRect/>
          <a:stretch>
            <a:fillRect/>
          </a:stretch>
        </p:blipFill>
        <p:spPr>
          <a:xfrm>
            <a:off x="4800600" y="990600"/>
            <a:ext cx="4343400" cy="3352800"/>
          </a:xfrm>
        </p:spPr>
      </p:pic>
      <p:sp>
        <p:nvSpPr>
          <p:cNvPr id="205829" name="Rectangle 5">
            <a:extLst>
              <a:ext uri="{FF2B5EF4-FFF2-40B4-BE49-F238E27FC236}">
                <a16:creationId xmlns:a16="http://schemas.microsoft.com/office/drawing/2014/main" id="{10AC858A-1B75-42EC-B0D1-3BD3BCA38C90}"/>
              </a:ext>
            </a:extLst>
          </p:cNvPr>
          <p:cNvSpPr>
            <a:spLocks noChangeArrowheads="1"/>
          </p:cNvSpPr>
          <p:nvPr/>
        </p:nvSpPr>
        <p:spPr bwMode="auto">
          <a:xfrm>
            <a:off x="685800" y="1219200"/>
            <a:ext cx="3886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Wingdings" panose="05000000000000000000" pitchFamily="2" charset="2"/>
              <a:buChar char="n"/>
            </a:pPr>
            <a:r>
              <a:rPr lang="zh-CN" altLang="en-US" sz="2400" b="1" dirty="0">
                <a:latin typeface="楷体" panose="02010609060101010101" pitchFamily="49" charset="-122"/>
                <a:ea typeface="楷体" panose="02010609060101010101" pitchFamily="49" charset="-122"/>
              </a:rPr>
              <a:t>旋转后，该点坐标</a:t>
            </a:r>
            <a:r>
              <a:rPr lang="en-US" altLang="zh-CN" sz="2400" b="1" dirty="0" err="1">
                <a:latin typeface="楷体" panose="02010609060101010101" pitchFamily="49" charset="-122"/>
                <a:ea typeface="楷体" panose="02010609060101010101" pitchFamily="49" charset="-122"/>
              </a:rPr>
              <a:t>Pn</a:t>
            </a:r>
            <a:r>
              <a:rPr lang="en-US" altLang="zh-CN" sz="2400" b="1" dirty="0">
                <a:latin typeface="楷体" panose="02010609060101010101" pitchFamily="49" charset="-122"/>
                <a:ea typeface="楷体" panose="02010609060101010101" pitchFamily="49" charset="-122"/>
              </a:rPr>
              <a:t>, Po</a:t>
            </a:r>
            <a:r>
              <a:rPr lang="zh-CN" altLang="en-US" sz="2400" b="1" dirty="0">
                <a:latin typeface="楷体" panose="02010609060101010101" pitchFamily="49" charset="-122"/>
                <a:ea typeface="楷体" panose="02010609060101010101" pitchFamily="49" charset="-122"/>
              </a:rPr>
              <a:t>和</a:t>
            </a:r>
            <a:r>
              <a:rPr lang="en-US" altLang="zh-CN" sz="2400" b="1" dirty="0">
                <a:latin typeface="楷体" panose="02010609060101010101" pitchFamily="49" charset="-122"/>
                <a:ea typeface="楷体" panose="02010609060101010101" pitchFamily="49" charset="-122"/>
              </a:rPr>
              <a:t>Pa</a:t>
            </a:r>
            <a:r>
              <a:rPr lang="zh-CN" altLang="en-US" sz="2400" b="1" dirty="0">
                <a:latin typeface="楷体" panose="02010609060101010101" pitchFamily="49" charset="-122"/>
                <a:ea typeface="楷体" panose="02010609060101010101" pitchFamily="49" charset="-122"/>
              </a:rPr>
              <a:t>在旋转坐标系</a:t>
            </a:r>
            <a:r>
              <a:rPr lang="en-US" altLang="zh-CN" sz="2400" b="1" dirty="0">
                <a:latin typeface="楷体" panose="02010609060101010101" pitchFamily="49" charset="-122"/>
                <a:ea typeface="楷体" panose="02010609060101010101" pitchFamily="49" charset="-122"/>
              </a:rPr>
              <a:t>B</a:t>
            </a:r>
            <a:r>
              <a:rPr lang="zh-CN" altLang="en-US" sz="2400" b="1" dirty="0">
                <a:latin typeface="楷体" panose="02010609060101010101" pitchFamily="49" charset="-122"/>
                <a:ea typeface="楷体" panose="02010609060101010101" pitchFamily="49" charset="-122"/>
              </a:rPr>
              <a:t>中保持不变，但在参考坐标系</a:t>
            </a:r>
            <a:r>
              <a:rPr lang="en-US" altLang="zh-CN" sz="2400" b="1" dirty="0">
                <a:latin typeface="楷体" panose="02010609060101010101" pitchFamily="49" charset="-122"/>
                <a:ea typeface="楷体" panose="02010609060101010101" pitchFamily="49" charset="-122"/>
              </a:rPr>
              <a:t>A</a:t>
            </a:r>
            <a:r>
              <a:rPr lang="zh-CN" altLang="en-US" sz="2400" b="1" dirty="0">
                <a:latin typeface="楷体" panose="02010609060101010101" pitchFamily="49" charset="-122"/>
                <a:ea typeface="楷体" panose="02010609060101010101" pitchFamily="49" charset="-122"/>
              </a:rPr>
              <a:t>中：</a:t>
            </a:r>
            <a:endParaRPr lang="en-US" altLang="zh-CN" sz="2400" b="1" dirty="0">
              <a:latin typeface="楷体" panose="02010609060101010101" pitchFamily="49" charset="-122"/>
              <a:ea typeface="楷体" panose="02010609060101010101" pitchFamily="49" charset="-122"/>
            </a:endParaRPr>
          </a:p>
          <a:p>
            <a:pPr eaLnBrk="1" hangingPunct="1">
              <a:lnSpc>
                <a:spcPct val="100000"/>
              </a:lnSpc>
              <a:spcBef>
                <a:spcPct val="0"/>
              </a:spcBef>
              <a:buClrTx/>
              <a:buSzTx/>
              <a:buNone/>
            </a:pPr>
            <a:endParaRPr lang="en-US" altLang="zh-CN" sz="2400" b="1" dirty="0">
              <a:latin typeface="楷体" panose="02010609060101010101" pitchFamily="49" charset="-122"/>
              <a:ea typeface="楷体" panose="02010609060101010101" pitchFamily="49" charset="-122"/>
            </a:endParaRPr>
          </a:p>
          <a:p>
            <a:pPr eaLnBrk="1" hangingPunct="1">
              <a:lnSpc>
                <a:spcPct val="100000"/>
              </a:lnSpc>
              <a:spcBef>
                <a:spcPct val="0"/>
              </a:spcBef>
              <a:buClrTx/>
              <a:buSzTx/>
              <a:buNone/>
            </a:pPr>
            <a:r>
              <a:rPr lang="en-US" altLang="zh-CN" sz="2400" b="1" dirty="0">
                <a:latin typeface="楷体" panose="02010609060101010101" pitchFamily="49" charset="-122"/>
                <a:ea typeface="楷体" panose="02010609060101010101" pitchFamily="49" charset="-122"/>
              </a:rPr>
              <a:t>Px = </a:t>
            </a:r>
            <a:r>
              <a:rPr lang="en-US" altLang="zh-CN" sz="2400" b="1" dirty="0" err="1">
                <a:latin typeface="楷体" panose="02010609060101010101" pitchFamily="49" charset="-122"/>
                <a:ea typeface="楷体" panose="02010609060101010101" pitchFamily="49" charset="-122"/>
              </a:rPr>
              <a:t>Pn</a:t>
            </a:r>
            <a:endParaRPr lang="en-US" altLang="zh-CN" sz="2400" b="1" dirty="0">
              <a:latin typeface="楷体" panose="02010609060101010101" pitchFamily="49" charset="-122"/>
              <a:ea typeface="楷体" panose="02010609060101010101" pitchFamily="49" charset="-122"/>
            </a:endParaRPr>
          </a:p>
          <a:p>
            <a:pPr eaLnBrk="1" hangingPunct="1">
              <a:lnSpc>
                <a:spcPct val="100000"/>
              </a:lnSpc>
              <a:spcBef>
                <a:spcPct val="0"/>
              </a:spcBef>
              <a:buClrTx/>
              <a:buSzTx/>
              <a:buNone/>
            </a:pPr>
            <a:r>
              <a:rPr lang="en-US" altLang="zh-CN" sz="2400" b="1" dirty="0" err="1">
                <a:latin typeface="楷体" panose="02010609060101010101" pitchFamily="49" charset="-122"/>
                <a:ea typeface="楷体" panose="02010609060101010101" pitchFamily="49" charset="-122"/>
              </a:rPr>
              <a:t>Py</a:t>
            </a:r>
            <a:r>
              <a:rPr lang="en-US" altLang="zh-CN" sz="2400" b="1" dirty="0">
                <a:latin typeface="楷体" panose="02010609060101010101" pitchFamily="49" charset="-122"/>
                <a:ea typeface="楷体" panose="02010609060101010101" pitchFamily="49" charset="-122"/>
              </a:rPr>
              <a:t> = l</a:t>
            </a:r>
            <a:r>
              <a:rPr lang="en-US" altLang="zh-CN" sz="1800" b="1" dirty="0">
                <a:latin typeface="楷体" panose="02010609060101010101" pitchFamily="49" charset="-122"/>
                <a:ea typeface="楷体" panose="02010609060101010101" pitchFamily="49" charset="-122"/>
              </a:rPr>
              <a:t>1</a:t>
            </a:r>
            <a:r>
              <a:rPr lang="en-US" altLang="zh-CN" sz="2400" b="1" dirty="0">
                <a:latin typeface="楷体" panose="02010609060101010101" pitchFamily="49" charset="-122"/>
                <a:ea typeface="楷体" panose="02010609060101010101" pitchFamily="49" charset="-122"/>
              </a:rPr>
              <a:t>-l</a:t>
            </a:r>
            <a:r>
              <a:rPr lang="en-US" altLang="zh-CN" sz="1800" b="1" dirty="0">
                <a:latin typeface="楷体" panose="02010609060101010101" pitchFamily="49" charset="-122"/>
                <a:ea typeface="楷体" panose="02010609060101010101" pitchFamily="49" charset="-122"/>
              </a:rPr>
              <a:t>2 </a:t>
            </a:r>
            <a:endParaRPr lang="en-US" altLang="zh-CN" sz="2400" b="1" dirty="0">
              <a:latin typeface="楷体" panose="02010609060101010101" pitchFamily="49" charset="-122"/>
              <a:ea typeface="楷体" panose="02010609060101010101" pitchFamily="49" charset="-122"/>
            </a:endParaRPr>
          </a:p>
          <a:p>
            <a:pPr eaLnBrk="1" hangingPunct="1">
              <a:lnSpc>
                <a:spcPct val="100000"/>
              </a:lnSpc>
              <a:spcBef>
                <a:spcPct val="0"/>
              </a:spcBef>
              <a:buClrTx/>
              <a:buSzTx/>
              <a:buNone/>
            </a:pPr>
            <a:r>
              <a:rPr lang="en-US" altLang="zh-CN" sz="2400" b="1" dirty="0" err="1">
                <a:latin typeface="楷体" panose="02010609060101010101" pitchFamily="49" charset="-122"/>
                <a:ea typeface="楷体" panose="02010609060101010101" pitchFamily="49" charset="-122"/>
              </a:rPr>
              <a:t>Pz</a:t>
            </a:r>
            <a:r>
              <a:rPr lang="en-US" altLang="zh-CN" sz="2400" b="1" dirty="0">
                <a:latin typeface="楷体" panose="02010609060101010101" pitchFamily="49" charset="-122"/>
                <a:ea typeface="楷体" panose="02010609060101010101" pitchFamily="49" charset="-122"/>
              </a:rPr>
              <a:t> = l</a:t>
            </a:r>
            <a:r>
              <a:rPr lang="en-US" altLang="zh-CN" sz="1800" b="1" dirty="0">
                <a:latin typeface="楷体" panose="02010609060101010101" pitchFamily="49" charset="-122"/>
                <a:ea typeface="楷体" panose="02010609060101010101" pitchFamily="49" charset="-122"/>
              </a:rPr>
              <a:t>3</a:t>
            </a:r>
            <a:r>
              <a:rPr lang="en-US" altLang="zh-CN" sz="2400" b="1" dirty="0">
                <a:latin typeface="楷体" panose="02010609060101010101" pitchFamily="49" charset="-122"/>
                <a:ea typeface="楷体" panose="02010609060101010101" pitchFamily="49" charset="-122"/>
              </a:rPr>
              <a:t>+l</a:t>
            </a:r>
            <a:r>
              <a:rPr lang="en-US" altLang="zh-CN" sz="1800" b="1" dirty="0">
                <a:latin typeface="楷体" panose="02010609060101010101" pitchFamily="49" charset="-122"/>
                <a:ea typeface="楷体" panose="02010609060101010101" pitchFamily="49" charset="-122"/>
              </a:rPr>
              <a:t>4 </a:t>
            </a:r>
            <a:endParaRPr lang="zh-CN" altLang="en-US" sz="2400" b="1" dirty="0">
              <a:latin typeface="楷体" panose="02010609060101010101" pitchFamily="49" charset="-122"/>
              <a:ea typeface="楷体" panose="02010609060101010101" pitchFamily="49" charset="-122"/>
            </a:endParaRPr>
          </a:p>
        </p:txBody>
      </p:sp>
      <p:sp>
        <p:nvSpPr>
          <p:cNvPr id="205831" name="Text Box 11">
            <a:extLst>
              <a:ext uri="{FF2B5EF4-FFF2-40B4-BE49-F238E27FC236}">
                <a16:creationId xmlns:a16="http://schemas.microsoft.com/office/drawing/2014/main" id="{4C52FBA2-3605-4306-BF41-A31A1CB8F249}"/>
              </a:ext>
            </a:extLst>
          </p:cNvPr>
          <p:cNvSpPr txBox="1">
            <a:spLocks noChangeArrowheads="1"/>
          </p:cNvSpPr>
          <p:nvPr/>
        </p:nvSpPr>
        <p:spPr bwMode="auto">
          <a:xfrm>
            <a:off x="1177886" y="5497042"/>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dirty="0">
                <a:solidFill>
                  <a:schemeClr val="accent2"/>
                </a:solidFill>
                <a:latin typeface="Verdana" panose="020B0604030504040204" pitchFamily="34" charset="0"/>
                <a:sym typeface="Wingdings" panose="05000000000000000000" pitchFamily="2" charset="2"/>
              </a:rPr>
              <a:t></a:t>
            </a:r>
            <a:endParaRPr lang="en-US" altLang="zh-CN" dirty="0">
              <a:solidFill>
                <a:schemeClr val="accent2"/>
              </a:solidFill>
              <a:latin typeface="Verdana" panose="020B0604030504040204" pitchFamily="34" charset="0"/>
            </a:endParaRPr>
          </a:p>
        </p:txBody>
      </p:sp>
      <p:sp>
        <p:nvSpPr>
          <p:cNvPr id="11" name="Rectangle 2">
            <a:extLst>
              <a:ext uri="{FF2B5EF4-FFF2-40B4-BE49-F238E27FC236}">
                <a16:creationId xmlns:a16="http://schemas.microsoft.com/office/drawing/2014/main" id="{F84F330D-D20F-46EA-88CA-AE51AFF187BE}"/>
              </a:ext>
            </a:extLst>
          </p:cNvPr>
          <p:cNvSpPr txBox="1">
            <a:spLocks noChangeArrowheads="1"/>
          </p:cNvSpPr>
          <p:nvPr/>
        </p:nvSpPr>
        <p:spPr bwMode="auto">
          <a:xfrm>
            <a:off x="553496" y="-25596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2" name="Picture 12" descr="underline_base">
            <a:extLst>
              <a:ext uri="{FF2B5EF4-FFF2-40B4-BE49-F238E27FC236}">
                <a16:creationId xmlns:a16="http://schemas.microsoft.com/office/drawing/2014/main" id="{6FDA3025-1151-4153-82D5-B1779EBC310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59" y="54572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108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27" name="Object 2">
            <a:extLst>
              <a:ext uri="{FF2B5EF4-FFF2-40B4-BE49-F238E27FC236}">
                <a16:creationId xmlns:a16="http://schemas.microsoft.com/office/drawing/2014/main" id="{EBED09CF-D063-44B3-BEA0-980FCA452272}"/>
              </a:ext>
            </a:extLst>
          </p:cNvPr>
          <p:cNvGraphicFramePr>
            <a:graphicFrameLocks noGrp="1"/>
          </p:cNvGraphicFramePr>
          <p:nvPr>
            <p:ph sz="half" idx="1"/>
          </p:nvPr>
        </p:nvGraphicFramePr>
        <p:xfrm>
          <a:off x="927100" y="3133725"/>
          <a:ext cx="3449638" cy="1139825"/>
        </p:xfrm>
        <a:graphic>
          <a:graphicData uri="http://schemas.openxmlformats.org/presentationml/2006/ole">
            <mc:AlternateContent xmlns:mc="http://schemas.openxmlformats.org/markup-compatibility/2006">
              <mc:Choice xmlns:v="urn:schemas-microsoft-com:vml" Requires="v">
                <p:oleObj spid="_x0000_s170240" r:id="rId3" imgW="1981200" imgH="736600" progId="Equation.3">
                  <p:embed/>
                </p:oleObj>
              </mc:Choice>
              <mc:Fallback>
                <p:oleObj r:id="rId3" imgW="1981200" imgH="736600" progId="Equation.3">
                  <p:embed/>
                  <p:pic>
                    <p:nvPicPr>
                      <p:cNvPr id="205827" name="Object 2">
                        <a:extLst>
                          <a:ext uri="{FF2B5EF4-FFF2-40B4-BE49-F238E27FC236}">
                            <a16:creationId xmlns:a16="http://schemas.microsoft.com/office/drawing/2014/main" id="{EBED09CF-D063-44B3-BEA0-980FCA452272}"/>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3133725"/>
                        <a:ext cx="34496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05828" name="Picture 4" descr="2-11">
            <a:extLst>
              <a:ext uri="{FF2B5EF4-FFF2-40B4-BE49-F238E27FC236}">
                <a16:creationId xmlns:a16="http://schemas.microsoft.com/office/drawing/2014/main" id="{081CB0F9-5C9E-4051-BDF1-338CBCE8CD6D}"/>
              </a:ext>
            </a:extLst>
          </p:cNvPr>
          <p:cNvPicPr>
            <a:picLocks noGrp="1" noChangeAspect="1" noChangeArrowheads="1"/>
          </p:cNvPicPr>
          <p:nvPr>
            <p:ph type="body" idx="4294967295"/>
          </p:nvPr>
        </p:nvPicPr>
        <p:blipFill>
          <a:blip r:embed="rId5">
            <a:extLst>
              <a:ext uri="{28A0092B-C50C-407E-A947-70E740481C1C}">
                <a14:useLocalDpi xmlns:a14="http://schemas.microsoft.com/office/drawing/2010/main" val="0"/>
              </a:ext>
            </a:extLst>
          </a:blip>
          <a:srcRect/>
          <a:stretch>
            <a:fillRect/>
          </a:stretch>
        </p:blipFill>
        <p:spPr>
          <a:xfrm>
            <a:off x="4800600" y="990600"/>
            <a:ext cx="4343400" cy="3352800"/>
          </a:xfrm>
        </p:spPr>
      </p:pic>
      <p:sp>
        <p:nvSpPr>
          <p:cNvPr id="205829" name="Rectangle 5">
            <a:extLst>
              <a:ext uri="{FF2B5EF4-FFF2-40B4-BE49-F238E27FC236}">
                <a16:creationId xmlns:a16="http://schemas.microsoft.com/office/drawing/2014/main" id="{10AC858A-1B75-42EC-B0D1-3BD3BCA38C90}"/>
              </a:ext>
            </a:extLst>
          </p:cNvPr>
          <p:cNvSpPr>
            <a:spLocks noChangeArrowheads="1"/>
          </p:cNvSpPr>
          <p:nvPr/>
        </p:nvSpPr>
        <p:spPr bwMode="auto">
          <a:xfrm>
            <a:off x="685800" y="1219200"/>
            <a:ext cx="3886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Wingdings" panose="05000000000000000000" pitchFamily="2" charset="2"/>
              <a:buChar char="n"/>
            </a:pPr>
            <a:r>
              <a:rPr lang="zh-CN" altLang="en-US" sz="2400" b="1" dirty="0">
                <a:latin typeface="楷体" panose="02010609060101010101" pitchFamily="49" charset="-122"/>
                <a:ea typeface="楷体" panose="02010609060101010101" pitchFamily="49" charset="-122"/>
              </a:rPr>
              <a:t>旋转后，该点坐标</a:t>
            </a:r>
            <a:r>
              <a:rPr lang="en-US" altLang="zh-CN" sz="2400" b="1" dirty="0" err="1">
                <a:latin typeface="楷体" panose="02010609060101010101" pitchFamily="49" charset="-122"/>
                <a:ea typeface="楷体" panose="02010609060101010101" pitchFamily="49" charset="-122"/>
              </a:rPr>
              <a:t>Pn</a:t>
            </a:r>
            <a:r>
              <a:rPr lang="en-US" altLang="zh-CN" sz="2400" b="1" dirty="0">
                <a:latin typeface="楷体" panose="02010609060101010101" pitchFamily="49" charset="-122"/>
                <a:ea typeface="楷体" panose="02010609060101010101" pitchFamily="49" charset="-122"/>
              </a:rPr>
              <a:t>, Po</a:t>
            </a:r>
            <a:r>
              <a:rPr lang="zh-CN" altLang="en-US" sz="2400" b="1" dirty="0">
                <a:latin typeface="楷体" panose="02010609060101010101" pitchFamily="49" charset="-122"/>
                <a:ea typeface="楷体" panose="02010609060101010101" pitchFamily="49" charset="-122"/>
              </a:rPr>
              <a:t>和</a:t>
            </a:r>
            <a:r>
              <a:rPr lang="en-US" altLang="zh-CN" sz="2400" b="1" dirty="0">
                <a:latin typeface="楷体" panose="02010609060101010101" pitchFamily="49" charset="-122"/>
                <a:ea typeface="楷体" panose="02010609060101010101" pitchFamily="49" charset="-122"/>
              </a:rPr>
              <a:t>Pa</a:t>
            </a:r>
            <a:r>
              <a:rPr lang="zh-CN" altLang="en-US" sz="2400" b="1" dirty="0">
                <a:latin typeface="楷体" panose="02010609060101010101" pitchFamily="49" charset="-122"/>
                <a:ea typeface="楷体" panose="02010609060101010101" pitchFamily="49" charset="-122"/>
              </a:rPr>
              <a:t>在旋转坐标系</a:t>
            </a:r>
            <a:r>
              <a:rPr lang="en-US" altLang="zh-CN" sz="2400" b="1" dirty="0">
                <a:latin typeface="楷体" panose="02010609060101010101" pitchFamily="49" charset="-122"/>
                <a:ea typeface="楷体" panose="02010609060101010101" pitchFamily="49" charset="-122"/>
              </a:rPr>
              <a:t>B</a:t>
            </a:r>
            <a:r>
              <a:rPr lang="zh-CN" altLang="en-US" sz="2400" b="1" dirty="0">
                <a:latin typeface="楷体" panose="02010609060101010101" pitchFamily="49" charset="-122"/>
                <a:ea typeface="楷体" panose="02010609060101010101" pitchFamily="49" charset="-122"/>
              </a:rPr>
              <a:t>中保持不变，但在参考坐标系</a:t>
            </a:r>
            <a:r>
              <a:rPr lang="en-US" altLang="zh-CN" sz="2400" b="1" dirty="0">
                <a:latin typeface="楷体" panose="02010609060101010101" pitchFamily="49" charset="-122"/>
                <a:ea typeface="楷体" panose="02010609060101010101" pitchFamily="49" charset="-122"/>
              </a:rPr>
              <a:t>A</a:t>
            </a:r>
            <a:r>
              <a:rPr lang="zh-CN" altLang="en-US" sz="2400" b="1" dirty="0">
                <a:latin typeface="楷体" panose="02010609060101010101" pitchFamily="49" charset="-122"/>
                <a:ea typeface="楷体" panose="02010609060101010101" pitchFamily="49" charset="-122"/>
              </a:rPr>
              <a:t>中：</a:t>
            </a:r>
          </a:p>
        </p:txBody>
      </p:sp>
      <p:graphicFrame>
        <p:nvGraphicFramePr>
          <p:cNvPr id="205830" name="Object 3">
            <a:extLst>
              <a:ext uri="{FF2B5EF4-FFF2-40B4-BE49-F238E27FC236}">
                <a16:creationId xmlns:a16="http://schemas.microsoft.com/office/drawing/2014/main" id="{56460262-844B-4332-A9B7-4633009549C1}"/>
              </a:ext>
            </a:extLst>
          </p:cNvPr>
          <p:cNvGraphicFramePr>
            <a:graphicFrameLocks noGrp="1"/>
          </p:cNvGraphicFramePr>
          <p:nvPr>
            <p:ph sz="half" idx="2"/>
          </p:nvPr>
        </p:nvGraphicFramePr>
        <p:xfrm>
          <a:off x="1447800" y="4573588"/>
          <a:ext cx="6705600" cy="1543050"/>
        </p:xfrm>
        <a:graphic>
          <a:graphicData uri="http://schemas.openxmlformats.org/presentationml/2006/ole">
            <mc:AlternateContent xmlns:mc="http://schemas.openxmlformats.org/markup-compatibility/2006">
              <mc:Choice xmlns:v="urn:schemas-microsoft-com:vml" Requires="v">
                <p:oleObj spid="_x0000_s170241" r:id="rId6" imgW="3084761" imgH="710891" progId="Equation.3">
                  <p:embed/>
                </p:oleObj>
              </mc:Choice>
              <mc:Fallback>
                <p:oleObj r:id="rId6" imgW="3084761" imgH="710891" progId="Equation.3">
                  <p:embed/>
                  <p:pic>
                    <p:nvPicPr>
                      <p:cNvPr id="205830" name="Object 3">
                        <a:extLst>
                          <a:ext uri="{FF2B5EF4-FFF2-40B4-BE49-F238E27FC236}">
                            <a16:creationId xmlns:a16="http://schemas.microsoft.com/office/drawing/2014/main" id="{56460262-844B-4332-A9B7-4633009549C1}"/>
                          </a:ext>
                        </a:extLst>
                      </p:cNvPr>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4573588"/>
                        <a:ext cx="67056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831" name="Text Box 11">
            <a:extLst>
              <a:ext uri="{FF2B5EF4-FFF2-40B4-BE49-F238E27FC236}">
                <a16:creationId xmlns:a16="http://schemas.microsoft.com/office/drawing/2014/main" id="{4C52FBA2-3605-4306-BF41-A31A1CB8F249}"/>
              </a:ext>
            </a:extLst>
          </p:cNvPr>
          <p:cNvSpPr txBox="1">
            <a:spLocks noChangeArrowheads="1"/>
          </p:cNvSpPr>
          <p:nvPr/>
        </p:nvSpPr>
        <p:spPr bwMode="auto">
          <a:xfrm>
            <a:off x="990600" y="49530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a:solidFill>
                  <a:schemeClr val="accent2"/>
                </a:solidFill>
                <a:latin typeface="Verdana" panose="020B0604030504040204" pitchFamily="34" charset="0"/>
                <a:sym typeface="Wingdings" panose="05000000000000000000" pitchFamily="2" charset="2"/>
              </a:rPr>
              <a:t></a:t>
            </a:r>
            <a:endParaRPr lang="en-US" altLang="zh-CN">
              <a:solidFill>
                <a:schemeClr val="accent2"/>
              </a:solidFill>
              <a:latin typeface="Verdana" panose="020B0604030504040204" pitchFamily="34" charset="0"/>
            </a:endParaRPr>
          </a:p>
        </p:txBody>
      </p:sp>
      <p:sp>
        <p:nvSpPr>
          <p:cNvPr id="205832" name="Text Box 19">
            <a:extLst>
              <a:ext uri="{FF2B5EF4-FFF2-40B4-BE49-F238E27FC236}">
                <a16:creationId xmlns:a16="http://schemas.microsoft.com/office/drawing/2014/main" id="{077CE9A4-4FAE-4D67-9343-D5C0ADCD86B5}"/>
              </a:ext>
            </a:extLst>
          </p:cNvPr>
          <p:cNvSpPr txBox="1">
            <a:spLocks noChangeArrowheads="1"/>
          </p:cNvSpPr>
          <p:nvPr/>
        </p:nvSpPr>
        <p:spPr bwMode="auto">
          <a:xfrm>
            <a:off x="7162800" y="56388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50000"/>
              </a:spcBef>
              <a:buClrTx/>
              <a:buSzTx/>
              <a:buFont typeface="Arial" panose="020B0604020202020204" pitchFamily="34" charset="0"/>
              <a:buNone/>
            </a:pPr>
            <a:r>
              <a:rPr lang="zh-CN" altLang="en-US" sz="2000" b="1">
                <a:solidFill>
                  <a:schemeClr val="accent2"/>
                </a:solidFill>
                <a:latin typeface="Verdana" panose="020B0604030504040204" pitchFamily="34" charset="0"/>
                <a:ea typeface="楷体" panose="02010609060101010101" pitchFamily="49" charset="-122"/>
                <a:sym typeface="Wingdings" panose="05000000000000000000" pitchFamily="2" charset="2"/>
              </a:rPr>
              <a:t>旋转变换矩阵</a:t>
            </a:r>
            <a:endParaRPr lang="zh-CN" altLang="en-US" sz="2000" b="1">
              <a:solidFill>
                <a:schemeClr val="accent2"/>
              </a:solidFill>
              <a:latin typeface="Verdana" panose="020B0604030504040204" pitchFamily="34" charset="0"/>
              <a:ea typeface="楷体" panose="02010609060101010101" pitchFamily="49" charset="-122"/>
            </a:endParaRPr>
          </a:p>
        </p:txBody>
      </p:sp>
      <p:sp>
        <p:nvSpPr>
          <p:cNvPr id="11" name="Rectangle 2">
            <a:extLst>
              <a:ext uri="{FF2B5EF4-FFF2-40B4-BE49-F238E27FC236}">
                <a16:creationId xmlns:a16="http://schemas.microsoft.com/office/drawing/2014/main" id="{F84F330D-D20F-46EA-88CA-AE51AFF187BE}"/>
              </a:ext>
            </a:extLst>
          </p:cNvPr>
          <p:cNvSpPr txBox="1">
            <a:spLocks noChangeArrowheads="1"/>
          </p:cNvSpPr>
          <p:nvPr/>
        </p:nvSpPr>
        <p:spPr bwMode="auto">
          <a:xfrm>
            <a:off x="553496" y="-25596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2" name="Picture 12" descr="underline_base">
            <a:extLst>
              <a:ext uri="{FF2B5EF4-FFF2-40B4-BE49-F238E27FC236}">
                <a16:creationId xmlns:a16="http://schemas.microsoft.com/office/drawing/2014/main" id="{6FDA3025-1151-4153-82D5-B1779EBC310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459" y="54572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719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62CFA1FF-2196-49CB-8271-136ED106BBEC}"/>
              </a:ext>
            </a:extLst>
          </p:cNvPr>
          <p:cNvSpPr>
            <a:spLocks noGrp="1" noChangeArrowheads="1"/>
          </p:cNvSpPr>
          <p:nvPr>
            <p:ph type="title"/>
          </p:nvPr>
        </p:nvSpPr>
        <p:spPr>
          <a:xfrm>
            <a:off x="533400" y="578355"/>
            <a:ext cx="7772400" cy="833437"/>
          </a:xfrm>
        </p:spPr>
        <p:txBody>
          <a:bodyPr/>
          <a:lstStyle/>
          <a:p>
            <a:r>
              <a:rPr lang="zh-CN" altLang="en-US" sz="3800" dirty="0"/>
              <a:t>依此类推</a:t>
            </a:r>
          </a:p>
        </p:txBody>
      </p:sp>
      <p:graphicFrame>
        <p:nvGraphicFramePr>
          <p:cNvPr id="206851" name="Object 2">
            <a:extLst>
              <a:ext uri="{FF2B5EF4-FFF2-40B4-BE49-F238E27FC236}">
                <a16:creationId xmlns:a16="http://schemas.microsoft.com/office/drawing/2014/main" id="{58BAC9B9-063E-4331-9475-ABE1750FC64C}"/>
              </a:ext>
            </a:extLst>
          </p:cNvPr>
          <p:cNvGraphicFramePr>
            <a:graphicFrameLocks noGrp="1"/>
          </p:cNvGraphicFramePr>
          <p:nvPr>
            <p:ph sz="half" idx="1"/>
          </p:nvPr>
        </p:nvGraphicFramePr>
        <p:xfrm>
          <a:off x="1425575" y="2574925"/>
          <a:ext cx="2849563" cy="3344863"/>
        </p:xfrm>
        <a:graphic>
          <a:graphicData uri="http://schemas.openxmlformats.org/presentationml/2006/ole">
            <mc:AlternateContent xmlns:mc="http://schemas.openxmlformats.org/markup-compatibility/2006">
              <mc:Choice xmlns:v="urn:schemas-microsoft-com:vml" Requires="v">
                <p:oleObj spid="_x0000_s165572" r:id="rId3" imgW="1625600" imgH="2146300" progId="Equation.3">
                  <p:embed/>
                </p:oleObj>
              </mc:Choice>
              <mc:Fallback>
                <p:oleObj r:id="rId3" imgW="1625600" imgH="2146300" progId="Equation.3">
                  <p:embed/>
                  <p:pic>
                    <p:nvPicPr>
                      <p:cNvPr id="206851" name="Object 2">
                        <a:extLst>
                          <a:ext uri="{FF2B5EF4-FFF2-40B4-BE49-F238E27FC236}">
                            <a16:creationId xmlns:a16="http://schemas.microsoft.com/office/drawing/2014/main" id="{58BAC9B9-063E-4331-9475-ABE1750FC64C}"/>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2574925"/>
                        <a:ext cx="2849563"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6852" name="Rectangle 8">
            <a:extLst>
              <a:ext uri="{FF2B5EF4-FFF2-40B4-BE49-F238E27FC236}">
                <a16:creationId xmlns:a16="http://schemas.microsoft.com/office/drawing/2014/main" id="{52E75C09-0596-4F4F-8E76-40BB1FEAAD4A}"/>
              </a:ext>
            </a:extLst>
          </p:cNvPr>
          <p:cNvSpPr>
            <a:spLocks noChangeArrowheads="1"/>
          </p:cNvSpPr>
          <p:nvPr/>
        </p:nvSpPr>
        <p:spPr bwMode="auto">
          <a:xfrm>
            <a:off x="685800" y="1233432"/>
            <a:ext cx="388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
                <a:schemeClr val="accent2"/>
              </a:buClr>
              <a:buSzTx/>
              <a:buFont typeface="Wingdings" panose="05000000000000000000" pitchFamily="2" charset="2"/>
              <a:buChar char="n"/>
            </a:pPr>
            <a:r>
              <a:rPr lang="zh-CN" altLang="en-US" sz="2400" b="1" dirty="0">
                <a:solidFill>
                  <a:schemeClr val="accent2"/>
                </a:solidFill>
                <a:latin typeface="楷体" panose="02010609060101010101" pitchFamily="49" charset="-122"/>
                <a:ea typeface="楷体" panose="02010609060101010101" pitchFamily="49" charset="-122"/>
              </a:rPr>
              <a:t>绕 </a:t>
            </a:r>
            <a:r>
              <a:rPr lang="en-US" altLang="zh-CN" sz="2400" b="1" dirty="0">
                <a:solidFill>
                  <a:schemeClr val="accent2"/>
                </a:solidFill>
                <a:latin typeface="楷体" panose="02010609060101010101" pitchFamily="49" charset="-122"/>
                <a:ea typeface="楷体" panose="02010609060101010101" pitchFamily="49" charset="-122"/>
              </a:rPr>
              <a:t>x, y, z </a:t>
            </a:r>
            <a:r>
              <a:rPr lang="zh-CN" altLang="en-US" sz="2400" b="1" dirty="0">
                <a:solidFill>
                  <a:schemeClr val="accent2"/>
                </a:solidFill>
                <a:latin typeface="楷体" panose="02010609060101010101" pitchFamily="49" charset="-122"/>
                <a:ea typeface="楷体" panose="02010609060101010101" pitchFamily="49" charset="-122"/>
              </a:rPr>
              <a:t>轴分别旋转</a:t>
            </a:r>
            <a:r>
              <a:rPr lang="en-US" altLang="zh-CN" sz="2400" b="1" i="1" dirty="0">
                <a:solidFill>
                  <a:schemeClr val="accent2"/>
                </a:solidFill>
                <a:latin typeface="楷体" panose="02010609060101010101" pitchFamily="49" charset="-122"/>
                <a:ea typeface="楷体" panose="02010609060101010101" pitchFamily="49" charset="-122"/>
              </a:rPr>
              <a:t>θ</a:t>
            </a:r>
            <a:r>
              <a:rPr lang="zh-CN" altLang="en-US" sz="2400" b="1" dirty="0">
                <a:solidFill>
                  <a:schemeClr val="accent2"/>
                </a:solidFill>
                <a:latin typeface="楷体" panose="02010609060101010101" pitchFamily="49" charset="-122"/>
                <a:ea typeface="楷体" panose="02010609060101010101" pitchFamily="49" charset="-122"/>
              </a:rPr>
              <a:t>角的相应齐次变换是</a:t>
            </a:r>
            <a:r>
              <a:rPr lang="en-US" altLang="zh-CN" sz="2400" b="1" dirty="0">
                <a:solidFill>
                  <a:schemeClr val="accent2"/>
                </a:solidFill>
                <a:latin typeface="楷体" panose="02010609060101010101" pitchFamily="49" charset="-122"/>
                <a:ea typeface="楷体" panose="02010609060101010101" pitchFamily="49" charset="-122"/>
              </a:rPr>
              <a:t>:</a:t>
            </a:r>
          </a:p>
        </p:txBody>
      </p:sp>
      <p:sp>
        <p:nvSpPr>
          <p:cNvPr id="206853" name="Rectangle 13">
            <a:extLst>
              <a:ext uri="{FF2B5EF4-FFF2-40B4-BE49-F238E27FC236}">
                <a16:creationId xmlns:a16="http://schemas.microsoft.com/office/drawing/2014/main" id="{8F06FAA8-11DA-463B-8D20-1B82229DF4D1}"/>
              </a:ext>
            </a:extLst>
          </p:cNvPr>
          <p:cNvSpPr>
            <a:spLocks noChangeArrowheads="1"/>
          </p:cNvSpPr>
          <p:nvPr/>
        </p:nvSpPr>
        <p:spPr bwMode="auto">
          <a:xfrm>
            <a:off x="4800600" y="1243480"/>
            <a:ext cx="4114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
                <a:schemeClr val="accent2"/>
              </a:buClr>
              <a:buSzTx/>
              <a:buFont typeface="Wingdings" panose="05000000000000000000" pitchFamily="2" charset="2"/>
              <a:buChar char="n"/>
            </a:pPr>
            <a:r>
              <a:rPr lang="zh-CN" altLang="en-US" sz="2400" b="1" dirty="0">
                <a:solidFill>
                  <a:schemeClr val="accent2"/>
                </a:solidFill>
                <a:latin typeface="楷体" panose="02010609060101010101" pitchFamily="49" charset="-122"/>
                <a:ea typeface="楷体" panose="02010609060101010101" pitchFamily="49" charset="-122"/>
              </a:rPr>
              <a:t>假设坐标系（</a:t>
            </a:r>
            <a:r>
              <a:rPr lang="en-US" altLang="zh-CN" sz="2400" b="1" dirty="0">
                <a:solidFill>
                  <a:schemeClr val="accent2"/>
                </a:solidFill>
                <a:latin typeface="楷体" panose="02010609060101010101" pitchFamily="49" charset="-122"/>
                <a:ea typeface="楷体" panose="02010609060101010101" pitchFamily="49" charset="-122"/>
              </a:rPr>
              <a:t>n ,o ,a</a:t>
            </a:r>
            <a:r>
              <a:rPr lang="zh-CN" altLang="en-US" sz="2400" b="1" dirty="0">
                <a:solidFill>
                  <a:schemeClr val="accent2"/>
                </a:solidFill>
                <a:latin typeface="楷体" panose="02010609060101010101" pitchFamily="49" charset="-122"/>
                <a:ea typeface="楷体" panose="02010609060101010101" pitchFamily="49" charset="-122"/>
              </a:rPr>
              <a:t>）和参考坐标系（</a:t>
            </a:r>
            <a:r>
              <a:rPr lang="en-US" altLang="zh-CN" sz="2400" b="1" dirty="0">
                <a:solidFill>
                  <a:schemeClr val="accent2"/>
                </a:solidFill>
                <a:latin typeface="楷体" panose="02010609060101010101" pitchFamily="49" charset="-122"/>
                <a:ea typeface="楷体" panose="02010609060101010101" pitchFamily="49" charset="-122"/>
              </a:rPr>
              <a:t>x ,y ,z</a:t>
            </a:r>
            <a:r>
              <a:rPr lang="zh-CN" altLang="en-US" sz="2400" b="1" dirty="0">
                <a:solidFill>
                  <a:schemeClr val="accent2"/>
                </a:solidFill>
                <a:latin typeface="楷体" panose="02010609060101010101" pitchFamily="49" charset="-122"/>
                <a:ea typeface="楷体" panose="02010609060101010101" pitchFamily="49" charset="-122"/>
              </a:rPr>
              <a:t>）的原点不重合。</a:t>
            </a:r>
          </a:p>
          <a:p>
            <a:pPr eaLnBrk="1" hangingPunct="1">
              <a:lnSpc>
                <a:spcPct val="100000"/>
              </a:lnSpc>
              <a:spcBef>
                <a:spcPct val="0"/>
              </a:spcBef>
              <a:buClr>
                <a:schemeClr val="accent2"/>
              </a:buClr>
              <a:buSzTx/>
              <a:buFont typeface="Wingdings" panose="05000000000000000000" pitchFamily="2" charset="2"/>
              <a:buChar char="n"/>
            </a:pPr>
            <a:r>
              <a:rPr lang="zh-CN" altLang="en-US" sz="2400" b="1" dirty="0">
                <a:solidFill>
                  <a:schemeClr val="accent2"/>
                </a:solidFill>
                <a:latin typeface="楷体" panose="02010609060101010101" pitchFamily="49" charset="-122"/>
                <a:ea typeface="楷体" panose="02010609060101010101" pitchFamily="49" charset="-122"/>
              </a:rPr>
              <a:t>用位置矢量表示｛</a:t>
            </a:r>
            <a:r>
              <a:rPr lang="en-US" altLang="zh-CN" sz="2400" b="1" dirty="0">
                <a:solidFill>
                  <a:schemeClr val="accent2"/>
                </a:solidFill>
                <a:latin typeface="楷体" panose="02010609060101010101" pitchFamily="49" charset="-122"/>
                <a:ea typeface="楷体" panose="02010609060101010101" pitchFamily="49" charset="-122"/>
              </a:rPr>
              <a:t>B</a:t>
            </a:r>
            <a:r>
              <a:rPr lang="zh-CN" altLang="en-US" sz="2400" b="1" dirty="0">
                <a:solidFill>
                  <a:schemeClr val="accent2"/>
                </a:solidFill>
                <a:latin typeface="楷体" panose="02010609060101010101" pitchFamily="49" charset="-122"/>
                <a:ea typeface="楷体" panose="02010609060101010101" pitchFamily="49" charset="-122"/>
              </a:rPr>
              <a:t>｝的原点相对｛</a:t>
            </a:r>
            <a:r>
              <a:rPr lang="en-US" altLang="zh-CN" sz="2400" b="1" dirty="0">
                <a:solidFill>
                  <a:schemeClr val="accent2"/>
                </a:solidFill>
                <a:latin typeface="楷体" panose="02010609060101010101" pitchFamily="49" charset="-122"/>
                <a:ea typeface="楷体" panose="02010609060101010101" pitchFamily="49" charset="-122"/>
              </a:rPr>
              <a:t>A</a:t>
            </a:r>
            <a:r>
              <a:rPr lang="zh-CN" altLang="en-US" sz="2400" b="1" dirty="0">
                <a:solidFill>
                  <a:schemeClr val="accent2"/>
                </a:solidFill>
                <a:latin typeface="楷体" panose="02010609060101010101" pitchFamily="49" charset="-122"/>
                <a:ea typeface="楷体" panose="02010609060101010101" pitchFamily="49" charset="-122"/>
              </a:rPr>
              <a:t>｝的位置，用旋转矩阵表示｛</a:t>
            </a:r>
            <a:r>
              <a:rPr lang="en-US" altLang="zh-CN" sz="2400" b="1" dirty="0">
                <a:solidFill>
                  <a:schemeClr val="accent2"/>
                </a:solidFill>
                <a:latin typeface="楷体" panose="02010609060101010101" pitchFamily="49" charset="-122"/>
                <a:ea typeface="楷体" panose="02010609060101010101" pitchFamily="49" charset="-122"/>
              </a:rPr>
              <a:t>B</a:t>
            </a:r>
            <a:r>
              <a:rPr lang="zh-CN" altLang="en-US" sz="2400" b="1" dirty="0">
                <a:solidFill>
                  <a:schemeClr val="accent2"/>
                </a:solidFill>
                <a:latin typeface="楷体" panose="02010609060101010101" pitchFamily="49" charset="-122"/>
                <a:ea typeface="楷体" panose="02010609060101010101" pitchFamily="49" charset="-122"/>
              </a:rPr>
              <a:t>｝相对与｛</a:t>
            </a:r>
            <a:r>
              <a:rPr lang="en-US" altLang="zh-CN" sz="2400" b="1" dirty="0">
                <a:solidFill>
                  <a:schemeClr val="accent2"/>
                </a:solidFill>
                <a:latin typeface="楷体" panose="02010609060101010101" pitchFamily="49" charset="-122"/>
                <a:ea typeface="楷体" panose="02010609060101010101" pitchFamily="49" charset="-122"/>
              </a:rPr>
              <a:t>A</a:t>
            </a:r>
            <a:r>
              <a:rPr lang="zh-CN" altLang="en-US" sz="2400" b="1" dirty="0">
                <a:solidFill>
                  <a:schemeClr val="accent2"/>
                </a:solidFill>
                <a:latin typeface="楷体" panose="02010609060101010101" pitchFamily="49" charset="-122"/>
                <a:ea typeface="楷体" panose="02010609060101010101" pitchFamily="49" charset="-122"/>
              </a:rPr>
              <a:t>｝的方位。</a:t>
            </a:r>
          </a:p>
          <a:p>
            <a:pPr eaLnBrk="1" hangingPunct="1">
              <a:lnSpc>
                <a:spcPct val="100000"/>
              </a:lnSpc>
              <a:spcBef>
                <a:spcPct val="0"/>
              </a:spcBef>
              <a:buClr>
                <a:schemeClr val="accent2"/>
              </a:buClr>
              <a:buSzTx/>
              <a:buFont typeface="Wingdings" panose="05000000000000000000" pitchFamily="2" charset="2"/>
              <a:buChar char="n"/>
            </a:pPr>
            <a:endParaRPr lang="zh-CN" altLang="en-US" sz="2400" b="1" dirty="0">
              <a:solidFill>
                <a:schemeClr val="accent2"/>
              </a:solidFill>
              <a:latin typeface="楷体" panose="02010609060101010101" pitchFamily="49" charset="-122"/>
              <a:ea typeface="楷体" panose="02010609060101010101" pitchFamily="49" charset="-122"/>
            </a:endParaRPr>
          </a:p>
          <a:p>
            <a:pPr eaLnBrk="1" hangingPunct="1">
              <a:lnSpc>
                <a:spcPct val="100000"/>
              </a:lnSpc>
              <a:spcBef>
                <a:spcPct val="0"/>
              </a:spcBef>
              <a:buClr>
                <a:schemeClr val="accent2"/>
              </a:buClr>
              <a:buSzTx/>
              <a:buFont typeface="Wingdings" panose="05000000000000000000" pitchFamily="2" charset="2"/>
              <a:buChar char="n"/>
            </a:pPr>
            <a:endParaRPr lang="zh-CN" altLang="en-US" sz="2400" b="1" dirty="0">
              <a:solidFill>
                <a:schemeClr val="accent2"/>
              </a:solidFill>
              <a:latin typeface="楷体" panose="02010609060101010101" pitchFamily="49" charset="-122"/>
              <a:ea typeface="楷体" panose="02010609060101010101" pitchFamily="49" charset="-122"/>
            </a:endParaRPr>
          </a:p>
          <a:p>
            <a:pPr eaLnBrk="1" hangingPunct="1">
              <a:lnSpc>
                <a:spcPct val="100000"/>
              </a:lnSpc>
              <a:spcBef>
                <a:spcPct val="0"/>
              </a:spcBef>
              <a:buClr>
                <a:schemeClr val="accent2"/>
              </a:buClr>
              <a:buSzTx/>
              <a:buFont typeface="Wingdings" panose="05000000000000000000" pitchFamily="2" charset="2"/>
              <a:buChar char="n"/>
            </a:pPr>
            <a:endParaRPr lang="zh-CN" altLang="en-US" sz="2400" b="1" dirty="0">
              <a:solidFill>
                <a:schemeClr val="accent2"/>
              </a:solidFill>
              <a:latin typeface="楷体" panose="02010609060101010101" pitchFamily="49" charset="-122"/>
              <a:ea typeface="楷体" panose="02010609060101010101" pitchFamily="49" charset="-122"/>
            </a:endParaRPr>
          </a:p>
          <a:p>
            <a:pPr eaLnBrk="1" hangingPunct="1">
              <a:lnSpc>
                <a:spcPct val="100000"/>
              </a:lnSpc>
              <a:spcBef>
                <a:spcPct val="0"/>
              </a:spcBef>
              <a:buClr>
                <a:schemeClr val="accent2"/>
              </a:buClr>
              <a:buSzTx/>
              <a:buFont typeface="Wingdings" panose="05000000000000000000" pitchFamily="2" charset="2"/>
              <a:buChar char="n"/>
            </a:pPr>
            <a:endParaRPr lang="en-US" altLang="zh-CN" sz="2400" b="1" dirty="0">
              <a:solidFill>
                <a:schemeClr val="accent2"/>
              </a:solidFill>
              <a:latin typeface="楷体" panose="02010609060101010101" pitchFamily="49" charset="-122"/>
              <a:ea typeface="楷体" panose="02010609060101010101" pitchFamily="49" charset="-122"/>
            </a:endParaRPr>
          </a:p>
        </p:txBody>
      </p:sp>
      <p:graphicFrame>
        <p:nvGraphicFramePr>
          <p:cNvPr id="206854" name="Object 3">
            <a:extLst>
              <a:ext uri="{FF2B5EF4-FFF2-40B4-BE49-F238E27FC236}">
                <a16:creationId xmlns:a16="http://schemas.microsoft.com/office/drawing/2014/main" id="{42ED6443-CF7E-40D1-8778-E29F107B3449}"/>
              </a:ext>
            </a:extLst>
          </p:cNvPr>
          <p:cNvGraphicFramePr>
            <a:graphicFrameLocks noGrp="1"/>
          </p:cNvGraphicFramePr>
          <p:nvPr>
            <p:ph sz="half" idx="2"/>
          </p:nvPr>
        </p:nvGraphicFramePr>
        <p:xfrm>
          <a:off x="5708650" y="4178300"/>
          <a:ext cx="2273300" cy="506413"/>
        </p:xfrm>
        <a:graphic>
          <a:graphicData uri="http://schemas.openxmlformats.org/presentationml/2006/ole">
            <mc:AlternateContent xmlns:mc="http://schemas.openxmlformats.org/markup-compatibility/2006">
              <mc:Choice xmlns:v="urn:schemas-microsoft-com:vml" Requires="v">
                <p:oleObj spid="_x0000_s165573" r:id="rId5" imgW="862477" imgH="215619" progId="Equation.3">
                  <p:embed/>
                </p:oleObj>
              </mc:Choice>
              <mc:Fallback>
                <p:oleObj r:id="rId5" imgW="862477" imgH="215619" progId="Equation.3">
                  <p:embed/>
                  <p:pic>
                    <p:nvPicPr>
                      <p:cNvPr id="206854" name="Object 3">
                        <a:extLst>
                          <a:ext uri="{FF2B5EF4-FFF2-40B4-BE49-F238E27FC236}">
                            <a16:creationId xmlns:a16="http://schemas.microsoft.com/office/drawing/2014/main" id="{42ED6443-CF7E-40D1-8778-E29F107B3449}"/>
                          </a:ext>
                        </a:extLst>
                      </p:cNvPr>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4178300"/>
                        <a:ext cx="2273300" cy="5064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2">
            <a:extLst>
              <a:ext uri="{FF2B5EF4-FFF2-40B4-BE49-F238E27FC236}">
                <a16:creationId xmlns:a16="http://schemas.microsoft.com/office/drawing/2014/main" id="{67601B35-703D-4CA5-80AD-5EAAE1746708}"/>
              </a:ext>
            </a:extLst>
          </p:cNvPr>
          <p:cNvSpPr txBox="1">
            <a:spLocks noChangeArrowheads="1"/>
          </p:cNvSpPr>
          <p:nvPr/>
        </p:nvSpPr>
        <p:spPr bwMode="auto">
          <a:xfrm>
            <a:off x="553496" y="-25596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0" name="Picture 12" descr="underline_base">
            <a:extLst>
              <a:ext uri="{FF2B5EF4-FFF2-40B4-BE49-F238E27FC236}">
                <a16:creationId xmlns:a16="http://schemas.microsoft.com/office/drawing/2014/main" id="{8B2197D1-C621-43B3-8A67-20F17112C40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59" y="54572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10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组合 1">
            <a:extLst>
              <a:ext uri="{FF2B5EF4-FFF2-40B4-BE49-F238E27FC236}">
                <a16:creationId xmlns:a16="http://schemas.microsoft.com/office/drawing/2014/main" id="{E6BE6527-785A-4EC6-8112-2C6E5FF31800}"/>
              </a:ext>
            </a:extLst>
          </p:cNvPr>
          <p:cNvGrpSpPr>
            <a:grpSpLocks/>
          </p:cNvGrpSpPr>
          <p:nvPr/>
        </p:nvGrpSpPr>
        <p:grpSpPr bwMode="auto">
          <a:xfrm>
            <a:off x="1057275" y="1474788"/>
            <a:ext cx="7132638" cy="5391150"/>
            <a:chOff x="42002" y="73757"/>
            <a:chExt cx="6291290" cy="4869718"/>
          </a:xfrm>
        </p:grpSpPr>
        <p:sp>
          <p:nvSpPr>
            <p:cNvPr id="69638" name="Rectangle 5">
              <a:extLst>
                <a:ext uri="{FF2B5EF4-FFF2-40B4-BE49-F238E27FC236}">
                  <a16:creationId xmlns:a16="http://schemas.microsoft.com/office/drawing/2014/main" id="{309EE62A-D05F-4F24-BB84-CF7198C54ABB}"/>
                </a:ext>
              </a:extLst>
            </p:cNvPr>
            <p:cNvSpPr>
              <a:spLocks noChangeArrowheads="1"/>
            </p:cNvSpPr>
            <p:nvPr/>
          </p:nvSpPr>
          <p:spPr bwMode="auto">
            <a:xfrm>
              <a:off x="372464" y="1920312"/>
              <a:ext cx="1880526" cy="38721"/>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39" name="Rectangle 6">
              <a:extLst>
                <a:ext uri="{FF2B5EF4-FFF2-40B4-BE49-F238E27FC236}">
                  <a16:creationId xmlns:a16="http://schemas.microsoft.com/office/drawing/2014/main" id="{5ED095EA-1C3A-4D9D-8F66-791C5085BDE6}"/>
                </a:ext>
              </a:extLst>
            </p:cNvPr>
            <p:cNvSpPr>
              <a:spLocks noChangeArrowheads="1"/>
            </p:cNvSpPr>
            <p:nvPr/>
          </p:nvSpPr>
          <p:spPr bwMode="auto">
            <a:xfrm>
              <a:off x="2215184" y="1933218"/>
              <a:ext cx="37807" cy="219710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0" name="Rectangle 7">
              <a:extLst>
                <a:ext uri="{FF2B5EF4-FFF2-40B4-BE49-F238E27FC236}">
                  <a16:creationId xmlns:a16="http://schemas.microsoft.com/office/drawing/2014/main" id="{DC455948-3EF4-4258-B777-5EDEAF6C3C80}"/>
                </a:ext>
              </a:extLst>
            </p:cNvPr>
            <p:cNvSpPr>
              <a:spLocks noChangeArrowheads="1"/>
            </p:cNvSpPr>
            <p:nvPr/>
          </p:nvSpPr>
          <p:spPr bwMode="auto">
            <a:xfrm>
              <a:off x="359863" y="4093031"/>
              <a:ext cx="1867923" cy="3728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1" name="Rectangle 8">
              <a:extLst>
                <a:ext uri="{FF2B5EF4-FFF2-40B4-BE49-F238E27FC236}">
                  <a16:creationId xmlns:a16="http://schemas.microsoft.com/office/drawing/2014/main" id="{39653F9F-7556-434C-BE79-4F502FDAFA5C}"/>
                </a:ext>
              </a:extLst>
            </p:cNvPr>
            <p:cNvSpPr>
              <a:spLocks noChangeArrowheads="1"/>
            </p:cNvSpPr>
            <p:nvPr/>
          </p:nvSpPr>
          <p:spPr bwMode="auto">
            <a:xfrm>
              <a:off x="359863" y="1920312"/>
              <a:ext cx="39207" cy="2185627"/>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2" name="Rectangle 9">
              <a:extLst>
                <a:ext uri="{FF2B5EF4-FFF2-40B4-BE49-F238E27FC236}">
                  <a16:creationId xmlns:a16="http://schemas.microsoft.com/office/drawing/2014/main" id="{647C792F-CFAA-432C-868D-7EB27A04C2E0}"/>
                </a:ext>
              </a:extLst>
            </p:cNvPr>
            <p:cNvSpPr>
              <a:spLocks noChangeArrowheads="1"/>
            </p:cNvSpPr>
            <p:nvPr/>
          </p:nvSpPr>
          <p:spPr bwMode="auto">
            <a:xfrm>
              <a:off x="4083107" y="1920312"/>
              <a:ext cx="1891728" cy="38721"/>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3" name="Rectangle 10">
              <a:extLst>
                <a:ext uri="{FF2B5EF4-FFF2-40B4-BE49-F238E27FC236}">
                  <a16:creationId xmlns:a16="http://schemas.microsoft.com/office/drawing/2014/main" id="{AC3F3AC9-B891-4CB1-B4C8-93F8FA23EB42}"/>
                </a:ext>
              </a:extLst>
            </p:cNvPr>
            <p:cNvSpPr>
              <a:spLocks noChangeArrowheads="1"/>
            </p:cNvSpPr>
            <p:nvPr/>
          </p:nvSpPr>
          <p:spPr bwMode="auto">
            <a:xfrm>
              <a:off x="5937028" y="1933218"/>
              <a:ext cx="37807" cy="2197100"/>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4" name="Rectangle 11">
              <a:extLst>
                <a:ext uri="{FF2B5EF4-FFF2-40B4-BE49-F238E27FC236}">
                  <a16:creationId xmlns:a16="http://schemas.microsoft.com/office/drawing/2014/main" id="{DCCE7370-AA86-45B9-8D71-A066A6AB43CA}"/>
                </a:ext>
              </a:extLst>
            </p:cNvPr>
            <p:cNvSpPr>
              <a:spLocks noChangeArrowheads="1"/>
            </p:cNvSpPr>
            <p:nvPr/>
          </p:nvSpPr>
          <p:spPr bwMode="auto">
            <a:xfrm>
              <a:off x="4070505" y="4093031"/>
              <a:ext cx="1879125" cy="37288"/>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5" name="Rectangle 12">
              <a:extLst>
                <a:ext uri="{FF2B5EF4-FFF2-40B4-BE49-F238E27FC236}">
                  <a16:creationId xmlns:a16="http://schemas.microsoft.com/office/drawing/2014/main" id="{A23E1EC5-5B24-4647-A688-48AA193BD3B1}"/>
                </a:ext>
              </a:extLst>
            </p:cNvPr>
            <p:cNvSpPr>
              <a:spLocks noChangeArrowheads="1"/>
            </p:cNvSpPr>
            <p:nvPr/>
          </p:nvSpPr>
          <p:spPr bwMode="auto">
            <a:xfrm>
              <a:off x="4070505" y="1920312"/>
              <a:ext cx="37806" cy="2185627"/>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6" name="Rectangle 13">
              <a:extLst>
                <a:ext uri="{FF2B5EF4-FFF2-40B4-BE49-F238E27FC236}">
                  <a16:creationId xmlns:a16="http://schemas.microsoft.com/office/drawing/2014/main" id="{1674555C-22A8-4C62-9A58-A7D2E7BFC6C2}"/>
                </a:ext>
              </a:extLst>
            </p:cNvPr>
            <p:cNvSpPr>
              <a:spLocks noChangeArrowheads="1"/>
            </p:cNvSpPr>
            <p:nvPr/>
          </p:nvSpPr>
          <p:spPr bwMode="auto">
            <a:xfrm>
              <a:off x="4248336" y="3418986"/>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7" name="Rectangle 14">
              <a:extLst>
                <a:ext uri="{FF2B5EF4-FFF2-40B4-BE49-F238E27FC236}">
                  <a16:creationId xmlns:a16="http://schemas.microsoft.com/office/drawing/2014/main" id="{758F8301-8893-4792-9E7A-C4806D17DB16}"/>
                </a:ext>
              </a:extLst>
            </p:cNvPr>
            <p:cNvSpPr>
              <a:spLocks noChangeArrowheads="1"/>
            </p:cNvSpPr>
            <p:nvPr/>
          </p:nvSpPr>
          <p:spPr bwMode="auto">
            <a:xfrm>
              <a:off x="4248336" y="2047949"/>
              <a:ext cx="1587875" cy="62241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8" name="Rectangle 15">
              <a:extLst>
                <a:ext uri="{FF2B5EF4-FFF2-40B4-BE49-F238E27FC236}">
                  <a16:creationId xmlns:a16="http://schemas.microsoft.com/office/drawing/2014/main" id="{F92E4847-B456-4B67-BABA-40D6B4B56DD5}"/>
                </a:ext>
              </a:extLst>
            </p:cNvPr>
            <p:cNvSpPr>
              <a:spLocks noChangeArrowheads="1"/>
            </p:cNvSpPr>
            <p:nvPr/>
          </p:nvSpPr>
          <p:spPr bwMode="auto">
            <a:xfrm>
              <a:off x="4248336" y="714201"/>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49" name="Rectangle 16">
              <a:extLst>
                <a:ext uri="{FF2B5EF4-FFF2-40B4-BE49-F238E27FC236}">
                  <a16:creationId xmlns:a16="http://schemas.microsoft.com/office/drawing/2014/main" id="{72AD39D9-6DEE-42F2-BAB2-277FE6EE033C}"/>
                </a:ext>
              </a:extLst>
            </p:cNvPr>
            <p:cNvSpPr>
              <a:spLocks noChangeArrowheads="1"/>
            </p:cNvSpPr>
            <p:nvPr/>
          </p:nvSpPr>
          <p:spPr bwMode="auto">
            <a:xfrm>
              <a:off x="537693" y="714201"/>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50" name="Rectangle 17">
              <a:extLst>
                <a:ext uri="{FF2B5EF4-FFF2-40B4-BE49-F238E27FC236}">
                  <a16:creationId xmlns:a16="http://schemas.microsoft.com/office/drawing/2014/main" id="{A7E23376-1276-48BE-9F9D-11333B12BDEC}"/>
                </a:ext>
              </a:extLst>
            </p:cNvPr>
            <p:cNvSpPr>
              <a:spLocks noChangeArrowheads="1"/>
            </p:cNvSpPr>
            <p:nvPr/>
          </p:nvSpPr>
          <p:spPr bwMode="auto">
            <a:xfrm>
              <a:off x="537693" y="3418986"/>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51" name="Rectangle 18">
              <a:extLst>
                <a:ext uri="{FF2B5EF4-FFF2-40B4-BE49-F238E27FC236}">
                  <a16:creationId xmlns:a16="http://schemas.microsoft.com/office/drawing/2014/main" id="{3251FCC3-6EDE-47C0-8A81-53E44FF15063}"/>
                </a:ext>
              </a:extLst>
            </p:cNvPr>
            <p:cNvSpPr>
              <a:spLocks noChangeArrowheads="1"/>
            </p:cNvSpPr>
            <p:nvPr/>
          </p:nvSpPr>
          <p:spPr bwMode="auto">
            <a:xfrm>
              <a:off x="537693" y="2047949"/>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52" name="Freeform 19">
              <a:extLst>
                <a:ext uri="{FF2B5EF4-FFF2-40B4-BE49-F238E27FC236}">
                  <a16:creationId xmlns:a16="http://schemas.microsoft.com/office/drawing/2014/main" id="{F8210DBD-45BE-4D6D-91B2-1712F8255731}"/>
                </a:ext>
              </a:extLst>
            </p:cNvPr>
            <p:cNvSpPr>
              <a:spLocks noChangeArrowheads="1"/>
            </p:cNvSpPr>
            <p:nvPr/>
          </p:nvSpPr>
          <p:spPr bwMode="auto">
            <a:xfrm>
              <a:off x="4108311" y="955136"/>
              <a:ext cx="63011" cy="51629"/>
            </a:xfrm>
            <a:custGeom>
              <a:avLst/>
              <a:gdLst>
                <a:gd name="T0" fmla="*/ 0 w 40"/>
                <a:gd name="T1" fmla="*/ 2147483646 h 32"/>
                <a:gd name="T2" fmla="*/ 0 w 40"/>
                <a:gd name="T3" fmla="*/ 0 h 32"/>
                <a:gd name="T4" fmla="*/ 2147483646 w 40"/>
                <a:gd name="T5" fmla="*/ 2147483646 h 32"/>
                <a:gd name="T6" fmla="*/ 2147483646 w 40"/>
                <a:gd name="T7" fmla="*/ 2147483646 h 32"/>
                <a:gd name="T8" fmla="*/ 0 w 40"/>
                <a:gd name="T9" fmla="*/ 2147483646 h 32"/>
                <a:gd name="T10" fmla="*/ 0 w 40"/>
                <a:gd name="T11" fmla="*/ 2147483646 h 32"/>
                <a:gd name="T12" fmla="*/ 2147483646 w 40"/>
                <a:gd name="T13" fmla="*/ 2147483646 h 32"/>
                <a:gd name="T14" fmla="*/ 2147483646 w 40"/>
                <a:gd name="T15" fmla="*/ 2147483646 h 32"/>
                <a:gd name="T16" fmla="*/ 0 w 40"/>
                <a:gd name="T17" fmla="*/ 2147483646 h 32"/>
                <a:gd name="T18" fmla="*/ 0 w 40"/>
                <a:gd name="T19" fmla="*/ 0 h 32"/>
                <a:gd name="T20" fmla="*/ 2147483646 w 40"/>
                <a:gd name="T21" fmla="*/ 0 h 32"/>
                <a:gd name="T22" fmla="*/ 2147483646 w 40"/>
                <a:gd name="T23" fmla="*/ 2147483646 h 32"/>
                <a:gd name="T24" fmla="*/ 0 w 40"/>
                <a:gd name="T25" fmla="*/ 2147483646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
                  <a:moveTo>
                    <a:pt x="0" y="16"/>
                  </a:moveTo>
                  <a:lnTo>
                    <a:pt x="0" y="0"/>
                  </a:lnTo>
                  <a:lnTo>
                    <a:pt x="40" y="16"/>
                  </a:lnTo>
                  <a:lnTo>
                    <a:pt x="40" y="24"/>
                  </a:lnTo>
                  <a:lnTo>
                    <a:pt x="0" y="32"/>
                  </a:lnTo>
                  <a:lnTo>
                    <a:pt x="0" y="24"/>
                  </a:lnTo>
                  <a:lnTo>
                    <a:pt x="40" y="16"/>
                  </a:lnTo>
                  <a:lnTo>
                    <a:pt x="40" y="24"/>
                  </a:lnTo>
                  <a:lnTo>
                    <a:pt x="0" y="8"/>
                  </a:lnTo>
                  <a:lnTo>
                    <a:pt x="0" y="0"/>
                  </a:lnTo>
                  <a:lnTo>
                    <a:pt x="8" y="0"/>
                  </a:lnTo>
                  <a:lnTo>
                    <a:pt x="8" y="16"/>
                  </a:lnTo>
                  <a:lnTo>
                    <a:pt x="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53" name="Freeform 21">
              <a:extLst>
                <a:ext uri="{FF2B5EF4-FFF2-40B4-BE49-F238E27FC236}">
                  <a16:creationId xmlns:a16="http://schemas.microsoft.com/office/drawing/2014/main" id="{E9D7D6C9-8734-4F28-8E1C-EC3F5F16963B}"/>
                </a:ext>
              </a:extLst>
            </p:cNvPr>
            <p:cNvSpPr>
              <a:spLocks noChangeArrowheads="1"/>
            </p:cNvSpPr>
            <p:nvPr/>
          </p:nvSpPr>
          <p:spPr bwMode="auto">
            <a:xfrm>
              <a:off x="4108311" y="955136"/>
              <a:ext cx="63011" cy="38722"/>
            </a:xfrm>
            <a:custGeom>
              <a:avLst/>
              <a:gdLst>
                <a:gd name="T0" fmla="*/ 0 w 40"/>
                <a:gd name="T1" fmla="*/ 2147483646 h 24"/>
                <a:gd name="T2" fmla="*/ 0 w 40"/>
                <a:gd name="T3" fmla="*/ 0 h 24"/>
                <a:gd name="T4" fmla="*/ 2147483646 w 40"/>
                <a:gd name="T5" fmla="*/ 2147483646 h 24"/>
                <a:gd name="T6" fmla="*/ 0 w 40"/>
                <a:gd name="T7" fmla="*/ 2147483646 h 24"/>
                <a:gd name="T8" fmla="*/ 0 w 40"/>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4">
                  <a:moveTo>
                    <a:pt x="0" y="16"/>
                  </a:moveTo>
                  <a:lnTo>
                    <a:pt x="0" y="0"/>
                  </a:lnTo>
                  <a:lnTo>
                    <a:pt x="40" y="16"/>
                  </a:lnTo>
                  <a:lnTo>
                    <a:pt x="0" y="24"/>
                  </a:lnTo>
                  <a:lnTo>
                    <a:pt x="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54" name="Rectangle 22">
              <a:extLst>
                <a:ext uri="{FF2B5EF4-FFF2-40B4-BE49-F238E27FC236}">
                  <a16:creationId xmlns:a16="http://schemas.microsoft.com/office/drawing/2014/main" id="{03B76E38-AD04-4D56-A414-CAE4E06826EE}"/>
                </a:ext>
              </a:extLst>
            </p:cNvPr>
            <p:cNvSpPr>
              <a:spLocks noChangeArrowheads="1"/>
            </p:cNvSpPr>
            <p:nvPr/>
          </p:nvSpPr>
          <p:spPr bwMode="auto">
            <a:xfrm>
              <a:off x="2075159" y="980951"/>
              <a:ext cx="1401"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55" name="Rectangle 23">
              <a:extLst>
                <a:ext uri="{FF2B5EF4-FFF2-40B4-BE49-F238E27FC236}">
                  <a16:creationId xmlns:a16="http://schemas.microsoft.com/office/drawing/2014/main" id="{EF764028-260F-4231-874C-F6135875CC61}"/>
                </a:ext>
              </a:extLst>
            </p:cNvPr>
            <p:cNvSpPr>
              <a:spLocks noChangeArrowheads="1"/>
            </p:cNvSpPr>
            <p:nvPr/>
          </p:nvSpPr>
          <p:spPr bwMode="auto">
            <a:xfrm>
              <a:off x="4095710" y="980951"/>
              <a:ext cx="1400"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56" name="Rectangle 24">
              <a:extLst>
                <a:ext uri="{FF2B5EF4-FFF2-40B4-BE49-F238E27FC236}">
                  <a16:creationId xmlns:a16="http://schemas.microsoft.com/office/drawing/2014/main" id="{5FDB6454-F595-48D3-BC9A-D006C32D024F}"/>
                </a:ext>
              </a:extLst>
            </p:cNvPr>
            <p:cNvSpPr>
              <a:spLocks noChangeArrowheads="1"/>
            </p:cNvSpPr>
            <p:nvPr/>
          </p:nvSpPr>
          <p:spPr bwMode="auto">
            <a:xfrm>
              <a:off x="2075159" y="980951"/>
              <a:ext cx="2020550"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57" name="Freeform 25">
              <a:extLst>
                <a:ext uri="{FF2B5EF4-FFF2-40B4-BE49-F238E27FC236}">
                  <a16:creationId xmlns:a16="http://schemas.microsoft.com/office/drawing/2014/main" id="{A5FD5572-DF63-44C5-A26F-A1AD8B25DF07}"/>
                </a:ext>
              </a:extLst>
            </p:cNvPr>
            <p:cNvSpPr>
              <a:spLocks noChangeArrowheads="1"/>
            </p:cNvSpPr>
            <p:nvPr/>
          </p:nvSpPr>
          <p:spPr bwMode="auto">
            <a:xfrm>
              <a:off x="4959659" y="1895931"/>
              <a:ext cx="50409" cy="63102"/>
            </a:xfrm>
            <a:custGeom>
              <a:avLst/>
              <a:gdLst>
                <a:gd name="T0" fmla="*/ 2147483646 w 32"/>
                <a:gd name="T1" fmla="*/ 0 h 40"/>
                <a:gd name="T2" fmla="*/ 2147483646 w 32"/>
                <a:gd name="T3" fmla="*/ 0 h 40"/>
                <a:gd name="T4" fmla="*/ 2147483646 w 32"/>
                <a:gd name="T5" fmla="*/ 2147483646 h 40"/>
                <a:gd name="T6" fmla="*/ 2147483646 w 32"/>
                <a:gd name="T7" fmla="*/ 2147483646 h 40"/>
                <a:gd name="T8" fmla="*/ 0 w 32"/>
                <a:gd name="T9" fmla="*/ 0 h 40"/>
                <a:gd name="T10" fmla="*/ 2147483646 w 32"/>
                <a:gd name="T11" fmla="*/ 0 h 40"/>
                <a:gd name="T12" fmla="*/ 2147483646 w 32"/>
                <a:gd name="T13" fmla="*/ 2147483646 h 40"/>
                <a:gd name="T14" fmla="*/ 2147483646 w 32"/>
                <a:gd name="T15" fmla="*/ 2147483646 h 40"/>
                <a:gd name="T16" fmla="*/ 2147483646 w 32"/>
                <a:gd name="T17" fmla="*/ 0 h 40"/>
                <a:gd name="T18" fmla="*/ 2147483646 w 32"/>
                <a:gd name="T19" fmla="*/ 0 h 40"/>
                <a:gd name="T20" fmla="*/ 2147483646 w 32"/>
                <a:gd name="T21" fmla="*/ 2147483646 h 40"/>
                <a:gd name="T22" fmla="*/ 2147483646 w 32"/>
                <a:gd name="T23" fmla="*/ 2147483646 h 40"/>
                <a:gd name="T24" fmla="*/ 2147483646 w 32"/>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0">
                  <a:moveTo>
                    <a:pt x="16" y="0"/>
                  </a:moveTo>
                  <a:lnTo>
                    <a:pt x="32" y="0"/>
                  </a:lnTo>
                  <a:lnTo>
                    <a:pt x="16" y="40"/>
                  </a:lnTo>
                  <a:lnTo>
                    <a:pt x="8" y="40"/>
                  </a:lnTo>
                  <a:lnTo>
                    <a:pt x="0" y="0"/>
                  </a:lnTo>
                  <a:lnTo>
                    <a:pt x="8" y="0"/>
                  </a:lnTo>
                  <a:lnTo>
                    <a:pt x="16" y="40"/>
                  </a:lnTo>
                  <a:lnTo>
                    <a:pt x="8" y="40"/>
                  </a:lnTo>
                  <a:lnTo>
                    <a:pt x="24" y="0"/>
                  </a:lnTo>
                  <a:lnTo>
                    <a:pt x="32" y="0"/>
                  </a:lnTo>
                  <a:lnTo>
                    <a:pt x="32" y="8"/>
                  </a:lnTo>
                  <a:lnTo>
                    <a:pt x="16" y="8"/>
                  </a:lnTo>
                  <a:lnTo>
                    <a:pt x="1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58" name="Freeform 26">
              <a:extLst>
                <a:ext uri="{FF2B5EF4-FFF2-40B4-BE49-F238E27FC236}">
                  <a16:creationId xmlns:a16="http://schemas.microsoft.com/office/drawing/2014/main" id="{78F59EA0-5884-4B44-94C1-2C20A0D2FAA1}"/>
                </a:ext>
              </a:extLst>
            </p:cNvPr>
            <p:cNvSpPr>
              <a:spLocks noChangeArrowheads="1"/>
            </p:cNvSpPr>
            <p:nvPr/>
          </p:nvSpPr>
          <p:spPr bwMode="auto">
            <a:xfrm>
              <a:off x="4972261" y="1895931"/>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59" name="Freeform 27">
              <a:extLst>
                <a:ext uri="{FF2B5EF4-FFF2-40B4-BE49-F238E27FC236}">
                  <a16:creationId xmlns:a16="http://schemas.microsoft.com/office/drawing/2014/main" id="{EE719127-5009-45D4-9CC1-BC3EC95822B8}"/>
                </a:ext>
              </a:extLst>
            </p:cNvPr>
            <p:cNvSpPr>
              <a:spLocks noChangeArrowheads="1"/>
            </p:cNvSpPr>
            <p:nvPr/>
          </p:nvSpPr>
          <p:spPr bwMode="auto">
            <a:xfrm>
              <a:off x="4972261" y="1895931"/>
              <a:ext cx="37806" cy="63102"/>
            </a:xfrm>
            <a:custGeom>
              <a:avLst/>
              <a:gdLst>
                <a:gd name="T0" fmla="*/ 2147483646 w 24"/>
                <a:gd name="T1" fmla="*/ 0 h 40"/>
                <a:gd name="T2" fmla="*/ 2147483646 w 24"/>
                <a:gd name="T3" fmla="*/ 0 h 40"/>
                <a:gd name="T4" fmla="*/ 2147483646 w 24"/>
                <a:gd name="T5" fmla="*/ 2147483646 h 40"/>
                <a:gd name="T6" fmla="*/ 0 w 24"/>
                <a:gd name="T7" fmla="*/ 0 h 40"/>
                <a:gd name="T8" fmla="*/ 2147483646 w 2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0"/>
                  </a:moveTo>
                  <a:lnTo>
                    <a:pt x="24" y="0"/>
                  </a:lnTo>
                  <a:lnTo>
                    <a:pt x="8" y="40"/>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60" name="Rectangle 28">
              <a:extLst>
                <a:ext uri="{FF2B5EF4-FFF2-40B4-BE49-F238E27FC236}">
                  <a16:creationId xmlns:a16="http://schemas.microsoft.com/office/drawing/2014/main" id="{CFC8876C-B6D8-4082-B91B-ACA994CACA05}"/>
                </a:ext>
              </a:extLst>
            </p:cNvPr>
            <p:cNvSpPr>
              <a:spLocks noChangeArrowheads="1"/>
            </p:cNvSpPr>
            <p:nvPr/>
          </p:nvSpPr>
          <p:spPr bwMode="auto">
            <a:xfrm>
              <a:off x="4984863" y="1297896"/>
              <a:ext cx="12603" cy="286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61" name="Rectangle 29">
              <a:extLst>
                <a:ext uri="{FF2B5EF4-FFF2-40B4-BE49-F238E27FC236}">
                  <a16:creationId xmlns:a16="http://schemas.microsoft.com/office/drawing/2014/main" id="{7FC9F9DA-E993-45F8-B684-CB4D212F047D}"/>
                </a:ext>
              </a:extLst>
            </p:cNvPr>
            <p:cNvSpPr>
              <a:spLocks noChangeArrowheads="1"/>
            </p:cNvSpPr>
            <p:nvPr/>
          </p:nvSpPr>
          <p:spPr bwMode="auto">
            <a:xfrm>
              <a:off x="4984863" y="1883024"/>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62" name="Rectangle 30">
              <a:extLst>
                <a:ext uri="{FF2B5EF4-FFF2-40B4-BE49-F238E27FC236}">
                  <a16:creationId xmlns:a16="http://schemas.microsoft.com/office/drawing/2014/main" id="{26436CA0-5954-4647-9434-638F447886F7}"/>
                </a:ext>
              </a:extLst>
            </p:cNvPr>
            <p:cNvSpPr>
              <a:spLocks noChangeArrowheads="1"/>
            </p:cNvSpPr>
            <p:nvPr/>
          </p:nvSpPr>
          <p:spPr bwMode="auto">
            <a:xfrm>
              <a:off x="4984863" y="1297896"/>
              <a:ext cx="12603" cy="58512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63" name="Freeform 31">
              <a:extLst>
                <a:ext uri="{FF2B5EF4-FFF2-40B4-BE49-F238E27FC236}">
                  <a16:creationId xmlns:a16="http://schemas.microsoft.com/office/drawing/2014/main" id="{06E5D835-17E4-44DE-8354-2537E5A8F51B}"/>
                </a:ext>
              </a:extLst>
            </p:cNvPr>
            <p:cNvSpPr>
              <a:spLocks noChangeArrowheads="1"/>
            </p:cNvSpPr>
            <p:nvPr/>
          </p:nvSpPr>
          <p:spPr bwMode="auto">
            <a:xfrm>
              <a:off x="4959659" y="3266967"/>
              <a:ext cx="50409" cy="76010"/>
            </a:xfrm>
            <a:custGeom>
              <a:avLst/>
              <a:gdLst>
                <a:gd name="T0" fmla="*/ 2147483646 w 32"/>
                <a:gd name="T1" fmla="*/ 0 h 48"/>
                <a:gd name="T2" fmla="*/ 2147483646 w 32"/>
                <a:gd name="T3" fmla="*/ 0 h 48"/>
                <a:gd name="T4" fmla="*/ 2147483646 w 32"/>
                <a:gd name="T5" fmla="*/ 2147483646 h 48"/>
                <a:gd name="T6" fmla="*/ 2147483646 w 32"/>
                <a:gd name="T7" fmla="*/ 2147483646 h 48"/>
                <a:gd name="T8" fmla="*/ 0 w 32"/>
                <a:gd name="T9" fmla="*/ 0 h 48"/>
                <a:gd name="T10" fmla="*/ 2147483646 w 32"/>
                <a:gd name="T11" fmla="*/ 0 h 48"/>
                <a:gd name="T12" fmla="*/ 2147483646 w 32"/>
                <a:gd name="T13" fmla="*/ 2147483646 h 48"/>
                <a:gd name="T14" fmla="*/ 2147483646 w 32"/>
                <a:gd name="T15" fmla="*/ 2147483646 h 48"/>
                <a:gd name="T16" fmla="*/ 2147483646 w 32"/>
                <a:gd name="T17" fmla="*/ 0 h 48"/>
                <a:gd name="T18" fmla="*/ 2147483646 w 32"/>
                <a:gd name="T19" fmla="*/ 0 h 48"/>
                <a:gd name="T20" fmla="*/ 2147483646 w 32"/>
                <a:gd name="T21" fmla="*/ 2147483646 h 48"/>
                <a:gd name="T22" fmla="*/ 2147483646 w 32"/>
                <a:gd name="T23" fmla="*/ 2147483646 h 48"/>
                <a:gd name="T24" fmla="*/ 2147483646 w 32"/>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16" y="0"/>
                  </a:moveTo>
                  <a:lnTo>
                    <a:pt x="32" y="0"/>
                  </a:lnTo>
                  <a:lnTo>
                    <a:pt x="16" y="48"/>
                  </a:lnTo>
                  <a:lnTo>
                    <a:pt x="8" y="48"/>
                  </a:lnTo>
                  <a:lnTo>
                    <a:pt x="0" y="0"/>
                  </a:lnTo>
                  <a:lnTo>
                    <a:pt x="8" y="0"/>
                  </a:lnTo>
                  <a:lnTo>
                    <a:pt x="16" y="48"/>
                  </a:lnTo>
                  <a:lnTo>
                    <a:pt x="8" y="48"/>
                  </a:lnTo>
                  <a:lnTo>
                    <a:pt x="24" y="0"/>
                  </a:lnTo>
                  <a:lnTo>
                    <a:pt x="32" y="0"/>
                  </a:lnTo>
                  <a:lnTo>
                    <a:pt x="32" y="8"/>
                  </a:lnTo>
                  <a:lnTo>
                    <a:pt x="16" y="8"/>
                  </a:lnTo>
                  <a:lnTo>
                    <a:pt x="1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64" name="Freeform 32">
              <a:extLst>
                <a:ext uri="{FF2B5EF4-FFF2-40B4-BE49-F238E27FC236}">
                  <a16:creationId xmlns:a16="http://schemas.microsoft.com/office/drawing/2014/main" id="{8BF52F3C-B901-4CED-B20E-985497FED16B}"/>
                </a:ext>
              </a:extLst>
            </p:cNvPr>
            <p:cNvSpPr>
              <a:spLocks noChangeArrowheads="1"/>
            </p:cNvSpPr>
            <p:nvPr/>
          </p:nvSpPr>
          <p:spPr bwMode="auto">
            <a:xfrm>
              <a:off x="4972261" y="3266967"/>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65" name="Freeform 33">
              <a:extLst>
                <a:ext uri="{FF2B5EF4-FFF2-40B4-BE49-F238E27FC236}">
                  <a16:creationId xmlns:a16="http://schemas.microsoft.com/office/drawing/2014/main" id="{B6B2A93D-B2E6-42A4-B903-9B32040E2085}"/>
                </a:ext>
              </a:extLst>
            </p:cNvPr>
            <p:cNvSpPr>
              <a:spLocks noChangeArrowheads="1"/>
            </p:cNvSpPr>
            <p:nvPr/>
          </p:nvSpPr>
          <p:spPr bwMode="auto">
            <a:xfrm>
              <a:off x="4972261" y="3266967"/>
              <a:ext cx="37806" cy="76010"/>
            </a:xfrm>
            <a:custGeom>
              <a:avLst/>
              <a:gdLst>
                <a:gd name="T0" fmla="*/ 2147483646 w 24"/>
                <a:gd name="T1" fmla="*/ 0 h 48"/>
                <a:gd name="T2" fmla="*/ 2147483646 w 24"/>
                <a:gd name="T3" fmla="*/ 0 h 48"/>
                <a:gd name="T4" fmla="*/ 2147483646 w 24"/>
                <a:gd name="T5" fmla="*/ 2147483646 h 48"/>
                <a:gd name="T6" fmla="*/ 0 w 24"/>
                <a:gd name="T7" fmla="*/ 0 h 48"/>
                <a:gd name="T8" fmla="*/ 2147483646 w 24"/>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0"/>
                  </a:moveTo>
                  <a:lnTo>
                    <a:pt x="24" y="0"/>
                  </a:lnTo>
                  <a:lnTo>
                    <a:pt x="8" y="48"/>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66" name="Rectangle 34">
              <a:extLst>
                <a:ext uri="{FF2B5EF4-FFF2-40B4-BE49-F238E27FC236}">
                  <a16:creationId xmlns:a16="http://schemas.microsoft.com/office/drawing/2014/main" id="{5E7FD92C-B131-4086-BC83-FBBC01D42ED8}"/>
                </a:ext>
              </a:extLst>
            </p:cNvPr>
            <p:cNvSpPr>
              <a:spLocks noChangeArrowheads="1"/>
            </p:cNvSpPr>
            <p:nvPr/>
          </p:nvSpPr>
          <p:spPr bwMode="auto">
            <a:xfrm>
              <a:off x="4984863" y="2670365"/>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67" name="Rectangle 35">
              <a:extLst>
                <a:ext uri="{FF2B5EF4-FFF2-40B4-BE49-F238E27FC236}">
                  <a16:creationId xmlns:a16="http://schemas.microsoft.com/office/drawing/2014/main" id="{29D8F57C-B008-4842-A343-F9675EC878EB}"/>
                </a:ext>
              </a:extLst>
            </p:cNvPr>
            <p:cNvSpPr>
              <a:spLocks noChangeArrowheads="1"/>
            </p:cNvSpPr>
            <p:nvPr/>
          </p:nvSpPr>
          <p:spPr bwMode="auto">
            <a:xfrm>
              <a:off x="4984863" y="3266967"/>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68" name="Rectangle 36">
              <a:extLst>
                <a:ext uri="{FF2B5EF4-FFF2-40B4-BE49-F238E27FC236}">
                  <a16:creationId xmlns:a16="http://schemas.microsoft.com/office/drawing/2014/main" id="{88EFD5E0-429F-4FD7-8005-67D81DCD7C7C}"/>
                </a:ext>
              </a:extLst>
            </p:cNvPr>
            <p:cNvSpPr>
              <a:spLocks noChangeArrowheads="1"/>
            </p:cNvSpPr>
            <p:nvPr/>
          </p:nvSpPr>
          <p:spPr bwMode="auto">
            <a:xfrm>
              <a:off x="4984863" y="2670365"/>
              <a:ext cx="12603" cy="59660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69" name="Freeform 37">
              <a:extLst>
                <a:ext uri="{FF2B5EF4-FFF2-40B4-BE49-F238E27FC236}">
                  <a16:creationId xmlns:a16="http://schemas.microsoft.com/office/drawing/2014/main" id="{CBE3AEB5-133A-4CC0-B0CE-132D773F78D4}"/>
                </a:ext>
              </a:extLst>
            </p:cNvPr>
            <p:cNvSpPr>
              <a:spLocks noChangeArrowheads="1"/>
            </p:cNvSpPr>
            <p:nvPr/>
          </p:nvSpPr>
          <p:spPr bwMode="auto">
            <a:xfrm>
              <a:off x="1261619" y="2657459"/>
              <a:ext cx="51809" cy="101823"/>
            </a:xfrm>
            <a:custGeom>
              <a:avLst/>
              <a:gdLst>
                <a:gd name="T0" fmla="*/ 2147483646 w 32"/>
                <a:gd name="T1" fmla="*/ 2147483646 h 64"/>
                <a:gd name="T2" fmla="*/ 0 w 32"/>
                <a:gd name="T3" fmla="*/ 2147483646 h 64"/>
                <a:gd name="T4" fmla="*/ 2147483646 w 32"/>
                <a:gd name="T5" fmla="*/ 2147483646 h 64"/>
                <a:gd name="T6" fmla="*/ 2147483646 w 32"/>
                <a:gd name="T7" fmla="*/ 0 h 64"/>
                <a:gd name="T8" fmla="*/ 2147483646 w 32"/>
                <a:gd name="T9" fmla="*/ 2147483646 h 64"/>
                <a:gd name="T10" fmla="*/ 2147483646 w 32"/>
                <a:gd name="T11" fmla="*/ 2147483646 h 64"/>
                <a:gd name="T12" fmla="*/ 2147483646 w 32"/>
                <a:gd name="T13" fmla="*/ 2147483646 h 64"/>
                <a:gd name="T14" fmla="*/ 2147483646 w 32"/>
                <a:gd name="T15" fmla="*/ 2147483646 h 64"/>
                <a:gd name="T16" fmla="*/ 2147483646 w 32"/>
                <a:gd name="T17" fmla="*/ 2147483646 h 64"/>
                <a:gd name="T18" fmla="*/ 2147483646 w 32"/>
                <a:gd name="T19" fmla="*/ 2147483646 h 64"/>
                <a:gd name="T20" fmla="*/ 0 w 32"/>
                <a:gd name="T21" fmla="*/ 2147483646 h 64"/>
                <a:gd name="T22" fmla="*/ 0 w 32"/>
                <a:gd name="T23" fmla="*/ 2147483646 h 64"/>
                <a:gd name="T24" fmla="*/ 2147483646 w 32"/>
                <a:gd name="T25" fmla="*/ 2147483646 h 64"/>
                <a:gd name="T26" fmla="*/ 2147483646 w 32"/>
                <a:gd name="T27" fmla="*/ 2147483646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2" h="64">
                  <a:moveTo>
                    <a:pt x="8" y="64"/>
                  </a:moveTo>
                  <a:lnTo>
                    <a:pt x="0" y="64"/>
                  </a:lnTo>
                  <a:lnTo>
                    <a:pt x="8" y="24"/>
                  </a:lnTo>
                  <a:lnTo>
                    <a:pt x="8" y="0"/>
                  </a:lnTo>
                  <a:lnTo>
                    <a:pt x="16" y="24"/>
                  </a:lnTo>
                  <a:lnTo>
                    <a:pt x="32" y="64"/>
                  </a:lnTo>
                  <a:lnTo>
                    <a:pt x="24" y="64"/>
                  </a:lnTo>
                  <a:lnTo>
                    <a:pt x="8" y="24"/>
                  </a:lnTo>
                  <a:lnTo>
                    <a:pt x="16" y="24"/>
                  </a:lnTo>
                  <a:lnTo>
                    <a:pt x="8" y="64"/>
                  </a:lnTo>
                  <a:lnTo>
                    <a:pt x="0" y="64"/>
                  </a:lnTo>
                  <a:lnTo>
                    <a:pt x="0" y="56"/>
                  </a:lnTo>
                  <a:lnTo>
                    <a:pt x="8" y="56"/>
                  </a:lnTo>
                  <a:lnTo>
                    <a:pt x="8" y="6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70" name="Freeform 38">
              <a:extLst>
                <a:ext uri="{FF2B5EF4-FFF2-40B4-BE49-F238E27FC236}">
                  <a16:creationId xmlns:a16="http://schemas.microsoft.com/office/drawing/2014/main" id="{4C808417-1EC1-466F-B3E2-C7E75A9394A0}"/>
                </a:ext>
              </a:extLst>
            </p:cNvPr>
            <p:cNvSpPr>
              <a:spLocks noChangeArrowheads="1"/>
            </p:cNvSpPr>
            <p:nvPr/>
          </p:nvSpPr>
          <p:spPr bwMode="auto">
            <a:xfrm>
              <a:off x="1274221" y="2746375"/>
              <a:ext cx="26605" cy="12907"/>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71" name="Freeform 39">
              <a:extLst>
                <a:ext uri="{FF2B5EF4-FFF2-40B4-BE49-F238E27FC236}">
                  <a16:creationId xmlns:a16="http://schemas.microsoft.com/office/drawing/2014/main" id="{B8E4440E-536D-4C4B-B5AA-4A4B1500A4BB}"/>
                </a:ext>
              </a:extLst>
            </p:cNvPr>
            <p:cNvSpPr>
              <a:spLocks noChangeArrowheads="1"/>
            </p:cNvSpPr>
            <p:nvPr/>
          </p:nvSpPr>
          <p:spPr bwMode="auto">
            <a:xfrm>
              <a:off x="1261619" y="2696180"/>
              <a:ext cx="39207" cy="63102"/>
            </a:xfrm>
            <a:custGeom>
              <a:avLst/>
              <a:gdLst>
                <a:gd name="T0" fmla="*/ 2147483646 w 24"/>
                <a:gd name="T1" fmla="*/ 2147483646 h 40"/>
                <a:gd name="T2" fmla="*/ 0 w 24"/>
                <a:gd name="T3" fmla="*/ 2147483646 h 40"/>
                <a:gd name="T4" fmla="*/ 2147483646 w 24"/>
                <a:gd name="T5" fmla="*/ 0 h 40"/>
                <a:gd name="T6" fmla="*/ 2147483646 w 24"/>
                <a:gd name="T7" fmla="*/ 2147483646 h 40"/>
                <a:gd name="T8" fmla="*/ 2147483646 w 24"/>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40"/>
                  </a:moveTo>
                  <a:lnTo>
                    <a:pt x="0" y="40"/>
                  </a:lnTo>
                  <a:lnTo>
                    <a:pt x="8" y="0"/>
                  </a:lnTo>
                  <a:lnTo>
                    <a:pt x="24" y="40"/>
                  </a:lnTo>
                  <a:lnTo>
                    <a:pt x="8"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72" name="Rectangle 40">
              <a:extLst>
                <a:ext uri="{FF2B5EF4-FFF2-40B4-BE49-F238E27FC236}">
                  <a16:creationId xmlns:a16="http://schemas.microsoft.com/office/drawing/2014/main" id="{42043EA9-526D-44D7-836B-38852B0DEECF}"/>
                </a:ext>
              </a:extLst>
            </p:cNvPr>
            <p:cNvSpPr>
              <a:spLocks noChangeArrowheads="1"/>
            </p:cNvSpPr>
            <p:nvPr/>
          </p:nvSpPr>
          <p:spPr bwMode="auto">
            <a:xfrm>
              <a:off x="1274221" y="3418986"/>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73" name="Rectangle 41">
              <a:extLst>
                <a:ext uri="{FF2B5EF4-FFF2-40B4-BE49-F238E27FC236}">
                  <a16:creationId xmlns:a16="http://schemas.microsoft.com/office/drawing/2014/main" id="{B631CE8A-E3CB-42E7-A7B9-DE3343536EEE}"/>
                </a:ext>
              </a:extLst>
            </p:cNvPr>
            <p:cNvSpPr>
              <a:spLocks noChangeArrowheads="1"/>
            </p:cNvSpPr>
            <p:nvPr/>
          </p:nvSpPr>
          <p:spPr bwMode="auto">
            <a:xfrm>
              <a:off x="1274221" y="2772190"/>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74" name="Rectangle 42">
              <a:extLst>
                <a:ext uri="{FF2B5EF4-FFF2-40B4-BE49-F238E27FC236}">
                  <a16:creationId xmlns:a16="http://schemas.microsoft.com/office/drawing/2014/main" id="{192A4182-14AA-4762-AA02-D963B9AE38D8}"/>
                </a:ext>
              </a:extLst>
            </p:cNvPr>
            <p:cNvSpPr>
              <a:spLocks noChangeArrowheads="1"/>
            </p:cNvSpPr>
            <p:nvPr/>
          </p:nvSpPr>
          <p:spPr bwMode="auto">
            <a:xfrm>
              <a:off x="1274221" y="2772190"/>
              <a:ext cx="12603" cy="646796"/>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75" name="Freeform 43">
              <a:extLst>
                <a:ext uri="{FF2B5EF4-FFF2-40B4-BE49-F238E27FC236}">
                  <a16:creationId xmlns:a16="http://schemas.microsoft.com/office/drawing/2014/main" id="{01192D57-3F66-4D88-A737-620A4A0D5809}"/>
                </a:ext>
              </a:extLst>
            </p:cNvPr>
            <p:cNvSpPr>
              <a:spLocks noChangeArrowheads="1"/>
            </p:cNvSpPr>
            <p:nvPr/>
          </p:nvSpPr>
          <p:spPr bwMode="auto">
            <a:xfrm>
              <a:off x="1261619" y="1310802"/>
              <a:ext cx="51809" cy="76010"/>
            </a:xfrm>
            <a:custGeom>
              <a:avLst/>
              <a:gdLst>
                <a:gd name="T0" fmla="*/ 2147483646 w 32"/>
                <a:gd name="T1" fmla="*/ 2147483646 h 48"/>
                <a:gd name="T2" fmla="*/ 0 w 32"/>
                <a:gd name="T3" fmla="*/ 2147483646 h 48"/>
                <a:gd name="T4" fmla="*/ 2147483646 w 32"/>
                <a:gd name="T5" fmla="*/ 0 h 48"/>
                <a:gd name="T6" fmla="*/ 2147483646 w 32"/>
                <a:gd name="T7" fmla="*/ 0 h 48"/>
                <a:gd name="T8" fmla="*/ 2147483646 w 32"/>
                <a:gd name="T9" fmla="*/ 2147483646 h 48"/>
                <a:gd name="T10" fmla="*/ 2147483646 w 32"/>
                <a:gd name="T11" fmla="*/ 2147483646 h 48"/>
                <a:gd name="T12" fmla="*/ 2147483646 w 32"/>
                <a:gd name="T13" fmla="*/ 0 h 48"/>
                <a:gd name="T14" fmla="*/ 2147483646 w 32"/>
                <a:gd name="T15" fmla="*/ 0 h 48"/>
                <a:gd name="T16" fmla="*/ 2147483646 w 32"/>
                <a:gd name="T17" fmla="*/ 2147483646 h 48"/>
                <a:gd name="T18" fmla="*/ 0 w 32"/>
                <a:gd name="T19" fmla="*/ 2147483646 h 48"/>
                <a:gd name="T20" fmla="*/ 0 w 32"/>
                <a:gd name="T21" fmla="*/ 2147483646 h 48"/>
                <a:gd name="T22" fmla="*/ 2147483646 w 32"/>
                <a:gd name="T23" fmla="*/ 2147483646 h 48"/>
                <a:gd name="T24" fmla="*/ 2147483646 w 32"/>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8" y="48"/>
                  </a:moveTo>
                  <a:lnTo>
                    <a:pt x="0" y="48"/>
                  </a:lnTo>
                  <a:lnTo>
                    <a:pt x="8" y="0"/>
                  </a:lnTo>
                  <a:lnTo>
                    <a:pt x="16" y="0"/>
                  </a:lnTo>
                  <a:lnTo>
                    <a:pt x="32" y="48"/>
                  </a:lnTo>
                  <a:lnTo>
                    <a:pt x="24" y="48"/>
                  </a:lnTo>
                  <a:lnTo>
                    <a:pt x="8" y="0"/>
                  </a:lnTo>
                  <a:lnTo>
                    <a:pt x="16" y="0"/>
                  </a:lnTo>
                  <a:lnTo>
                    <a:pt x="8" y="48"/>
                  </a:lnTo>
                  <a:lnTo>
                    <a:pt x="0" y="48"/>
                  </a:lnTo>
                  <a:lnTo>
                    <a:pt x="0" y="40"/>
                  </a:lnTo>
                  <a:lnTo>
                    <a:pt x="8" y="40"/>
                  </a:lnTo>
                  <a:lnTo>
                    <a:pt x="8" y="4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76" name="Freeform 44">
              <a:extLst>
                <a:ext uri="{FF2B5EF4-FFF2-40B4-BE49-F238E27FC236}">
                  <a16:creationId xmlns:a16="http://schemas.microsoft.com/office/drawing/2014/main" id="{9BAB4C35-BA54-4775-ADCC-233C7A329B70}"/>
                </a:ext>
              </a:extLst>
            </p:cNvPr>
            <p:cNvSpPr>
              <a:spLocks noChangeArrowheads="1"/>
            </p:cNvSpPr>
            <p:nvPr/>
          </p:nvSpPr>
          <p:spPr bwMode="auto">
            <a:xfrm>
              <a:off x="1274221" y="1375339"/>
              <a:ext cx="26605" cy="11473"/>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77" name="Freeform 45">
              <a:extLst>
                <a:ext uri="{FF2B5EF4-FFF2-40B4-BE49-F238E27FC236}">
                  <a16:creationId xmlns:a16="http://schemas.microsoft.com/office/drawing/2014/main" id="{167E0F30-3F1D-4605-B8DC-112C83744171}"/>
                </a:ext>
              </a:extLst>
            </p:cNvPr>
            <p:cNvSpPr>
              <a:spLocks noChangeArrowheads="1"/>
            </p:cNvSpPr>
            <p:nvPr/>
          </p:nvSpPr>
          <p:spPr bwMode="auto">
            <a:xfrm>
              <a:off x="1261619" y="1310802"/>
              <a:ext cx="39207" cy="76010"/>
            </a:xfrm>
            <a:custGeom>
              <a:avLst/>
              <a:gdLst>
                <a:gd name="T0" fmla="*/ 2147483646 w 24"/>
                <a:gd name="T1" fmla="*/ 2147483646 h 48"/>
                <a:gd name="T2" fmla="*/ 0 w 24"/>
                <a:gd name="T3" fmla="*/ 2147483646 h 48"/>
                <a:gd name="T4" fmla="*/ 2147483646 w 24"/>
                <a:gd name="T5" fmla="*/ 0 h 48"/>
                <a:gd name="T6" fmla="*/ 2147483646 w 24"/>
                <a:gd name="T7" fmla="*/ 2147483646 h 48"/>
                <a:gd name="T8" fmla="*/ 2147483646 w 24"/>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48"/>
                  </a:moveTo>
                  <a:lnTo>
                    <a:pt x="0" y="48"/>
                  </a:lnTo>
                  <a:lnTo>
                    <a:pt x="8" y="0"/>
                  </a:lnTo>
                  <a:lnTo>
                    <a:pt x="24" y="48"/>
                  </a:lnTo>
                  <a:lnTo>
                    <a:pt x="8" y="4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78" name="Rectangle 46">
              <a:extLst>
                <a:ext uri="{FF2B5EF4-FFF2-40B4-BE49-F238E27FC236}">
                  <a16:creationId xmlns:a16="http://schemas.microsoft.com/office/drawing/2014/main" id="{80F7EB72-7F0B-4764-9E53-3BF4BBCFE910}"/>
                </a:ext>
              </a:extLst>
            </p:cNvPr>
            <p:cNvSpPr>
              <a:spLocks noChangeArrowheads="1"/>
            </p:cNvSpPr>
            <p:nvPr/>
          </p:nvSpPr>
          <p:spPr bwMode="auto">
            <a:xfrm>
              <a:off x="1274221" y="2035043"/>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79" name="Rectangle 47">
              <a:extLst>
                <a:ext uri="{FF2B5EF4-FFF2-40B4-BE49-F238E27FC236}">
                  <a16:creationId xmlns:a16="http://schemas.microsoft.com/office/drawing/2014/main" id="{2E78EBEE-B447-4B3A-9DEA-8510B7D3C032}"/>
                </a:ext>
              </a:extLst>
            </p:cNvPr>
            <p:cNvSpPr>
              <a:spLocks noChangeArrowheads="1"/>
            </p:cNvSpPr>
            <p:nvPr/>
          </p:nvSpPr>
          <p:spPr bwMode="auto">
            <a:xfrm>
              <a:off x="1274221" y="1386812"/>
              <a:ext cx="12603" cy="286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80" name="Rectangle 48">
              <a:extLst>
                <a:ext uri="{FF2B5EF4-FFF2-40B4-BE49-F238E27FC236}">
                  <a16:creationId xmlns:a16="http://schemas.microsoft.com/office/drawing/2014/main" id="{CDEB6DAC-37D0-4888-BAB6-64909778F9DD}"/>
                </a:ext>
              </a:extLst>
            </p:cNvPr>
            <p:cNvSpPr>
              <a:spLocks noChangeArrowheads="1"/>
            </p:cNvSpPr>
            <p:nvPr/>
          </p:nvSpPr>
          <p:spPr bwMode="auto">
            <a:xfrm>
              <a:off x="1274221" y="1386812"/>
              <a:ext cx="12603" cy="64823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81" name="Freeform 49">
              <a:extLst>
                <a:ext uri="{FF2B5EF4-FFF2-40B4-BE49-F238E27FC236}">
                  <a16:creationId xmlns:a16="http://schemas.microsoft.com/office/drawing/2014/main" id="{ED9761FB-B2F2-4195-B99A-69889FB6B6B6}"/>
                </a:ext>
              </a:extLst>
            </p:cNvPr>
            <p:cNvSpPr>
              <a:spLocks noChangeArrowheads="1"/>
            </p:cNvSpPr>
            <p:nvPr/>
          </p:nvSpPr>
          <p:spPr bwMode="auto">
            <a:xfrm>
              <a:off x="3803058" y="3978300"/>
              <a:ext cx="77014" cy="76010"/>
            </a:xfrm>
            <a:custGeom>
              <a:avLst/>
              <a:gdLst>
                <a:gd name="T0" fmla="*/ 2147483646 w 48"/>
                <a:gd name="T1" fmla="*/ 2147483646 h 48"/>
                <a:gd name="T2" fmla="*/ 2147483646 w 48"/>
                <a:gd name="T3" fmla="*/ 2147483646 h 48"/>
                <a:gd name="T4" fmla="*/ 2147483646 w 48"/>
                <a:gd name="T5" fmla="*/ 2147483646 h 48"/>
                <a:gd name="T6" fmla="*/ 0 w 48"/>
                <a:gd name="T7" fmla="*/ 2147483646 h 48"/>
                <a:gd name="T8" fmla="*/ 2147483646 w 48"/>
                <a:gd name="T9" fmla="*/ 0 h 48"/>
                <a:gd name="T10" fmla="*/ 2147483646 w 48"/>
                <a:gd name="T11" fmla="*/ 2147483646 h 48"/>
                <a:gd name="T12" fmla="*/ 2147483646 w 48"/>
                <a:gd name="T13" fmla="*/ 2147483646 h 48"/>
                <a:gd name="T14" fmla="*/ 0 w 48"/>
                <a:gd name="T15" fmla="*/ 2147483646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40" y="16"/>
                  </a:moveTo>
                  <a:lnTo>
                    <a:pt x="48" y="24"/>
                  </a:lnTo>
                  <a:lnTo>
                    <a:pt x="8" y="48"/>
                  </a:lnTo>
                  <a:lnTo>
                    <a:pt x="0" y="40"/>
                  </a:lnTo>
                  <a:lnTo>
                    <a:pt x="24" y="0"/>
                  </a:lnTo>
                  <a:lnTo>
                    <a:pt x="32" y="8"/>
                  </a:lnTo>
                  <a:lnTo>
                    <a:pt x="8" y="48"/>
                  </a:lnTo>
                  <a:lnTo>
                    <a:pt x="0" y="40"/>
                  </a:lnTo>
                  <a:lnTo>
                    <a:pt x="40" y="16"/>
                  </a:lnTo>
                  <a:lnTo>
                    <a:pt x="48" y="24"/>
                  </a:lnTo>
                  <a:lnTo>
                    <a:pt x="40" y="32"/>
                  </a:lnTo>
                  <a:lnTo>
                    <a:pt x="32" y="24"/>
                  </a:lnTo>
                  <a:lnTo>
                    <a:pt x="4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2" name="Freeform 50">
              <a:extLst>
                <a:ext uri="{FF2B5EF4-FFF2-40B4-BE49-F238E27FC236}">
                  <a16:creationId xmlns:a16="http://schemas.microsoft.com/office/drawing/2014/main" id="{9E444257-3E29-44C9-8519-1E254238F9CC}"/>
                </a:ext>
              </a:extLst>
            </p:cNvPr>
            <p:cNvSpPr>
              <a:spLocks noChangeArrowheads="1"/>
            </p:cNvSpPr>
            <p:nvPr/>
          </p:nvSpPr>
          <p:spPr bwMode="auto">
            <a:xfrm>
              <a:off x="3842265" y="3991207"/>
              <a:ext cx="25204" cy="25814"/>
            </a:xfrm>
            <a:custGeom>
              <a:avLst/>
              <a:gdLst>
                <a:gd name="T0" fmla="*/ 2147483646 w 16"/>
                <a:gd name="T1" fmla="*/ 0 h 16"/>
                <a:gd name="T2" fmla="*/ 2147483646 w 16"/>
                <a:gd name="T3" fmla="*/ 2147483646 h 16"/>
                <a:gd name="T4" fmla="*/ 2147483646 w 16"/>
                <a:gd name="T5" fmla="*/ 2147483646 h 16"/>
                <a:gd name="T6" fmla="*/ 0 w 16"/>
                <a:gd name="T7" fmla="*/ 2147483646 h 16"/>
                <a:gd name="T8" fmla="*/ 2147483646 w 16"/>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8" y="0"/>
                  </a:moveTo>
                  <a:lnTo>
                    <a:pt x="16" y="8"/>
                  </a:lnTo>
                  <a:lnTo>
                    <a:pt x="8" y="16"/>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3" name="Freeform 51">
              <a:extLst>
                <a:ext uri="{FF2B5EF4-FFF2-40B4-BE49-F238E27FC236}">
                  <a16:creationId xmlns:a16="http://schemas.microsoft.com/office/drawing/2014/main" id="{A2398A49-95F9-45B4-8BD7-0165DE7F783D}"/>
                </a:ext>
              </a:extLst>
            </p:cNvPr>
            <p:cNvSpPr>
              <a:spLocks noChangeArrowheads="1"/>
            </p:cNvSpPr>
            <p:nvPr/>
          </p:nvSpPr>
          <p:spPr bwMode="auto">
            <a:xfrm>
              <a:off x="3815661" y="3991207"/>
              <a:ext cx="64411" cy="63102"/>
            </a:xfrm>
            <a:custGeom>
              <a:avLst/>
              <a:gdLst>
                <a:gd name="T0" fmla="*/ 2147483646 w 40"/>
                <a:gd name="T1" fmla="*/ 2147483646 h 40"/>
                <a:gd name="T2" fmla="*/ 2147483646 w 40"/>
                <a:gd name="T3" fmla="*/ 2147483646 h 40"/>
                <a:gd name="T4" fmla="*/ 0 w 40"/>
                <a:gd name="T5" fmla="*/ 2147483646 h 40"/>
                <a:gd name="T6" fmla="*/ 2147483646 w 40"/>
                <a:gd name="T7" fmla="*/ 0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8"/>
                  </a:moveTo>
                  <a:lnTo>
                    <a:pt x="40" y="16"/>
                  </a:lnTo>
                  <a:lnTo>
                    <a:pt x="0" y="40"/>
                  </a:lnTo>
                  <a:lnTo>
                    <a:pt x="24" y="0"/>
                  </a:lnTo>
                  <a:lnTo>
                    <a:pt x="32"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4" name="Freeform 52">
              <a:extLst>
                <a:ext uri="{FF2B5EF4-FFF2-40B4-BE49-F238E27FC236}">
                  <a16:creationId xmlns:a16="http://schemas.microsoft.com/office/drawing/2014/main" id="{3270E336-9EEC-4676-8F97-44DDD322AA1C}"/>
                </a:ext>
              </a:extLst>
            </p:cNvPr>
            <p:cNvSpPr>
              <a:spLocks noChangeArrowheads="1"/>
            </p:cNvSpPr>
            <p:nvPr/>
          </p:nvSpPr>
          <p:spPr bwMode="auto">
            <a:xfrm>
              <a:off x="4197927" y="3685735"/>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5" name="Freeform 53">
              <a:extLst>
                <a:ext uri="{FF2B5EF4-FFF2-40B4-BE49-F238E27FC236}">
                  <a16:creationId xmlns:a16="http://schemas.microsoft.com/office/drawing/2014/main" id="{C9B7C05A-DC65-4452-B848-76566200E19B}"/>
                </a:ext>
              </a:extLst>
            </p:cNvPr>
            <p:cNvSpPr>
              <a:spLocks noChangeArrowheads="1"/>
            </p:cNvSpPr>
            <p:nvPr/>
          </p:nvSpPr>
          <p:spPr bwMode="auto">
            <a:xfrm>
              <a:off x="3867470" y="4004114"/>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6" name="Freeform 54">
              <a:extLst>
                <a:ext uri="{FF2B5EF4-FFF2-40B4-BE49-F238E27FC236}">
                  <a16:creationId xmlns:a16="http://schemas.microsoft.com/office/drawing/2014/main" id="{C25896ED-8883-40D2-877E-E89278BC5340}"/>
                </a:ext>
              </a:extLst>
            </p:cNvPr>
            <p:cNvSpPr>
              <a:spLocks noChangeArrowheads="1"/>
            </p:cNvSpPr>
            <p:nvPr/>
          </p:nvSpPr>
          <p:spPr bwMode="auto">
            <a:xfrm>
              <a:off x="3867470" y="3685735"/>
              <a:ext cx="343060" cy="331286"/>
            </a:xfrm>
            <a:custGeom>
              <a:avLst/>
              <a:gdLst>
                <a:gd name="T0" fmla="*/ 2147483646 w 216"/>
                <a:gd name="T1" fmla="*/ 2147483646 h 208"/>
                <a:gd name="T2" fmla="*/ 2147483646 w 216"/>
                <a:gd name="T3" fmla="*/ 0 h 208"/>
                <a:gd name="T4" fmla="*/ 0 w 216"/>
                <a:gd name="T5" fmla="*/ 2147483646 h 208"/>
                <a:gd name="T6" fmla="*/ 2147483646 w 216"/>
                <a:gd name="T7" fmla="*/ 2147483646 h 208"/>
                <a:gd name="T8" fmla="*/ 2147483646 w 216"/>
                <a:gd name="T9" fmla="*/ 2147483646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08">
                  <a:moveTo>
                    <a:pt x="216" y="8"/>
                  </a:moveTo>
                  <a:lnTo>
                    <a:pt x="208" y="0"/>
                  </a:lnTo>
                  <a:lnTo>
                    <a:pt x="0" y="200"/>
                  </a:lnTo>
                  <a:lnTo>
                    <a:pt x="8" y="208"/>
                  </a:lnTo>
                  <a:lnTo>
                    <a:pt x="2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7" name="Freeform 55">
              <a:extLst>
                <a:ext uri="{FF2B5EF4-FFF2-40B4-BE49-F238E27FC236}">
                  <a16:creationId xmlns:a16="http://schemas.microsoft.com/office/drawing/2014/main" id="{3E23ECDC-1B0B-4EEB-AA53-7CC9A844F140}"/>
                </a:ext>
              </a:extLst>
            </p:cNvPr>
            <p:cNvSpPr>
              <a:spLocks noChangeArrowheads="1"/>
            </p:cNvSpPr>
            <p:nvPr/>
          </p:nvSpPr>
          <p:spPr bwMode="auto">
            <a:xfrm>
              <a:off x="2087762" y="3685735"/>
              <a:ext cx="75613" cy="76010"/>
            </a:xfrm>
            <a:custGeom>
              <a:avLst/>
              <a:gdLst>
                <a:gd name="T0" fmla="*/ 2147483646 w 48"/>
                <a:gd name="T1" fmla="*/ 2147483646 h 48"/>
                <a:gd name="T2" fmla="*/ 2147483646 w 48"/>
                <a:gd name="T3" fmla="*/ 2147483646 h 48"/>
                <a:gd name="T4" fmla="*/ 0 w 48"/>
                <a:gd name="T5" fmla="*/ 2147483646 h 48"/>
                <a:gd name="T6" fmla="*/ 2147483646 w 48"/>
                <a:gd name="T7" fmla="*/ 0 h 48"/>
                <a:gd name="T8" fmla="*/ 2147483646 w 48"/>
                <a:gd name="T9" fmla="*/ 2147483646 h 48"/>
                <a:gd name="T10" fmla="*/ 2147483646 w 48"/>
                <a:gd name="T11" fmla="*/ 2147483646 h 48"/>
                <a:gd name="T12" fmla="*/ 0 w 48"/>
                <a:gd name="T13" fmla="*/ 2147483646 h 48"/>
                <a:gd name="T14" fmla="*/ 2147483646 w 48"/>
                <a:gd name="T15" fmla="*/ 0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32" y="40"/>
                  </a:moveTo>
                  <a:lnTo>
                    <a:pt x="24" y="48"/>
                  </a:lnTo>
                  <a:lnTo>
                    <a:pt x="0" y="8"/>
                  </a:lnTo>
                  <a:lnTo>
                    <a:pt x="8" y="0"/>
                  </a:lnTo>
                  <a:lnTo>
                    <a:pt x="48" y="24"/>
                  </a:lnTo>
                  <a:lnTo>
                    <a:pt x="40" y="32"/>
                  </a:lnTo>
                  <a:lnTo>
                    <a:pt x="0" y="8"/>
                  </a:lnTo>
                  <a:lnTo>
                    <a:pt x="8" y="0"/>
                  </a:lnTo>
                  <a:lnTo>
                    <a:pt x="32" y="40"/>
                  </a:lnTo>
                  <a:lnTo>
                    <a:pt x="24" y="48"/>
                  </a:lnTo>
                  <a:lnTo>
                    <a:pt x="16" y="40"/>
                  </a:lnTo>
                  <a:lnTo>
                    <a:pt x="24" y="32"/>
                  </a:lnTo>
                  <a:lnTo>
                    <a:pt x="32"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8" name="Freeform 56">
              <a:extLst>
                <a:ext uri="{FF2B5EF4-FFF2-40B4-BE49-F238E27FC236}">
                  <a16:creationId xmlns:a16="http://schemas.microsoft.com/office/drawing/2014/main" id="{C4D07D42-A987-4E21-83C8-ED40983172E0}"/>
                </a:ext>
              </a:extLst>
            </p:cNvPr>
            <p:cNvSpPr>
              <a:spLocks noChangeArrowheads="1"/>
            </p:cNvSpPr>
            <p:nvPr/>
          </p:nvSpPr>
          <p:spPr bwMode="auto">
            <a:xfrm>
              <a:off x="2125568" y="3724457"/>
              <a:ext cx="25204" cy="25814"/>
            </a:xfrm>
            <a:custGeom>
              <a:avLst/>
              <a:gdLst>
                <a:gd name="T0" fmla="*/ 2147483646 w 16"/>
                <a:gd name="T1" fmla="*/ 2147483646 h 16"/>
                <a:gd name="T2" fmla="*/ 2147483646 w 16"/>
                <a:gd name="T3" fmla="*/ 2147483646 h 16"/>
                <a:gd name="T4" fmla="*/ 0 w 16"/>
                <a:gd name="T5" fmla="*/ 2147483646 h 16"/>
                <a:gd name="T6" fmla="*/ 2147483646 w 16"/>
                <a:gd name="T7" fmla="*/ 0 h 16"/>
                <a:gd name="T8" fmla="*/ 2147483646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16" y="8"/>
                  </a:moveTo>
                  <a:lnTo>
                    <a:pt x="8" y="16"/>
                  </a:lnTo>
                  <a:lnTo>
                    <a:pt x="0" y="8"/>
                  </a:lnTo>
                  <a:lnTo>
                    <a:pt x="8"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89" name="Freeform 57">
              <a:extLst>
                <a:ext uri="{FF2B5EF4-FFF2-40B4-BE49-F238E27FC236}">
                  <a16:creationId xmlns:a16="http://schemas.microsoft.com/office/drawing/2014/main" id="{1EF88768-BE1E-4A5F-940A-55682C405EE6}"/>
                </a:ext>
              </a:extLst>
            </p:cNvPr>
            <p:cNvSpPr>
              <a:spLocks noChangeArrowheads="1"/>
            </p:cNvSpPr>
            <p:nvPr/>
          </p:nvSpPr>
          <p:spPr bwMode="auto">
            <a:xfrm>
              <a:off x="2087762" y="3698643"/>
              <a:ext cx="63010" cy="63102"/>
            </a:xfrm>
            <a:custGeom>
              <a:avLst/>
              <a:gdLst>
                <a:gd name="T0" fmla="*/ 2147483646 w 40"/>
                <a:gd name="T1" fmla="*/ 2147483646 h 40"/>
                <a:gd name="T2" fmla="*/ 2147483646 w 40"/>
                <a:gd name="T3" fmla="*/ 2147483646 h 40"/>
                <a:gd name="T4" fmla="*/ 0 w 40"/>
                <a:gd name="T5" fmla="*/ 0 h 40"/>
                <a:gd name="T6" fmla="*/ 2147483646 w 40"/>
                <a:gd name="T7" fmla="*/ 2147483646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32"/>
                  </a:moveTo>
                  <a:lnTo>
                    <a:pt x="24" y="40"/>
                  </a:lnTo>
                  <a:lnTo>
                    <a:pt x="0" y="0"/>
                  </a:lnTo>
                  <a:lnTo>
                    <a:pt x="40" y="24"/>
                  </a:lnTo>
                  <a:lnTo>
                    <a:pt x="32" y="32"/>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90" name="Freeform 58">
              <a:extLst>
                <a:ext uri="{FF2B5EF4-FFF2-40B4-BE49-F238E27FC236}">
                  <a16:creationId xmlns:a16="http://schemas.microsoft.com/office/drawing/2014/main" id="{D34C53D5-9DF0-4D6E-AF9B-3CD6499487ED}"/>
                </a:ext>
              </a:extLst>
            </p:cNvPr>
            <p:cNvSpPr>
              <a:spLocks noChangeArrowheads="1"/>
            </p:cNvSpPr>
            <p:nvPr/>
          </p:nvSpPr>
          <p:spPr bwMode="auto">
            <a:xfrm>
              <a:off x="2138171" y="3750272"/>
              <a:ext cx="12602" cy="11473"/>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91" name="Freeform 59">
              <a:extLst>
                <a:ext uri="{FF2B5EF4-FFF2-40B4-BE49-F238E27FC236}">
                  <a16:creationId xmlns:a16="http://schemas.microsoft.com/office/drawing/2014/main" id="{10646863-CC11-4FC8-A0DD-70FEBDE2DF96}"/>
                </a:ext>
              </a:extLst>
            </p:cNvPr>
            <p:cNvSpPr>
              <a:spLocks noChangeArrowheads="1"/>
            </p:cNvSpPr>
            <p:nvPr/>
          </p:nvSpPr>
          <p:spPr bwMode="auto">
            <a:xfrm>
              <a:off x="2519037" y="4130318"/>
              <a:ext cx="12602" cy="12908"/>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92" name="Freeform 60">
              <a:extLst>
                <a:ext uri="{FF2B5EF4-FFF2-40B4-BE49-F238E27FC236}">
                  <a16:creationId xmlns:a16="http://schemas.microsoft.com/office/drawing/2014/main" id="{0BBA4B05-1167-4B80-BF28-2EB076B8F61C}"/>
                </a:ext>
              </a:extLst>
            </p:cNvPr>
            <p:cNvSpPr>
              <a:spLocks noChangeArrowheads="1"/>
            </p:cNvSpPr>
            <p:nvPr/>
          </p:nvSpPr>
          <p:spPr bwMode="auto">
            <a:xfrm>
              <a:off x="2138171" y="3750272"/>
              <a:ext cx="393468" cy="392954"/>
            </a:xfrm>
            <a:custGeom>
              <a:avLst/>
              <a:gdLst>
                <a:gd name="T0" fmla="*/ 2147483646 w 248"/>
                <a:gd name="T1" fmla="*/ 0 h 248"/>
                <a:gd name="T2" fmla="*/ 0 w 248"/>
                <a:gd name="T3" fmla="*/ 2147483646 h 248"/>
                <a:gd name="T4" fmla="*/ 2147483646 w 248"/>
                <a:gd name="T5" fmla="*/ 2147483646 h 248"/>
                <a:gd name="T6" fmla="*/ 2147483646 w 248"/>
                <a:gd name="T7" fmla="*/ 2147483646 h 248"/>
                <a:gd name="T8" fmla="*/ 2147483646 w 248"/>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248">
                  <a:moveTo>
                    <a:pt x="8" y="0"/>
                  </a:moveTo>
                  <a:lnTo>
                    <a:pt x="0" y="8"/>
                  </a:lnTo>
                  <a:lnTo>
                    <a:pt x="240" y="248"/>
                  </a:lnTo>
                  <a:lnTo>
                    <a:pt x="248" y="24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93" name="Rectangle 61">
              <a:extLst>
                <a:ext uri="{FF2B5EF4-FFF2-40B4-BE49-F238E27FC236}">
                  <a16:creationId xmlns:a16="http://schemas.microsoft.com/office/drawing/2014/main" id="{2A02703A-AEDC-457F-A1CD-BBD7700D3B98}"/>
                </a:ext>
              </a:extLst>
            </p:cNvPr>
            <p:cNvSpPr>
              <a:spLocks noChangeArrowheads="1"/>
            </p:cNvSpPr>
            <p:nvPr/>
          </p:nvSpPr>
          <p:spPr bwMode="auto">
            <a:xfrm>
              <a:off x="4197927" y="3368791"/>
              <a:ext cx="1586475" cy="63532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94" name="Rectangle 62">
              <a:extLst>
                <a:ext uri="{FF2B5EF4-FFF2-40B4-BE49-F238E27FC236}">
                  <a16:creationId xmlns:a16="http://schemas.microsoft.com/office/drawing/2014/main" id="{0AC998CB-920B-4DA8-8EBE-4E764D4C796C}"/>
                </a:ext>
              </a:extLst>
            </p:cNvPr>
            <p:cNvSpPr>
              <a:spLocks noChangeArrowheads="1"/>
            </p:cNvSpPr>
            <p:nvPr/>
          </p:nvSpPr>
          <p:spPr bwMode="auto">
            <a:xfrm>
              <a:off x="4197927" y="1997755"/>
              <a:ext cx="1586475" cy="620981"/>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95" name="Rectangle 63">
              <a:extLst>
                <a:ext uri="{FF2B5EF4-FFF2-40B4-BE49-F238E27FC236}">
                  <a16:creationId xmlns:a16="http://schemas.microsoft.com/office/drawing/2014/main" id="{D7B316AE-B776-4BFD-ADD7-3AB160AD3F11}"/>
                </a:ext>
              </a:extLst>
            </p:cNvPr>
            <p:cNvSpPr>
              <a:spLocks noChangeArrowheads="1"/>
            </p:cNvSpPr>
            <p:nvPr/>
          </p:nvSpPr>
          <p:spPr bwMode="auto">
            <a:xfrm>
              <a:off x="4197927" y="664006"/>
              <a:ext cx="1586475" cy="633889"/>
            </a:xfrm>
            <a:prstGeom prst="rect">
              <a:avLst/>
            </a:prstGeom>
            <a:solidFill>
              <a:srgbClr val="F766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96" name="Rectangle 64">
              <a:extLst>
                <a:ext uri="{FF2B5EF4-FFF2-40B4-BE49-F238E27FC236}">
                  <a16:creationId xmlns:a16="http://schemas.microsoft.com/office/drawing/2014/main" id="{4159B011-4A10-4CF8-848A-F7C46E3337A3}"/>
                </a:ext>
              </a:extLst>
            </p:cNvPr>
            <p:cNvSpPr>
              <a:spLocks noChangeArrowheads="1"/>
            </p:cNvSpPr>
            <p:nvPr/>
          </p:nvSpPr>
          <p:spPr bwMode="auto">
            <a:xfrm>
              <a:off x="474683" y="664006"/>
              <a:ext cx="1600477" cy="633889"/>
            </a:xfrm>
            <a:prstGeom prst="rect">
              <a:avLst/>
            </a:prstGeom>
            <a:solidFill>
              <a:srgbClr val="60C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97" name="Rectangle 65">
              <a:extLst>
                <a:ext uri="{FF2B5EF4-FFF2-40B4-BE49-F238E27FC236}">
                  <a16:creationId xmlns:a16="http://schemas.microsoft.com/office/drawing/2014/main" id="{76A4906A-E85B-4235-90ED-1FCD733B05C7}"/>
                </a:ext>
              </a:extLst>
            </p:cNvPr>
            <p:cNvSpPr>
              <a:spLocks noChangeArrowheads="1"/>
            </p:cNvSpPr>
            <p:nvPr/>
          </p:nvSpPr>
          <p:spPr bwMode="auto">
            <a:xfrm>
              <a:off x="474683" y="3368791"/>
              <a:ext cx="1600477" cy="635323"/>
            </a:xfrm>
            <a:prstGeom prst="rect">
              <a:avLst/>
            </a:prstGeom>
            <a:solidFill>
              <a:srgbClr val="E5C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98" name="Rectangle 66">
              <a:extLst>
                <a:ext uri="{FF2B5EF4-FFF2-40B4-BE49-F238E27FC236}">
                  <a16:creationId xmlns:a16="http://schemas.microsoft.com/office/drawing/2014/main" id="{2B79A340-B661-45B6-A86E-81CB11CF184C}"/>
                </a:ext>
              </a:extLst>
            </p:cNvPr>
            <p:cNvSpPr>
              <a:spLocks noChangeArrowheads="1"/>
            </p:cNvSpPr>
            <p:nvPr/>
          </p:nvSpPr>
          <p:spPr bwMode="auto">
            <a:xfrm>
              <a:off x="474683" y="1997755"/>
              <a:ext cx="1600477" cy="62098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699" name="Rectangle 67">
              <a:extLst>
                <a:ext uri="{FF2B5EF4-FFF2-40B4-BE49-F238E27FC236}">
                  <a16:creationId xmlns:a16="http://schemas.microsoft.com/office/drawing/2014/main" id="{0FDF4E75-852B-4F15-82D1-C1B711F7B085}"/>
                </a:ext>
              </a:extLst>
            </p:cNvPr>
            <p:cNvSpPr>
              <a:spLocks noChangeArrowheads="1"/>
            </p:cNvSpPr>
            <p:nvPr/>
          </p:nvSpPr>
          <p:spPr bwMode="auto">
            <a:xfrm>
              <a:off x="474683" y="2937115"/>
              <a:ext cx="1600477" cy="16492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700" name="Rectangle 68">
              <a:extLst>
                <a:ext uri="{FF2B5EF4-FFF2-40B4-BE49-F238E27FC236}">
                  <a16:creationId xmlns:a16="http://schemas.microsoft.com/office/drawing/2014/main" id="{30D7FAA3-16EA-4115-B097-E59561658848}"/>
                </a:ext>
              </a:extLst>
            </p:cNvPr>
            <p:cNvSpPr>
              <a:spLocks noChangeArrowheads="1"/>
            </p:cNvSpPr>
            <p:nvPr/>
          </p:nvSpPr>
          <p:spPr bwMode="auto">
            <a:xfrm>
              <a:off x="945164" y="2885486"/>
              <a:ext cx="723925" cy="22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原始数据</a:t>
              </a:r>
              <a:endParaRPr lang="zh-CN" altLang="en-US" sz="2000" b="1">
                <a:latin typeface="微软雅黑" panose="020B0503020204020204" pitchFamily="34" charset="-122"/>
                <a:ea typeface="微软雅黑" panose="020B0503020204020204" pitchFamily="34" charset="-122"/>
              </a:endParaRPr>
            </a:p>
          </p:txBody>
        </p:sp>
        <p:sp>
          <p:nvSpPr>
            <p:cNvPr id="69701" name="Rectangle 70">
              <a:extLst>
                <a:ext uri="{FF2B5EF4-FFF2-40B4-BE49-F238E27FC236}">
                  <a16:creationId xmlns:a16="http://schemas.microsoft.com/office/drawing/2014/main" id="{3D084135-0A54-43B5-8F56-8CD53C97A376}"/>
                </a:ext>
              </a:extLst>
            </p:cNvPr>
            <p:cNvSpPr>
              <a:spLocks noChangeArrowheads="1"/>
            </p:cNvSpPr>
            <p:nvPr/>
          </p:nvSpPr>
          <p:spPr bwMode="auto">
            <a:xfrm>
              <a:off x="589503" y="1475729"/>
              <a:ext cx="1628482" cy="222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环境模型与局部地图</a:t>
              </a:r>
              <a:endParaRPr lang="zh-CN" altLang="en-US" sz="2000" b="1">
                <a:solidFill>
                  <a:srgbClr val="000000"/>
                </a:solidFill>
                <a:latin typeface="微软雅黑" panose="020B0503020204020204" pitchFamily="34" charset="-122"/>
                <a:ea typeface="微软雅黑" panose="020B0503020204020204" pitchFamily="34" charset="-122"/>
              </a:endParaRPr>
            </a:p>
          </p:txBody>
        </p:sp>
        <p:sp>
          <p:nvSpPr>
            <p:cNvPr id="69702" name="Rectangle 73">
              <a:extLst>
                <a:ext uri="{FF2B5EF4-FFF2-40B4-BE49-F238E27FC236}">
                  <a16:creationId xmlns:a16="http://schemas.microsoft.com/office/drawing/2014/main" id="{2CACF64C-2D35-446C-9176-09BA1F280FEA}"/>
                </a:ext>
              </a:extLst>
            </p:cNvPr>
            <p:cNvSpPr>
              <a:spLocks noChangeArrowheads="1"/>
            </p:cNvSpPr>
            <p:nvPr/>
          </p:nvSpPr>
          <p:spPr bwMode="auto">
            <a:xfrm>
              <a:off x="2808886" y="648230"/>
              <a:ext cx="637111" cy="222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b="1">
                  <a:solidFill>
                    <a:srgbClr val="000000"/>
                  </a:solidFill>
                  <a:latin typeface="微软雅黑" panose="020B0503020204020204" pitchFamily="34" charset="-122"/>
                  <a:ea typeface="微软雅黑" panose="020B0503020204020204" pitchFamily="34" charset="-122"/>
                </a:rPr>
                <a:t>“</a:t>
              </a:r>
              <a:r>
                <a:rPr lang="zh-CN" altLang="en-US" sz="1600" b="1">
                  <a:solidFill>
                    <a:srgbClr val="000000"/>
                  </a:solidFill>
                  <a:latin typeface="微软雅黑" panose="020B0503020204020204" pitchFamily="34" charset="-122"/>
                  <a:ea typeface="微软雅黑" panose="020B0503020204020204" pitchFamily="34" charset="-122"/>
                </a:rPr>
                <a:t>位置</a:t>
              </a:r>
              <a:r>
                <a:rPr lang="en-US" altLang="zh-CN" sz="1600" b="1">
                  <a:solidFill>
                    <a:srgbClr val="000000"/>
                  </a:solidFill>
                  <a:latin typeface="微软雅黑" panose="020B0503020204020204" pitchFamily="34" charset="-122"/>
                  <a:ea typeface="微软雅黑" panose="020B0503020204020204" pitchFamily="34" charset="-122"/>
                </a:rPr>
                <a:t>"</a:t>
              </a:r>
              <a:endParaRPr lang="en-US" altLang="zh-CN" sz="2000" b="1">
                <a:solidFill>
                  <a:srgbClr val="000000"/>
                </a:solidFill>
                <a:latin typeface="微软雅黑" panose="020B0503020204020204" pitchFamily="34" charset="-122"/>
                <a:ea typeface="微软雅黑" panose="020B0503020204020204" pitchFamily="34" charset="-122"/>
              </a:endParaRPr>
            </a:p>
          </p:txBody>
        </p:sp>
        <p:sp>
          <p:nvSpPr>
            <p:cNvPr id="69703" name="Rectangle 74">
              <a:extLst>
                <a:ext uri="{FF2B5EF4-FFF2-40B4-BE49-F238E27FC236}">
                  <a16:creationId xmlns:a16="http://schemas.microsoft.com/office/drawing/2014/main" id="{57B7CB77-AE5D-4F1B-8697-1EF0D63F9766}"/>
                </a:ext>
              </a:extLst>
            </p:cNvPr>
            <p:cNvSpPr>
              <a:spLocks noChangeArrowheads="1"/>
            </p:cNvSpPr>
            <p:nvPr/>
          </p:nvSpPr>
          <p:spPr bwMode="auto">
            <a:xfrm>
              <a:off x="2845293" y="1008200"/>
              <a:ext cx="723926" cy="222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全局地图</a:t>
              </a:r>
              <a:endParaRPr lang="zh-CN" altLang="en-US" sz="2000" b="1">
                <a:solidFill>
                  <a:srgbClr val="000000"/>
                </a:solidFill>
                <a:latin typeface="微软雅黑" panose="020B0503020204020204" pitchFamily="34" charset="-122"/>
                <a:ea typeface="微软雅黑" panose="020B0503020204020204" pitchFamily="34" charset="-122"/>
              </a:endParaRPr>
            </a:p>
          </p:txBody>
        </p:sp>
        <p:sp>
          <p:nvSpPr>
            <p:cNvPr id="69704" name="Rectangle 76">
              <a:extLst>
                <a:ext uri="{FF2B5EF4-FFF2-40B4-BE49-F238E27FC236}">
                  <a16:creationId xmlns:a16="http://schemas.microsoft.com/office/drawing/2014/main" id="{89AFDD9F-A05C-4E45-BBDA-F4E5C0501E3D}"/>
                </a:ext>
              </a:extLst>
            </p:cNvPr>
            <p:cNvSpPr>
              <a:spLocks noChangeArrowheads="1"/>
            </p:cNvSpPr>
            <p:nvPr/>
          </p:nvSpPr>
          <p:spPr bwMode="auto">
            <a:xfrm>
              <a:off x="4463973" y="2885486"/>
              <a:ext cx="904557" cy="222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执行器命令</a:t>
              </a:r>
              <a:endParaRPr lang="zh-CN" altLang="en-US" sz="2000" b="1">
                <a:solidFill>
                  <a:srgbClr val="000000"/>
                </a:solidFill>
                <a:latin typeface="微软雅黑" panose="020B0503020204020204" pitchFamily="34" charset="-122"/>
                <a:ea typeface="微软雅黑" panose="020B0503020204020204" pitchFamily="34" charset="-122"/>
              </a:endParaRPr>
            </a:p>
          </p:txBody>
        </p:sp>
        <p:sp>
          <p:nvSpPr>
            <p:cNvPr id="69705" name="Rectangle 77">
              <a:extLst>
                <a:ext uri="{FF2B5EF4-FFF2-40B4-BE49-F238E27FC236}">
                  <a16:creationId xmlns:a16="http://schemas.microsoft.com/office/drawing/2014/main" id="{5840202E-9BF8-486C-9B5F-2FC0B1CDBFA3}"/>
                </a:ext>
              </a:extLst>
            </p:cNvPr>
            <p:cNvSpPr>
              <a:spLocks noChangeArrowheads="1"/>
            </p:cNvSpPr>
            <p:nvPr/>
          </p:nvSpPr>
          <p:spPr bwMode="auto">
            <a:xfrm>
              <a:off x="863950" y="3533717"/>
              <a:ext cx="723925" cy="22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传感过程</a:t>
              </a:r>
              <a:endParaRPr lang="zh-CN" altLang="en-US" sz="2000" b="1">
                <a:latin typeface="微软雅黑" panose="020B0503020204020204" pitchFamily="34" charset="-122"/>
                <a:ea typeface="微软雅黑" panose="020B0503020204020204" pitchFamily="34" charset="-122"/>
              </a:endParaRPr>
            </a:p>
          </p:txBody>
        </p:sp>
        <p:sp>
          <p:nvSpPr>
            <p:cNvPr id="69706" name="Rectangle 78">
              <a:extLst>
                <a:ext uri="{FF2B5EF4-FFF2-40B4-BE49-F238E27FC236}">
                  <a16:creationId xmlns:a16="http://schemas.microsoft.com/office/drawing/2014/main" id="{10FCB1F7-5D8C-4225-B2EB-E91FDB61886E}"/>
                </a:ext>
              </a:extLst>
            </p:cNvPr>
            <p:cNvSpPr>
              <a:spLocks noChangeArrowheads="1"/>
            </p:cNvSpPr>
            <p:nvPr/>
          </p:nvSpPr>
          <p:spPr bwMode="auto">
            <a:xfrm>
              <a:off x="4770626" y="3533717"/>
              <a:ext cx="362662" cy="22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动作</a:t>
              </a:r>
              <a:endParaRPr lang="zh-CN" altLang="en-US" sz="2000" b="1">
                <a:latin typeface="微软雅黑" panose="020B0503020204020204" pitchFamily="34" charset="-122"/>
                <a:ea typeface="微软雅黑" panose="020B0503020204020204" pitchFamily="34" charset="-122"/>
              </a:endParaRPr>
            </a:p>
          </p:txBody>
        </p:sp>
        <p:sp>
          <p:nvSpPr>
            <p:cNvPr id="69707" name="Rectangle 79">
              <a:extLst>
                <a:ext uri="{FF2B5EF4-FFF2-40B4-BE49-F238E27FC236}">
                  <a16:creationId xmlns:a16="http://schemas.microsoft.com/office/drawing/2014/main" id="{FE4AF747-42D8-46D8-98CF-8FF37CBBEE0F}"/>
                </a:ext>
              </a:extLst>
            </p:cNvPr>
            <p:cNvSpPr>
              <a:spLocks noChangeArrowheads="1"/>
            </p:cNvSpPr>
            <p:nvPr/>
          </p:nvSpPr>
          <p:spPr bwMode="auto">
            <a:xfrm>
              <a:off x="876552" y="2046516"/>
              <a:ext cx="723926" cy="44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600" b="1">
                  <a:latin typeface="微软雅黑" panose="020B0503020204020204" pitchFamily="34" charset="-122"/>
                  <a:ea typeface="微软雅黑" panose="020B0503020204020204" pitchFamily="34" charset="-122"/>
                </a:rPr>
                <a:t>信息提取</a:t>
              </a:r>
            </a:p>
            <a:p>
              <a:pPr algn="ctr" eaLnBrk="1" hangingPunct="1">
                <a:lnSpc>
                  <a:spcPct val="100000"/>
                </a:lnSpc>
                <a:spcBef>
                  <a:spcPct val="0"/>
                </a:spcBef>
                <a:buClrTx/>
                <a:buSzTx/>
                <a:buFont typeface="Arial" panose="020B0604020202020204" pitchFamily="34" charset="0"/>
                <a:buNone/>
              </a:pPr>
              <a:r>
                <a:rPr lang="zh-CN" altLang="en-US" sz="1600" b="1">
                  <a:latin typeface="微软雅黑" panose="020B0503020204020204" pitchFamily="34" charset="-122"/>
                  <a:ea typeface="微软雅黑" panose="020B0503020204020204" pitchFamily="34" charset="-122"/>
                </a:rPr>
                <a:t>与理解</a:t>
              </a:r>
            </a:p>
          </p:txBody>
        </p:sp>
        <p:sp>
          <p:nvSpPr>
            <p:cNvPr id="69708" name="Rectangle 81">
              <a:extLst>
                <a:ext uri="{FF2B5EF4-FFF2-40B4-BE49-F238E27FC236}">
                  <a16:creationId xmlns:a16="http://schemas.microsoft.com/office/drawing/2014/main" id="{AE9D3E5C-2A3B-4F3B-850B-AC5A63CFFB87}"/>
                </a:ext>
              </a:extLst>
            </p:cNvPr>
            <p:cNvSpPr>
              <a:spLocks noChangeArrowheads="1"/>
            </p:cNvSpPr>
            <p:nvPr/>
          </p:nvSpPr>
          <p:spPr bwMode="auto">
            <a:xfrm>
              <a:off x="4535386" y="2161247"/>
              <a:ext cx="723925" cy="22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路径执行</a:t>
              </a:r>
              <a:endParaRPr lang="zh-CN" altLang="en-US" sz="2000" b="1">
                <a:latin typeface="微软雅黑" panose="020B0503020204020204" pitchFamily="34" charset="-122"/>
                <a:ea typeface="微软雅黑" panose="020B0503020204020204" pitchFamily="34" charset="-122"/>
              </a:endParaRPr>
            </a:p>
          </p:txBody>
        </p:sp>
        <p:sp>
          <p:nvSpPr>
            <p:cNvPr id="69709" name="Rectangle 83">
              <a:extLst>
                <a:ext uri="{FF2B5EF4-FFF2-40B4-BE49-F238E27FC236}">
                  <a16:creationId xmlns:a16="http://schemas.microsoft.com/office/drawing/2014/main" id="{1F445638-D73A-40B3-9D01-8B7324B61690}"/>
                </a:ext>
              </a:extLst>
            </p:cNvPr>
            <p:cNvSpPr>
              <a:spLocks noChangeArrowheads="1"/>
            </p:cNvSpPr>
            <p:nvPr/>
          </p:nvSpPr>
          <p:spPr bwMode="auto">
            <a:xfrm>
              <a:off x="4463973" y="761528"/>
              <a:ext cx="904557" cy="44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认知与路径</a:t>
              </a:r>
            </a:p>
            <a:p>
              <a:pPr algn="ct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规划</a:t>
              </a:r>
              <a:endParaRPr lang="zh-CN" altLang="en-US" sz="2000" b="1">
                <a:latin typeface="微软雅黑" panose="020B0503020204020204" pitchFamily="34" charset="-122"/>
                <a:ea typeface="微软雅黑" panose="020B0503020204020204" pitchFamily="34" charset="-122"/>
              </a:endParaRPr>
            </a:p>
          </p:txBody>
        </p:sp>
        <p:sp>
          <p:nvSpPr>
            <p:cNvPr id="69710" name="Rectangle 86">
              <a:extLst>
                <a:ext uri="{FF2B5EF4-FFF2-40B4-BE49-F238E27FC236}">
                  <a16:creationId xmlns:a16="http://schemas.microsoft.com/office/drawing/2014/main" id="{D2B431D2-ED6C-4878-8FB5-F204BC4E15A2}"/>
                </a:ext>
              </a:extLst>
            </p:cNvPr>
            <p:cNvSpPr>
              <a:spLocks noChangeArrowheads="1"/>
            </p:cNvSpPr>
            <p:nvPr/>
          </p:nvSpPr>
          <p:spPr bwMode="auto">
            <a:xfrm>
              <a:off x="158427" y="162878"/>
              <a:ext cx="1086588" cy="22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知识与数据库</a:t>
              </a:r>
              <a:endParaRPr lang="zh-CN" altLang="en-US" sz="2000" b="1">
                <a:latin typeface="微软雅黑" panose="020B0503020204020204" pitchFamily="34" charset="-122"/>
                <a:ea typeface="微软雅黑" panose="020B0503020204020204" pitchFamily="34" charset="-122"/>
              </a:endParaRPr>
            </a:p>
          </p:txBody>
        </p:sp>
        <p:sp>
          <p:nvSpPr>
            <p:cNvPr id="69711" name="Freeform 88">
              <a:extLst>
                <a:ext uri="{FF2B5EF4-FFF2-40B4-BE49-F238E27FC236}">
                  <a16:creationId xmlns:a16="http://schemas.microsoft.com/office/drawing/2014/main" id="{DE776A29-6DAD-4F32-83EF-4961006E5536}"/>
                </a:ext>
              </a:extLst>
            </p:cNvPr>
            <p:cNvSpPr>
              <a:spLocks noChangeArrowheads="1"/>
            </p:cNvSpPr>
            <p:nvPr/>
          </p:nvSpPr>
          <p:spPr bwMode="auto">
            <a:xfrm>
              <a:off x="1135597" y="523461"/>
              <a:ext cx="138624" cy="140546"/>
            </a:xfrm>
            <a:custGeom>
              <a:avLst/>
              <a:gdLst>
                <a:gd name="T0" fmla="*/ 2147483646 w 88"/>
                <a:gd name="T1" fmla="*/ 2147483646 h 88"/>
                <a:gd name="T2" fmla="*/ 2147483646 w 88"/>
                <a:gd name="T3" fmla="*/ 0 h 88"/>
                <a:gd name="T4" fmla="*/ 2147483646 w 88"/>
                <a:gd name="T5" fmla="*/ 2147483646 h 88"/>
                <a:gd name="T6" fmla="*/ 2147483646 w 88"/>
                <a:gd name="T7" fmla="*/ 2147483646 h 88"/>
                <a:gd name="T8" fmla="*/ 2147483646 w 88"/>
                <a:gd name="T9" fmla="*/ 2147483646 h 88"/>
                <a:gd name="T10" fmla="*/ 0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8" h="88">
                  <a:moveTo>
                    <a:pt x="32" y="16"/>
                  </a:moveTo>
                  <a:lnTo>
                    <a:pt x="48" y="0"/>
                  </a:lnTo>
                  <a:lnTo>
                    <a:pt x="72" y="72"/>
                  </a:lnTo>
                  <a:lnTo>
                    <a:pt x="88" y="88"/>
                  </a:lnTo>
                  <a:lnTo>
                    <a:pt x="64" y="80"/>
                  </a:lnTo>
                  <a:lnTo>
                    <a:pt x="0" y="32"/>
                  </a:lnTo>
                  <a:lnTo>
                    <a:pt x="8" y="24"/>
                  </a:lnTo>
                  <a:lnTo>
                    <a:pt x="72" y="72"/>
                  </a:lnTo>
                  <a:lnTo>
                    <a:pt x="64" y="80"/>
                  </a:lnTo>
                  <a:lnTo>
                    <a:pt x="40" y="8"/>
                  </a:lnTo>
                  <a:lnTo>
                    <a:pt x="48" y="0"/>
                  </a:lnTo>
                  <a:lnTo>
                    <a:pt x="56" y="8"/>
                  </a:lnTo>
                  <a:lnTo>
                    <a:pt x="40" y="24"/>
                  </a:lnTo>
                  <a:lnTo>
                    <a:pt x="32"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12" name="Freeform 89">
              <a:extLst>
                <a:ext uri="{FF2B5EF4-FFF2-40B4-BE49-F238E27FC236}">
                  <a16:creationId xmlns:a16="http://schemas.microsoft.com/office/drawing/2014/main" id="{B8BC94CA-B157-45B0-9D7C-F490E3796CE6}"/>
                </a:ext>
              </a:extLst>
            </p:cNvPr>
            <p:cNvSpPr>
              <a:spLocks noChangeArrowheads="1"/>
            </p:cNvSpPr>
            <p:nvPr/>
          </p:nvSpPr>
          <p:spPr bwMode="auto">
            <a:xfrm>
              <a:off x="1148199" y="549275"/>
              <a:ext cx="50409" cy="25814"/>
            </a:xfrm>
            <a:custGeom>
              <a:avLst/>
              <a:gdLst>
                <a:gd name="T0" fmla="*/ 0 w 32"/>
                <a:gd name="T1" fmla="*/ 2147483646 h 16"/>
                <a:gd name="T2" fmla="*/ 2147483646 w 32"/>
                <a:gd name="T3" fmla="*/ 0 h 16"/>
                <a:gd name="T4" fmla="*/ 2147483646 w 32"/>
                <a:gd name="T5" fmla="*/ 2147483646 h 16"/>
                <a:gd name="T6" fmla="*/ 2147483646 w 32"/>
                <a:gd name="T7" fmla="*/ 2147483646 h 16"/>
                <a:gd name="T8" fmla="*/ 0 w 32"/>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16">
                  <a:moveTo>
                    <a:pt x="0" y="8"/>
                  </a:moveTo>
                  <a:lnTo>
                    <a:pt x="24" y="0"/>
                  </a:lnTo>
                  <a:lnTo>
                    <a:pt x="32" y="8"/>
                  </a:lnTo>
                  <a:lnTo>
                    <a:pt x="8"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13" name="Freeform 90">
              <a:extLst>
                <a:ext uri="{FF2B5EF4-FFF2-40B4-BE49-F238E27FC236}">
                  <a16:creationId xmlns:a16="http://schemas.microsoft.com/office/drawing/2014/main" id="{52C440BE-1D8E-4387-86B0-05C5A4E14175}"/>
                </a:ext>
              </a:extLst>
            </p:cNvPr>
            <p:cNvSpPr>
              <a:spLocks noChangeArrowheads="1"/>
            </p:cNvSpPr>
            <p:nvPr/>
          </p:nvSpPr>
          <p:spPr bwMode="auto">
            <a:xfrm>
              <a:off x="1148199"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24" y="16"/>
                  </a:moveTo>
                  <a:lnTo>
                    <a:pt x="40" y="0"/>
                  </a:lnTo>
                  <a:lnTo>
                    <a:pt x="64" y="72"/>
                  </a:lnTo>
                  <a:lnTo>
                    <a:pt x="0" y="24"/>
                  </a:lnTo>
                  <a:lnTo>
                    <a:pt x="24"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14" name="Freeform 91">
              <a:extLst>
                <a:ext uri="{FF2B5EF4-FFF2-40B4-BE49-F238E27FC236}">
                  <a16:creationId xmlns:a16="http://schemas.microsoft.com/office/drawing/2014/main" id="{4436A955-D409-46A2-955C-88B18B9561DA}"/>
                </a:ext>
              </a:extLst>
            </p:cNvPr>
            <p:cNvSpPr>
              <a:spLocks noChangeArrowheads="1"/>
            </p:cNvSpPr>
            <p:nvPr/>
          </p:nvSpPr>
          <p:spPr bwMode="auto">
            <a:xfrm>
              <a:off x="1173403" y="536368"/>
              <a:ext cx="12603"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15" name="Freeform 92">
              <a:extLst>
                <a:ext uri="{FF2B5EF4-FFF2-40B4-BE49-F238E27FC236}">
                  <a16:creationId xmlns:a16="http://schemas.microsoft.com/office/drawing/2014/main" id="{64B288FC-9854-470B-9669-60FE4E21AB41}"/>
                </a:ext>
              </a:extLst>
            </p:cNvPr>
            <p:cNvSpPr>
              <a:spLocks noChangeArrowheads="1"/>
            </p:cNvSpPr>
            <p:nvPr/>
          </p:nvSpPr>
          <p:spPr bwMode="auto">
            <a:xfrm>
              <a:off x="995573" y="282526"/>
              <a:ext cx="12602"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16" name="Freeform 93">
              <a:extLst>
                <a:ext uri="{FF2B5EF4-FFF2-40B4-BE49-F238E27FC236}">
                  <a16:creationId xmlns:a16="http://schemas.microsoft.com/office/drawing/2014/main" id="{9D96333E-868C-4B9F-93B9-C478D9394092}"/>
                </a:ext>
              </a:extLst>
            </p:cNvPr>
            <p:cNvSpPr>
              <a:spLocks noChangeArrowheads="1"/>
            </p:cNvSpPr>
            <p:nvPr/>
          </p:nvSpPr>
          <p:spPr bwMode="auto">
            <a:xfrm>
              <a:off x="995573"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17" name="Rectangle 95">
              <a:extLst>
                <a:ext uri="{FF2B5EF4-FFF2-40B4-BE49-F238E27FC236}">
                  <a16:creationId xmlns:a16="http://schemas.microsoft.com/office/drawing/2014/main" id="{4CF5A5A1-875C-4162-B407-FEF39FCDAEA7}"/>
                </a:ext>
              </a:extLst>
            </p:cNvPr>
            <p:cNvSpPr>
              <a:spLocks noChangeArrowheads="1"/>
            </p:cNvSpPr>
            <p:nvPr/>
          </p:nvSpPr>
          <p:spPr bwMode="auto">
            <a:xfrm>
              <a:off x="4362957" y="73757"/>
              <a:ext cx="723925" cy="22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任务命令</a:t>
              </a:r>
              <a:endParaRPr lang="zh-CN" altLang="en-US" sz="2000" b="1">
                <a:latin typeface="微软雅黑" panose="020B0503020204020204" pitchFamily="34" charset="-122"/>
                <a:ea typeface="微软雅黑" panose="020B0503020204020204" pitchFamily="34" charset="-122"/>
              </a:endParaRPr>
            </a:p>
          </p:txBody>
        </p:sp>
        <p:sp>
          <p:nvSpPr>
            <p:cNvPr id="69718" name="Rectangle 98">
              <a:extLst>
                <a:ext uri="{FF2B5EF4-FFF2-40B4-BE49-F238E27FC236}">
                  <a16:creationId xmlns:a16="http://schemas.microsoft.com/office/drawing/2014/main" id="{953054B8-2420-41A5-9865-FC9CB343F188}"/>
                </a:ext>
              </a:extLst>
            </p:cNvPr>
            <p:cNvSpPr>
              <a:spLocks noChangeArrowheads="1"/>
            </p:cNvSpPr>
            <p:nvPr/>
          </p:nvSpPr>
          <p:spPr bwMode="auto">
            <a:xfrm>
              <a:off x="4832237" y="1514450"/>
              <a:ext cx="362662" cy="2222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路径</a:t>
              </a:r>
              <a:endParaRPr lang="zh-CN" altLang="en-US" sz="2000" b="1">
                <a:solidFill>
                  <a:srgbClr val="000000"/>
                </a:solidFill>
                <a:latin typeface="微软雅黑" panose="020B0503020204020204" pitchFamily="34" charset="-122"/>
                <a:ea typeface="微软雅黑" panose="020B0503020204020204" pitchFamily="34" charset="-122"/>
              </a:endParaRPr>
            </a:p>
          </p:txBody>
        </p:sp>
        <p:sp>
          <p:nvSpPr>
            <p:cNvPr id="69719" name="Freeform 99">
              <a:extLst>
                <a:ext uri="{FF2B5EF4-FFF2-40B4-BE49-F238E27FC236}">
                  <a16:creationId xmlns:a16="http://schemas.microsoft.com/office/drawing/2014/main" id="{D1BBFA5F-5D11-4D3D-AB5E-A2F730A2691E}"/>
                </a:ext>
              </a:extLst>
            </p:cNvPr>
            <p:cNvSpPr>
              <a:spLocks noChangeArrowheads="1"/>
            </p:cNvSpPr>
            <p:nvPr/>
          </p:nvSpPr>
          <p:spPr bwMode="auto">
            <a:xfrm>
              <a:off x="4907850" y="523461"/>
              <a:ext cx="114820" cy="127638"/>
            </a:xfrm>
            <a:custGeom>
              <a:avLst/>
              <a:gdLst>
                <a:gd name="T0" fmla="*/ 2147483646 w 72"/>
                <a:gd name="T1" fmla="*/ 2147483646 h 80"/>
                <a:gd name="T2" fmla="*/ 2147483646 w 72"/>
                <a:gd name="T3" fmla="*/ 0 h 80"/>
                <a:gd name="T4" fmla="*/ 2147483646 w 72"/>
                <a:gd name="T5" fmla="*/ 2147483646 h 80"/>
                <a:gd name="T6" fmla="*/ 2147483646 w 72"/>
                <a:gd name="T7" fmla="*/ 2147483646 h 80"/>
                <a:gd name="T8" fmla="*/ 0 w 72"/>
                <a:gd name="T9" fmla="*/ 2147483646 h 80"/>
                <a:gd name="T10" fmla="*/ 2147483646 w 72"/>
                <a:gd name="T11" fmla="*/ 2147483646 h 80"/>
                <a:gd name="T12" fmla="*/ 2147483646 w 72"/>
                <a:gd name="T13" fmla="*/ 2147483646 h 80"/>
                <a:gd name="T14" fmla="*/ 2147483646 w 72"/>
                <a:gd name="T15" fmla="*/ 2147483646 h 80"/>
                <a:gd name="T16" fmla="*/ 2147483646 w 72"/>
                <a:gd name="T17" fmla="*/ 2147483646 h 80"/>
                <a:gd name="T18" fmla="*/ 2147483646 w 72"/>
                <a:gd name="T19" fmla="*/ 0 h 80"/>
                <a:gd name="T20" fmla="*/ 2147483646 w 72"/>
                <a:gd name="T21" fmla="*/ 2147483646 h 80"/>
                <a:gd name="T22" fmla="*/ 2147483646 w 72"/>
                <a:gd name="T23" fmla="*/ 2147483646 h 80"/>
                <a:gd name="T24" fmla="*/ 2147483646 w 72"/>
                <a:gd name="T25" fmla="*/ 2147483646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80">
                  <a:moveTo>
                    <a:pt x="24" y="16"/>
                  </a:moveTo>
                  <a:lnTo>
                    <a:pt x="40" y="0"/>
                  </a:lnTo>
                  <a:lnTo>
                    <a:pt x="72" y="72"/>
                  </a:lnTo>
                  <a:lnTo>
                    <a:pt x="64" y="80"/>
                  </a:lnTo>
                  <a:lnTo>
                    <a:pt x="0" y="32"/>
                  </a:lnTo>
                  <a:lnTo>
                    <a:pt x="8" y="24"/>
                  </a:lnTo>
                  <a:lnTo>
                    <a:pt x="72" y="72"/>
                  </a:lnTo>
                  <a:lnTo>
                    <a:pt x="64" y="80"/>
                  </a:lnTo>
                  <a:lnTo>
                    <a:pt x="32" y="8"/>
                  </a:lnTo>
                  <a:lnTo>
                    <a:pt x="40" y="0"/>
                  </a:lnTo>
                  <a:lnTo>
                    <a:pt x="48" y="8"/>
                  </a:lnTo>
                  <a:lnTo>
                    <a:pt x="32" y="24"/>
                  </a:lnTo>
                  <a:lnTo>
                    <a:pt x="24"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0" name="Freeform 100">
              <a:extLst>
                <a:ext uri="{FF2B5EF4-FFF2-40B4-BE49-F238E27FC236}">
                  <a16:creationId xmlns:a16="http://schemas.microsoft.com/office/drawing/2014/main" id="{9386EB97-2EEB-4DFC-AB4F-578A016A657D}"/>
                </a:ext>
              </a:extLst>
            </p:cNvPr>
            <p:cNvSpPr>
              <a:spLocks noChangeArrowheads="1"/>
            </p:cNvSpPr>
            <p:nvPr/>
          </p:nvSpPr>
          <p:spPr bwMode="auto">
            <a:xfrm>
              <a:off x="4921853" y="549275"/>
              <a:ext cx="37806" cy="25814"/>
            </a:xfrm>
            <a:custGeom>
              <a:avLst/>
              <a:gdLst>
                <a:gd name="T0" fmla="*/ 0 w 24"/>
                <a:gd name="T1" fmla="*/ 2147483646 h 16"/>
                <a:gd name="T2" fmla="*/ 2147483646 w 24"/>
                <a:gd name="T3" fmla="*/ 0 h 16"/>
                <a:gd name="T4" fmla="*/ 2147483646 w 24"/>
                <a:gd name="T5" fmla="*/ 2147483646 h 16"/>
                <a:gd name="T6" fmla="*/ 2147483646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16" y="0"/>
                  </a:lnTo>
                  <a:lnTo>
                    <a:pt x="24" y="8"/>
                  </a:lnTo>
                  <a:lnTo>
                    <a:pt x="8"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1" name="Freeform 101">
              <a:extLst>
                <a:ext uri="{FF2B5EF4-FFF2-40B4-BE49-F238E27FC236}">
                  <a16:creationId xmlns:a16="http://schemas.microsoft.com/office/drawing/2014/main" id="{0FA8E862-D6B2-4FFB-AEC5-AD420B888F43}"/>
                </a:ext>
              </a:extLst>
            </p:cNvPr>
            <p:cNvSpPr>
              <a:spLocks noChangeArrowheads="1"/>
            </p:cNvSpPr>
            <p:nvPr/>
          </p:nvSpPr>
          <p:spPr bwMode="auto">
            <a:xfrm>
              <a:off x="4921853"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16" y="16"/>
                  </a:moveTo>
                  <a:lnTo>
                    <a:pt x="32" y="0"/>
                  </a:lnTo>
                  <a:lnTo>
                    <a:pt x="64" y="72"/>
                  </a:lnTo>
                  <a:lnTo>
                    <a:pt x="0" y="24"/>
                  </a:lnTo>
                  <a:lnTo>
                    <a:pt x="16"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2" name="Freeform 102">
              <a:extLst>
                <a:ext uri="{FF2B5EF4-FFF2-40B4-BE49-F238E27FC236}">
                  <a16:creationId xmlns:a16="http://schemas.microsoft.com/office/drawing/2014/main" id="{A5795BAF-1253-441C-81DE-F08519CFEBDE}"/>
                </a:ext>
              </a:extLst>
            </p:cNvPr>
            <p:cNvSpPr>
              <a:spLocks noChangeArrowheads="1"/>
            </p:cNvSpPr>
            <p:nvPr/>
          </p:nvSpPr>
          <p:spPr bwMode="auto">
            <a:xfrm>
              <a:off x="4947057" y="536368"/>
              <a:ext cx="12602"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3" name="Freeform 103">
              <a:extLst>
                <a:ext uri="{FF2B5EF4-FFF2-40B4-BE49-F238E27FC236}">
                  <a16:creationId xmlns:a16="http://schemas.microsoft.com/office/drawing/2014/main" id="{B4C41045-D673-406C-A409-10997350D0BB}"/>
                </a:ext>
              </a:extLst>
            </p:cNvPr>
            <p:cNvSpPr>
              <a:spLocks noChangeArrowheads="1"/>
            </p:cNvSpPr>
            <p:nvPr/>
          </p:nvSpPr>
          <p:spPr bwMode="auto">
            <a:xfrm>
              <a:off x="4769226" y="282526"/>
              <a:ext cx="12603"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4" name="Freeform 104">
              <a:extLst>
                <a:ext uri="{FF2B5EF4-FFF2-40B4-BE49-F238E27FC236}">
                  <a16:creationId xmlns:a16="http://schemas.microsoft.com/office/drawing/2014/main" id="{DB0AC9F7-44B2-4E6A-AFAA-A37B7FC4CA0F}"/>
                </a:ext>
              </a:extLst>
            </p:cNvPr>
            <p:cNvSpPr>
              <a:spLocks noChangeArrowheads="1"/>
            </p:cNvSpPr>
            <p:nvPr/>
          </p:nvSpPr>
          <p:spPr bwMode="auto">
            <a:xfrm>
              <a:off x="4769226"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5" name="Freeform 105">
              <a:extLst>
                <a:ext uri="{FF2B5EF4-FFF2-40B4-BE49-F238E27FC236}">
                  <a16:creationId xmlns:a16="http://schemas.microsoft.com/office/drawing/2014/main" id="{4BA01C01-F8A9-4BFE-8BF4-A9D42316543A}"/>
                </a:ext>
              </a:extLst>
            </p:cNvPr>
            <p:cNvSpPr>
              <a:spLocks noChangeArrowheads="1"/>
            </p:cNvSpPr>
            <p:nvPr/>
          </p:nvSpPr>
          <p:spPr bwMode="auto">
            <a:xfrm>
              <a:off x="2252991" y="4041402"/>
              <a:ext cx="1779708" cy="902073"/>
            </a:xfrm>
            <a:custGeom>
              <a:avLst/>
              <a:gdLst>
                <a:gd name="T0" fmla="*/ 2147483646 w 1121"/>
                <a:gd name="T1" fmla="*/ 2147483646 h 568"/>
                <a:gd name="T2" fmla="*/ 2147483646 w 1121"/>
                <a:gd name="T3" fmla="*/ 2147483646 h 568"/>
                <a:gd name="T4" fmla="*/ 0 w 1121"/>
                <a:gd name="T5" fmla="*/ 2147483646 h 568"/>
                <a:gd name="T6" fmla="*/ 2147483646 w 1121"/>
                <a:gd name="T7" fmla="*/ 2147483646 h 568"/>
                <a:gd name="T8" fmla="*/ 2147483646 w 1121"/>
                <a:gd name="T9" fmla="*/ 2147483646 h 568"/>
                <a:gd name="T10" fmla="*/ 2147483646 w 1121"/>
                <a:gd name="T11" fmla="*/ 2147483646 h 568"/>
                <a:gd name="T12" fmla="*/ 2147483646 w 1121"/>
                <a:gd name="T13" fmla="*/ 2147483646 h 568"/>
                <a:gd name="T14" fmla="*/ 2147483646 w 1121"/>
                <a:gd name="T15" fmla="*/ 2147483646 h 568"/>
                <a:gd name="T16" fmla="*/ 2147483646 w 1121"/>
                <a:gd name="T17" fmla="*/ 2147483646 h 568"/>
                <a:gd name="T18" fmla="*/ 2147483646 w 1121"/>
                <a:gd name="T19" fmla="*/ 2147483646 h 568"/>
                <a:gd name="T20" fmla="*/ 2147483646 w 1121"/>
                <a:gd name="T21" fmla="*/ 2147483646 h 568"/>
                <a:gd name="T22" fmla="*/ 2147483646 w 1121"/>
                <a:gd name="T23" fmla="*/ 2147483646 h 568"/>
                <a:gd name="T24" fmla="*/ 2147483646 w 1121"/>
                <a:gd name="T25" fmla="*/ 2147483646 h 568"/>
                <a:gd name="T26" fmla="*/ 2147483646 w 1121"/>
                <a:gd name="T27" fmla="*/ 2147483646 h 568"/>
                <a:gd name="T28" fmla="*/ 2147483646 w 1121"/>
                <a:gd name="T29" fmla="*/ 2147483646 h 568"/>
                <a:gd name="T30" fmla="*/ 2147483646 w 1121"/>
                <a:gd name="T31" fmla="*/ 2147483646 h 568"/>
                <a:gd name="T32" fmla="*/ 2147483646 w 1121"/>
                <a:gd name="T33" fmla="*/ 2147483646 h 568"/>
                <a:gd name="T34" fmla="*/ 2147483646 w 1121"/>
                <a:gd name="T35" fmla="*/ 2147483646 h 568"/>
                <a:gd name="T36" fmla="*/ 2147483646 w 1121"/>
                <a:gd name="T37" fmla="*/ 2147483646 h 568"/>
                <a:gd name="T38" fmla="*/ 2147483646 w 1121"/>
                <a:gd name="T39" fmla="*/ 2147483646 h 568"/>
                <a:gd name="T40" fmla="*/ 2147483646 w 1121"/>
                <a:gd name="T41" fmla="*/ 0 h 568"/>
                <a:gd name="T42" fmla="*/ 2147483646 w 1121"/>
                <a:gd name="T43" fmla="*/ 2147483646 h 568"/>
                <a:gd name="T44" fmla="*/ 2147483646 w 1121"/>
                <a:gd name="T45" fmla="*/ 2147483646 h 568"/>
                <a:gd name="T46" fmla="*/ 2147483646 w 1121"/>
                <a:gd name="T47" fmla="*/ 2147483646 h 568"/>
                <a:gd name="T48" fmla="*/ 2147483646 w 1121"/>
                <a:gd name="T49" fmla="*/ 2147483646 h 568"/>
                <a:gd name="T50" fmla="*/ 2147483646 w 1121"/>
                <a:gd name="T51" fmla="*/ 2147483646 h 568"/>
                <a:gd name="T52" fmla="*/ 2147483646 w 1121"/>
                <a:gd name="T53" fmla="*/ 2147483646 h 568"/>
                <a:gd name="T54" fmla="*/ 2147483646 w 1121"/>
                <a:gd name="T55" fmla="*/ 2147483646 h 568"/>
                <a:gd name="T56" fmla="*/ 2147483646 w 1121"/>
                <a:gd name="T57" fmla="*/ 2147483646 h 568"/>
                <a:gd name="T58" fmla="*/ 2147483646 w 1121"/>
                <a:gd name="T59" fmla="*/ 2147483646 h 5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1" h="568">
                  <a:moveTo>
                    <a:pt x="88" y="56"/>
                  </a:moveTo>
                  <a:lnTo>
                    <a:pt x="32" y="56"/>
                  </a:lnTo>
                  <a:lnTo>
                    <a:pt x="0" y="72"/>
                  </a:lnTo>
                  <a:lnTo>
                    <a:pt x="16" y="224"/>
                  </a:lnTo>
                  <a:lnTo>
                    <a:pt x="64" y="376"/>
                  </a:lnTo>
                  <a:lnTo>
                    <a:pt x="104" y="424"/>
                  </a:lnTo>
                  <a:lnTo>
                    <a:pt x="168" y="488"/>
                  </a:lnTo>
                  <a:lnTo>
                    <a:pt x="240" y="544"/>
                  </a:lnTo>
                  <a:lnTo>
                    <a:pt x="304" y="568"/>
                  </a:lnTo>
                  <a:lnTo>
                    <a:pt x="521" y="552"/>
                  </a:lnTo>
                  <a:lnTo>
                    <a:pt x="745" y="520"/>
                  </a:lnTo>
                  <a:lnTo>
                    <a:pt x="921" y="472"/>
                  </a:lnTo>
                  <a:lnTo>
                    <a:pt x="1073" y="416"/>
                  </a:lnTo>
                  <a:lnTo>
                    <a:pt x="1097" y="384"/>
                  </a:lnTo>
                  <a:lnTo>
                    <a:pt x="1105" y="336"/>
                  </a:lnTo>
                  <a:lnTo>
                    <a:pt x="1121" y="256"/>
                  </a:lnTo>
                  <a:lnTo>
                    <a:pt x="1121" y="168"/>
                  </a:lnTo>
                  <a:lnTo>
                    <a:pt x="1121" y="88"/>
                  </a:lnTo>
                  <a:lnTo>
                    <a:pt x="1089" y="40"/>
                  </a:lnTo>
                  <a:lnTo>
                    <a:pt x="1065" y="8"/>
                  </a:lnTo>
                  <a:lnTo>
                    <a:pt x="1041" y="0"/>
                  </a:lnTo>
                  <a:lnTo>
                    <a:pt x="921" y="16"/>
                  </a:lnTo>
                  <a:lnTo>
                    <a:pt x="785" y="48"/>
                  </a:lnTo>
                  <a:lnTo>
                    <a:pt x="657" y="40"/>
                  </a:lnTo>
                  <a:lnTo>
                    <a:pt x="521" y="24"/>
                  </a:lnTo>
                  <a:lnTo>
                    <a:pt x="368" y="16"/>
                  </a:lnTo>
                  <a:lnTo>
                    <a:pt x="240" y="24"/>
                  </a:lnTo>
                  <a:lnTo>
                    <a:pt x="200" y="40"/>
                  </a:lnTo>
                  <a:lnTo>
                    <a:pt x="176" y="48"/>
                  </a:lnTo>
                  <a:lnTo>
                    <a:pt x="88"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6" name="Rectangle 106">
              <a:extLst>
                <a:ext uri="{FF2B5EF4-FFF2-40B4-BE49-F238E27FC236}">
                  <a16:creationId xmlns:a16="http://schemas.microsoft.com/office/drawing/2014/main" id="{5BCD1210-E4EB-449B-95F5-05801A4D0D2A}"/>
                </a:ext>
              </a:extLst>
            </p:cNvPr>
            <p:cNvSpPr>
              <a:spLocks noChangeArrowheads="1"/>
            </p:cNvSpPr>
            <p:nvPr/>
          </p:nvSpPr>
          <p:spPr bwMode="auto">
            <a:xfrm>
              <a:off x="2773881" y="4181947"/>
              <a:ext cx="723925" cy="44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现实世界</a:t>
              </a:r>
            </a:p>
            <a:p>
              <a:pPr algn="ctr" eaLnBrk="1" hangingPunct="1">
                <a:lnSpc>
                  <a:spcPct val="100000"/>
                </a:lnSpc>
                <a:spcBef>
                  <a:spcPct val="0"/>
                </a:spcBef>
                <a:buClrTx/>
                <a:buSzTx/>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环境</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69727" name="Rectangle 108">
              <a:extLst>
                <a:ext uri="{FF2B5EF4-FFF2-40B4-BE49-F238E27FC236}">
                  <a16:creationId xmlns:a16="http://schemas.microsoft.com/office/drawing/2014/main" id="{E6EEAC80-1E03-46F7-BF04-34A5115D8CD4}"/>
                </a:ext>
              </a:extLst>
            </p:cNvPr>
            <p:cNvSpPr>
              <a:spLocks noChangeArrowheads="1"/>
            </p:cNvSpPr>
            <p:nvPr/>
          </p:nvSpPr>
          <p:spPr bwMode="auto">
            <a:xfrm>
              <a:off x="831744" y="727109"/>
              <a:ext cx="904557" cy="44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定位与地图</a:t>
              </a:r>
            </a:p>
            <a:p>
              <a:pPr algn="ctr" eaLnBrk="1" hangingPunct="1">
                <a:lnSpc>
                  <a:spcPct val="100000"/>
                </a:lnSpc>
                <a:spcBef>
                  <a:spcPct val="0"/>
                </a:spcBef>
                <a:buClrTx/>
                <a:buSzTx/>
                <a:buFont typeface="Arial" panose="020B0604020202020204" pitchFamily="34" charset="0"/>
                <a:buNone/>
              </a:pPr>
              <a:r>
                <a:rPr lang="zh-CN" altLang="en-US" sz="1600" b="1">
                  <a:solidFill>
                    <a:srgbClr val="000000"/>
                  </a:solidFill>
                  <a:latin typeface="微软雅黑" panose="020B0503020204020204" pitchFamily="34" charset="-122"/>
                  <a:ea typeface="微软雅黑" panose="020B0503020204020204" pitchFamily="34" charset="-122"/>
                </a:rPr>
                <a:t>创建</a:t>
              </a:r>
              <a:endParaRPr lang="zh-CN" altLang="en-US" sz="2000" b="1">
                <a:latin typeface="微软雅黑" panose="020B0503020204020204" pitchFamily="34" charset="-122"/>
                <a:ea typeface="微软雅黑" panose="020B0503020204020204" pitchFamily="34" charset="-122"/>
              </a:endParaRPr>
            </a:p>
          </p:txBody>
        </p:sp>
        <p:sp>
          <p:nvSpPr>
            <p:cNvPr id="69728" name="Freeform 110">
              <a:extLst>
                <a:ext uri="{FF2B5EF4-FFF2-40B4-BE49-F238E27FC236}">
                  <a16:creationId xmlns:a16="http://schemas.microsoft.com/office/drawing/2014/main" id="{BDCB2813-ACBA-4CD9-A58F-A44CC197ADA6}"/>
                </a:ext>
              </a:extLst>
            </p:cNvPr>
            <p:cNvSpPr>
              <a:spLocks noChangeArrowheads="1"/>
            </p:cNvSpPr>
            <p:nvPr/>
          </p:nvSpPr>
          <p:spPr bwMode="auto">
            <a:xfrm>
              <a:off x="512489" y="1895931"/>
              <a:ext cx="77014" cy="113297"/>
            </a:xfrm>
            <a:custGeom>
              <a:avLst/>
              <a:gdLst>
                <a:gd name="T0" fmla="*/ 2147483646 w 48"/>
                <a:gd name="T1" fmla="*/ 0 h 72"/>
                <a:gd name="T2" fmla="*/ 2147483646 w 48"/>
                <a:gd name="T3" fmla="*/ 0 h 72"/>
                <a:gd name="T4" fmla="*/ 2147483646 w 48"/>
                <a:gd name="T5" fmla="*/ 2147483646 h 72"/>
                <a:gd name="T6" fmla="*/ 2147483646 w 48"/>
                <a:gd name="T7" fmla="*/ 2147483646 h 72"/>
                <a:gd name="T8" fmla="*/ 0 w 48"/>
                <a:gd name="T9" fmla="*/ 2147483646 h 72"/>
                <a:gd name="T10" fmla="*/ 2147483646 w 48"/>
                <a:gd name="T11" fmla="*/ 2147483646 h 72"/>
                <a:gd name="T12" fmla="*/ 2147483646 w 48"/>
                <a:gd name="T13" fmla="*/ 2147483646 h 72"/>
                <a:gd name="T14" fmla="*/ 2147483646 w 48"/>
                <a:gd name="T15" fmla="*/ 2147483646 h 72"/>
                <a:gd name="T16" fmla="*/ 2147483646 w 48"/>
                <a:gd name="T17" fmla="*/ 0 h 72"/>
                <a:gd name="T18" fmla="*/ 2147483646 w 48"/>
                <a:gd name="T19" fmla="*/ 0 h 72"/>
                <a:gd name="T20" fmla="*/ 2147483646 w 48"/>
                <a:gd name="T21" fmla="*/ 2147483646 h 72"/>
                <a:gd name="T22" fmla="*/ 2147483646 w 48"/>
                <a:gd name="T23" fmla="*/ 2147483646 h 72"/>
                <a:gd name="T24" fmla="*/ 2147483646 w 48"/>
                <a:gd name="T25" fmla="*/ 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72">
                  <a:moveTo>
                    <a:pt x="32" y="0"/>
                  </a:moveTo>
                  <a:lnTo>
                    <a:pt x="48" y="0"/>
                  </a:lnTo>
                  <a:lnTo>
                    <a:pt x="40" y="72"/>
                  </a:lnTo>
                  <a:lnTo>
                    <a:pt x="32" y="72"/>
                  </a:lnTo>
                  <a:lnTo>
                    <a:pt x="0" y="8"/>
                  </a:lnTo>
                  <a:lnTo>
                    <a:pt x="8" y="8"/>
                  </a:lnTo>
                  <a:lnTo>
                    <a:pt x="40" y="72"/>
                  </a:lnTo>
                  <a:lnTo>
                    <a:pt x="32" y="72"/>
                  </a:lnTo>
                  <a:lnTo>
                    <a:pt x="40" y="0"/>
                  </a:lnTo>
                  <a:lnTo>
                    <a:pt x="48" y="0"/>
                  </a:lnTo>
                  <a:lnTo>
                    <a:pt x="48" y="8"/>
                  </a:lnTo>
                  <a:lnTo>
                    <a:pt x="32" y="8"/>
                  </a:lnTo>
                  <a:lnTo>
                    <a:pt x="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29" name="Freeform 111">
              <a:extLst>
                <a:ext uri="{FF2B5EF4-FFF2-40B4-BE49-F238E27FC236}">
                  <a16:creationId xmlns:a16="http://schemas.microsoft.com/office/drawing/2014/main" id="{8D31D868-4ED5-4746-B1C8-5E01C9CCBD78}"/>
                </a:ext>
              </a:extLst>
            </p:cNvPr>
            <p:cNvSpPr>
              <a:spLocks noChangeArrowheads="1"/>
            </p:cNvSpPr>
            <p:nvPr/>
          </p:nvSpPr>
          <p:spPr bwMode="auto">
            <a:xfrm>
              <a:off x="525091" y="1895931"/>
              <a:ext cx="37806" cy="24381"/>
            </a:xfrm>
            <a:custGeom>
              <a:avLst/>
              <a:gdLst>
                <a:gd name="T0" fmla="*/ 0 w 24"/>
                <a:gd name="T1" fmla="*/ 2147483646 h 16"/>
                <a:gd name="T2" fmla="*/ 2147483646 w 24"/>
                <a:gd name="T3" fmla="*/ 0 h 16"/>
                <a:gd name="T4" fmla="*/ 2147483646 w 24"/>
                <a:gd name="T5" fmla="*/ 2147483646 h 16"/>
                <a:gd name="T6" fmla="*/ 0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24" y="0"/>
                  </a:lnTo>
                  <a:lnTo>
                    <a:pt x="24" y="8"/>
                  </a:lnTo>
                  <a:lnTo>
                    <a:pt x="0" y="16"/>
                  </a:lnTo>
                  <a:lnTo>
                    <a:pt x="0" y="8"/>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30" name="Freeform 112">
              <a:extLst>
                <a:ext uri="{FF2B5EF4-FFF2-40B4-BE49-F238E27FC236}">
                  <a16:creationId xmlns:a16="http://schemas.microsoft.com/office/drawing/2014/main" id="{42A1F136-9A02-41B0-BE7C-E376BF63C259}"/>
                </a:ext>
              </a:extLst>
            </p:cNvPr>
            <p:cNvSpPr>
              <a:spLocks noChangeArrowheads="1"/>
            </p:cNvSpPr>
            <p:nvPr/>
          </p:nvSpPr>
          <p:spPr bwMode="auto">
            <a:xfrm>
              <a:off x="525091" y="1895931"/>
              <a:ext cx="64411" cy="113297"/>
            </a:xfrm>
            <a:custGeom>
              <a:avLst/>
              <a:gdLst>
                <a:gd name="T0" fmla="*/ 2147483646 w 40"/>
                <a:gd name="T1" fmla="*/ 0 h 72"/>
                <a:gd name="T2" fmla="*/ 2147483646 w 40"/>
                <a:gd name="T3" fmla="*/ 0 h 72"/>
                <a:gd name="T4" fmla="*/ 2147483646 w 40"/>
                <a:gd name="T5" fmla="*/ 2147483646 h 72"/>
                <a:gd name="T6" fmla="*/ 0 w 40"/>
                <a:gd name="T7" fmla="*/ 2147483646 h 72"/>
                <a:gd name="T8" fmla="*/ 2147483646 w 4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2">
                  <a:moveTo>
                    <a:pt x="24" y="0"/>
                  </a:moveTo>
                  <a:lnTo>
                    <a:pt x="40" y="0"/>
                  </a:lnTo>
                  <a:lnTo>
                    <a:pt x="32" y="72"/>
                  </a:lnTo>
                  <a:lnTo>
                    <a:pt x="0" y="8"/>
                  </a:lnTo>
                  <a:lnTo>
                    <a:pt x="24"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31" name="Rectangle 113">
              <a:extLst>
                <a:ext uri="{FF2B5EF4-FFF2-40B4-BE49-F238E27FC236}">
                  <a16:creationId xmlns:a16="http://schemas.microsoft.com/office/drawing/2014/main" id="{7BE35741-5DE9-4983-A6DC-4892331997E0}"/>
                </a:ext>
              </a:extLst>
            </p:cNvPr>
            <p:cNvSpPr>
              <a:spLocks noChangeArrowheads="1"/>
            </p:cNvSpPr>
            <p:nvPr/>
          </p:nvSpPr>
          <p:spPr bwMode="auto">
            <a:xfrm>
              <a:off x="562897" y="1895931"/>
              <a:ext cx="14002" cy="14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732" name="Rectangle 114">
              <a:extLst>
                <a:ext uri="{FF2B5EF4-FFF2-40B4-BE49-F238E27FC236}">
                  <a16:creationId xmlns:a16="http://schemas.microsoft.com/office/drawing/2014/main" id="{93B43887-BC96-45E8-8800-114A2F40E65F}"/>
                </a:ext>
              </a:extLst>
            </p:cNvPr>
            <p:cNvSpPr>
              <a:spLocks noChangeArrowheads="1"/>
            </p:cNvSpPr>
            <p:nvPr/>
          </p:nvSpPr>
          <p:spPr bwMode="auto">
            <a:xfrm>
              <a:off x="271647" y="282526"/>
              <a:ext cx="12603" cy="143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000" b="1">
                <a:solidFill>
                  <a:srgbClr val="000000"/>
                </a:solidFill>
              </a:endParaRPr>
            </a:p>
          </p:txBody>
        </p:sp>
        <p:sp>
          <p:nvSpPr>
            <p:cNvPr id="69733" name="Freeform 115">
              <a:extLst>
                <a:ext uri="{FF2B5EF4-FFF2-40B4-BE49-F238E27FC236}">
                  <a16:creationId xmlns:a16="http://schemas.microsoft.com/office/drawing/2014/main" id="{D8CC9CDB-D2EF-4B80-A5D4-B390FE41673A}"/>
                </a:ext>
              </a:extLst>
            </p:cNvPr>
            <p:cNvSpPr>
              <a:spLocks noChangeArrowheads="1"/>
            </p:cNvSpPr>
            <p:nvPr/>
          </p:nvSpPr>
          <p:spPr bwMode="auto">
            <a:xfrm>
              <a:off x="271647" y="282526"/>
              <a:ext cx="305253" cy="1613405"/>
            </a:xfrm>
            <a:custGeom>
              <a:avLst/>
              <a:gdLst>
                <a:gd name="T0" fmla="*/ 2147483646 w 192"/>
                <a:gd name="T1" fmla="*/ 2147483646 h 1016"/>
                <a:gd name="T2" fmla="*/ 2147483646 w 192"/>
                <a:gd name="T3" fmla="*/ 2147483646 h 1016"/>
                <a:gd name="T4" fmla="*/ 2147483646 w 192"/>
                <a:gd name="T5" fmla="*/ 0 h 1016"/>
                <a:gd name="T6" fmla="*/ 0 w 192"/>
                <a:gd name="T7" fmla="*/ 0 h 1016"/>
                <a:gd name="T8" fmla="*/ 2147483646 w 192"/>
                <a:gd name="T9" fmla="*/ 2147483646 h 10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016">
                  <a:moveTo>
                    <a:pt x="184" y="1016"/>
                  </a:moveTo>
                  <a:lnTo>
                    <a:pt x="192" y="1016"/>
                  </a:lnTo>
                  <a:lnTo>
                    <a:pt x="8" y="0"/>
                  </a:lnTo>
                  <a:lnTo>
                    <a:pt x="0" y="0"/>
                  </a:lnTo>
                  <a:lnTo>
                    <a:pt x="184" y="1016"/>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34" name="Rectangle 116">
              <a:extLst>
                <a:ext uri="{FF2B5EF4-FFF2-40B4-BE49-F238E27FC236}">
                  <a16:creationId xmlns:a16="http://schemas.microsoft.com/office/drawing/2014/main" id="{83859AEF-6BED-4F5A-8D76-A55E9C16C592}"/>
                </a:ext>
              </a:extLst>
            </p:cNvPr>
            <p:cNvSpPr>
              <a:spLocks noChangeArrowheads="1"/>
            </p:cNvSpPr>
            <p:nvPr/>
          </p:nvSpPr>
          <p:spPr bwMode="auto">
            <a:xfrm rot="-5400000">
              <a:off x="5780841" y="2866529"/>
              <a:ext cx="833234" cy="27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solidFill>
                    <a:srgbClr val="000000"/>
                  </a:solidFill>
                  <a:latin typeface="微软雅黑" panose="020B0503020204020204" pitchFamily="34" charset="-122"/>
                  <a:ea typeface="微软雅黑" panose="020B0503020204020204" pitchFamily="34" charset="-122"/>
                </a:rPr>
                <a:t>运动控制</a:t>
              </a:r>
              <a:endParaRPr lang="zh-CN" altLang="en-US" sz="2000" b="1">
                <a:latin typeface="微软雅黑" panose="020B0503020204020204" pitchFamily="34" charset="-122"/>
                <a:ea typeface="微软雅黑" panose="020B0503020204020204" pitchFamily="34" charset="-122"/>
              </a:endParaRPr>
            </a:p>
          </p:txBody>
        </p:sp>
        <p:sp>
          <p:nvSpPr>
            <p:cNvPr id="69735" name="Rectangle 130">
              <a:extLst>
                <a:ext uri="{FF2B5EF4-FFF2-40B4-BE49-F238E27FC236}">
                  <a16:creationId xmlns:a16="http://schemas.microsoft.com/office/drawing/2014/main" id="{4E100331-90CD-414B-99AD-430F732A7FDA}"/>
                </a:ext>
              </a:extLst>
            </p:cNvPr>
            <p:cNvSpPr>
              <a:spLocks noChangeArrowheads="1"/>
            </p:cNvSpPr>
            <p:nvPr/>
          </p:nvSpPr>
          <p:spPr bwMode="auto">
            <a:xfrm rot="-5400000">
              <a:off x="-53788" y="2817779"/>
              <a:ext cx="463227" cy="27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感知</a:t>
              </a:r>
            </a:p>
          </p:txBody>
        </p:sp>
        <p:sp>
          <p:nvSpPr>
            <p:cNvPr id="69736" name="AutoShape 4">
              <a:extLst>
                <a:ext uri="{FF2B5EF4-FFF2-40B4-BE49-F238E27FC236}">
                  <a16:creationId xmlns:a16="http://schemas.microsoft.com/office/drawing/2014/main" id="{C3217472-4C9E-43B0-97B6-13B903C8E217}"/>
                </a:ext>
              </a:extLst>
            </p:cNvPr>
            <p:cNvSpPr>
              <a:spLocks noChangeArrowheads="1"/>
            </p:cNvSpPr>
            <p:nvPr/>
          </p:nvSpPr>
          <p:spPr bwMode="auto">
            <a:xfrm rot="-5400000">
              <a:off x="2473345" y="1874413"/>
              <a:ext cx="1376773" cy="142264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0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8449" y="10211"/>
                  </a:moveTo>
                  <a:cubicBezTo>
                    <a:pt x="18141" y="6214"/>
                    <a:pt x="14808" y="3128"/>
                    <a:pt x="10800" y="3128"/>
                  </a:cubicBezTo>
                  <a:cubicBezTo>
                    <a:pt x="6562" y="3128"/>
                    <a:pt x="3128" y="6562"/>
                    <a:pt x="3128" y="10800"/>
                  </a:cubicBezTo>
                  <a:cubicBezTo>
                    <a:pt x="3128" y="15037"/>
                    <a:pt x="6562" y="18472"/>
                    <a:pt x="10800" y="18472"/>
                  </a:cubicBezTo>
                  <a:cubicBezTo>
                    <a:pt x="11341" y="18472"/>
                    <a:pt x="11880" y="18414"/>
                    <a:pt x="12410" y="18301"/>
                  </a:cubicBezTo>
                  <a:lnTo>
                    <a:pt x="13066" y="21359"/>
                  </a:lnTo>
                  <a:cubicBezTo>
                    <a:pt x="12321" y="21519"/>
                    <a:pt x="11561" y="21599"/>
                    <a:pt x="10800" y="21600"/>
                  </a:cubicBezTo>
                  <a:cubicBezTo>
                    <a:pt x="4835" y="21600"/>
                    <a:pt x="0" y="16764"/>
                    <a:pt x="0" y="10800"/>
                  </a:cubicBezTo>
                  <a:cubicBezTo>
                    <a:pt x="0" y="4835"/>
                    <a:pt x="4835" y="0"/>
                    <a:pt x="10800" y="0"/>
                  </a:cubicBezTo>
                  <a:cubicBezTo>
                    <a:pt x="16443" y="-1"/>
                    <a:pt x="21134" y="4344"/>
                    <a:pt x="21568" y="9970"/>
                  </a:cubicBezTo>
                  <a:lnTo>
                    <a:pt x="24260" y="9763"/>
                  </a:lnTo>
                  <a:lnTo>
                    <a:pt x="20336" y="14341"/>
                  </a:lnTo>
                  <a:lnTo>
                    <a:pt x="15757" y="10418"/>
                  </a:lnTo>
                  <a:lnTo>
                    <a:pt x="18449" y="1021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 name="Rectangle 2">
            <a:extLst>
              <a:ext uri="{FF2B5EF4-FFF2-40B4-BE49-F238E27FC236}">
                <a16:creationId xmlns:a16="http://schemas.microsoft.com/office/drawing/2014/main" id="{CA1C7737-C21A-45D9-A170-3CB034E1FE7C}"/>
              </a:ext>
            </a:extLst>
          </p:cNvPr>
          <p:cNvSpPr txBox="1">
            <a:spLocks noChangeArrowheads="1"/>
          </p:cNvSpPr>
          <p:nvPr/>
        </p:nvSpPr>
        <p:spPr>
          <a:xfrm>
            <a:off x="333375" y="260350"/>
            <a:ext cx="8434388" cy="936625"/>
          </a:xfrm>
          <a:prstGeom prst="rect">
            <a:avLst/>
          </a:prstGeom>
        </p:spPr>
        <p:txBody>
          <a:bodyPr/>
          <a:lstStyle/>
          <a:p>
            <a:pPr>
              <a:buFont typeface="Arial" panose="020B0604020202020204" pitchFamily="34" charset="0"/>
              <a:buNone/>
              <a:defRPr/>
            </a:pPr>
            <a:r>
              <a:rPr lang="zh-CN" altLang="en-US" sz="4400" kern="0" dirty="0">
                <a:solidFill>
                  <a:srgbClr val="000099"/>
                </a:solidFill>
                <a:latin typeface="Times New Roman" panose="02020603050405020304" pitchFamily="18" charset="0"/>
                <a:ea typeface="+mj-ea"/>
                <a:cs typeface="+mj-cs"/>
              </a:rPr>
              <a:t>课程概要</a:t>
            </a:r>
            <a:endParaRPr lang="zh-CN" altLang="en-US" kern="0" dirty="0">
              <a:solidFill>
                <a:srgbClr val="000099"/>
              </a:solidFill>
              <a:latin typeface="Times New Roman" panose="02020603050405020304" pitchFamily="18" charset="0"/>
              <a:ea typeface="+mj-ea"/>
              <a:cs typeface="+mj-cs"/>
            </a:endParaRPr>
          </a:p>
          <a:p>
            <a:pPr>
              <a:buFont typeface="Arial" panose="020B0604020202020204" pitchFamily="34" charset="0"/>
              <a:buNone/>
              <a:defRPr/>
            </a:pPr>
            <a:endParaRPr lang="en-US" altLang="zh-CN" sz="4400" kern="0" dirty="0">
              <a:solidFill>
                <a:srgbClr val="000099"/>
              </a:solidFill>
              <a:latin typeface="Times New Roman" panose="02020603050405020304" pitchFamily="18" charset="0"/>
              <a:ea typeface="+mj-ea"/>
              <a:cs typeface="+mj-cs"/>
            </a:endParaRPr>
          </a:p>
        </p:txBody>
      </p:sp>
      <p:pic>
        <p:nvPicPr>
          <p:cNvPr id="69636" name="Picture 12" descr="underline_base">
            <a:extLst>
              <a:ext uri="{FF2B5EF4-FFF2-40B4-BE49-F238E27FC236}">
                <a16:creationId xmlns:a16="http://schemas.microsoft.com/office/drawing/2014/main" id="{A9A81016-99E4-4568-ACF2-A3D7CDC6868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63" y="866775"/>
            <a:ext cx="73247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7BE14D07-1D60-47EF-9D76-9B7745568C66}"/>
              </a:ext>
            </a:extLst>
          </p:cNvPr>
          <p:cNvSpPr txBox="1">
            <a:spLocks noChangeArrowheads="1"/>
          </p:cNvSpPr>
          <p:nvPr/>
        </p:nvSpPr>
        <p:spPr>
          <a:xfrm>
            <a:off x="202422" y="1688183"/>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r>
              <a:rPr lang="zh-CN" altLang="en-US" sz="2000" dirty="0">
                <a:latin typeface="+mj-ea"/>
                <a:ea typeface="+mj-ea"/>
              </a:rPr>
              <a:t>更一般地，考虑一次旋转</a:t>
            </a:r>
            <a:endParaRPr lang="en-US" altLang="zh-CN" sz="2000" dirty="0">
              <a:latin typeface="+mj-ea"/>
              <a:ea typeface="+mj-ea"/>
            </a:endParaRPr>
          </a:p>
          <a:p>
            <a:pPr marL="857250" lvl="1" indent="-514350" defTabSz="914400">
              <a:lnSpc>
                <a:spcPct val="125000"/>
              </a:lnSpc>
              <a:spcBef>
                <a:spcPts val="0"/>
              </a:spcBef>
              <a:buClr>
                <a:srgbClr val="6F1B1B"/>
              </a:buClr>
            </a:pPr>
            <a:r>
              <a:rPr lang="zh-CN" altLang="en-US" sz="1600" dirty="0">
                <a:latin typeface="+mj-ea"/>
                <a:ea typeface="+mj-ea"/>
              </a:rPr>
              <a:t>坐标系                    发生了旋转，变成</a:t>
            </a:r>
            <a:endParaRPr lang="en-US" altLang="zh-CN" sz="1600" dirty="0">
              <a:latin typeface="+mj-ea"/>
              <a:ea typeface="+mj-ea"/>
            </a:endParaRPr>
          </a:p>
          <a:p>
            <a:pPr marL="857250" lvl="1" indent="-514350" defTabSz="914400">
              <a:lnSpc>
                <a:spcPct val="125000"/>
              </a:lnSpc>
              <a:spcBef>
                <a:spcPts val="0"/>
              </a:spcBef>
              <a:buClr>
                <a:srgbClr val="6F1B1B"/>
              </a:buClr>
            </a:pPr>
            <a:r>
              <a:rPr lang="zh-CN" altLang="en-US" sz="1600" dirty="0">
                <a:latin typeface="+mj-ea"/>
                <a:ea typeface="+mj-ea"/>
              </a:rPr>
              <a:t>向量     不动，那么它的坐标如何变化？ </a:t>
            </a:r>
            <a:endParaRPr lang="en-US" altLang="zh-CN" sz="1600" dirty="0">
              <a:latin typeface="+mj-ea"/>
              <a:ea typeface="+mj-ea"/>
            </a:endParaRPr>
          </a:p>
        </p:txBody>
      </p:sp>
      <p:pic>
        <p:nvPicPr>
          <p:cNvPr id="9" name="图片 8">
            <a:extLst>
              <a:ext uri="{FF2B5EF4-FFF2-40B4-BE49-F238E27FC236}">
                <a16:creationId xmlns:a16="http://schemas.microsoft.com/office/drawing/2014/main" id="{6872CA21-BEA0-4289-B3C3-33C294D26C5C}"/>
              </a:ext>
            </a:extLst>
          </p:cNvPr>
          <p:cNvPicPr>
            <a:picLocks noChangeAspect="1"/>
          </p:cNvPicPr>
          <p:nvPr/>
        </p:nvPicPr>
        <p:blipFill>
          <a:blip r:embed="rId3"/>
          <a:stretch>
            <a:fillRect/>
          </a:stretch>
        </p:blipFill>
        <p:spPr>
          <a:xfrm>
            <a:off x="1868309" y="2079168"/>
            <a:ext cx="1121076" cy="384369"/>
          </a:xfrm>
          <a:prstGeom prst="rect">
            <a:avLst/>
          </a:prstGeom>
        </p:spPr>
      </p:pic>
      <p:pic>
        <p:nvPicPr>
          <p:cNvPr id="10" name="图片 9">
            <a:extLst>
              <a:ext uri="{FF2B5EF4-FFF2-40B4-BE49-F238E27FC236}">
                <a16:creationId xmlns:a16="http://schemas.microsoft.com/office/drawing/2014/main" id="{3F6473B7-BF51-4829-A987-4326D054D42A}"/>
              </a:ext>
            </a:extLst>
          </p:cNvPr>
          <p:cNvPicPr>
            <a:picLocks noChangeAspect="1"/>
          </p:cNvPicPr>
          <p:nvPr/>
        </p:nvPicPr>
        <p:blipFill>
          <a:blip r:embed="rId4"/>
          <a:stretch>
            <a:fillRect/>
          </a:stretch>
        </p:blipFill>
        <p:spPr>
          <a:xfrm>
            <a:off x="4865341" y="2059445"/>
            <a:ext cx="1123744" cy="423813"/>
          </a:xfrm>
          <a:prstGeom prst="rect">
            <a:avLst/>
          </a:prstGeom>
        </p:spPr>
      </p:pic>
      <p:pic>
        <p:nvPicPr>
          <p:cNvPr id="11" name="图片 10">
            <a:extLst>
              <a:ext uri="{FF2B5EF4-FFF2-40B4-BE49-F238E27FC236}">
                <a16:creationId xmlns:a16="http://schemas.microsoft.com/office/drawing/2014/main" id="{75A66B5D-426D-40FA-A7A3-40702B8F8696}"/>
              </a:ext>
            </a:extLst>
          </p:cNvPr>
          <p:cNvPicPr>
            <a:picLocks noChangeAspect="1"/>
          </p:cNvPicPr>
          <p:nvPr/>
        </p:nvPicPr>
        <p:blipFill>
          <a:blip r:embed="rId5"/>
          <a:stretch>
            <a:fillRect/>
          </a:stretch>
        </p:blipFill>
        <p:spPr>
          <a:xfrm>
            <a:off x="1593965" y="2434594"/>
            <a:ext cx="274344" cy="320068"/>
          </a:xfrm>
          <a:prstGeom prst="rect">
            <a:avLst/>
          </a:prstGeom>
        </p:spPr>
      </p:pic>
      <p:pic>
        <p:nvPicPr>
          <p:cNvPr id="12" name="图片 11">
            <a:extLst>
              <a:ext uri="{FF2B5EF4-FFF2-40B4-BE49-F238E27FC236}">
                <a16:creationId xmlns:a16="http://schemas.microsoft.com/office/drawing/2014/main" id="{1DBA03D5-4154-48F1-9330-B58EE943A12B}"/>
              </a:ext>
            </a:extLst>
          </p:cNvPr>
          <p:cNvPicPr>
            <a:picLocks noChangeAspect="1"/>
          </p:cNvPicPr>
          <p:nvPr/>
        </p:nvPicPr>
        <p:blipFill>
          <a:blip r:embed="rId6"/>
          <a:stretch>
            <a:fillRect/>
          </a:stretch>
        </p:blipFill>
        <p:spPr>
          <a:xfrm>
            <a:off x="0" y="3185783"/>
            <a:ext cx="4298391" cy="1857101"/>
          </a:xfrm>
          <a:prstGeom prst="rect">
            <a:avLst/>
          </a:prstGeom>
        </p:spPr>
      </p:pic>
      <p:pic>
        <p:nvPicPr>
          <p:cNvPr id="13" name="图片 12">
            <a:extLst>
              <a:ext uri="{FF2B5EF4-FFF2-40B4-BE49-F238E27FC236}">
                <a16:creationId xmlns:a16="http://schemas.microsoft.com/office/drawing/2014/main" id="{F0AEC234-573A-468D-A220-01D50E52C682}"/>
              </a:ext>
            </a:extLst>
          </p:cNvPr>
          <p:cNvPicPr>
            <a:picLocks noChangeAspect="1"/>
          </p:cNvPicPr>
          <p:nvPr/>
        </p:nvPicPr>
        <p:blipFill>
          <a:blip r:embed="rId7"/>
          <a:stretch>
            <a:fillRect/>
          </a:stretch>
        </p:blipFill>
        <p:spPr>
          <a:xfrm>
            <a:off x="4643734" y="3285666"/>
            <a:ext cx="4500266" cy="1385932"/>
          </a:xfrm>
          <a:prstGeom prst="rect">
            <a:avLst/>
          </a:prstGeom>
        </p:spPr>
      </p:pic>
      <p:sp>
        <p:nvSpPr>
          <p:cNvPr id="14" name="右箭头 2">
            <a:extLst>
              <a:ext uri="{FF2B5EF4-FFF2-40B4-BE49-F238E27FC236}">
                <a16:creationId xmlns:a16="http://schemas.microsoft.com/office/drawing/2014/main" id="{D1D4873E-BF0A-450B-BB13-EAA761D2E9DD}"/>
              </a:ext>
            </a:extLst>
          </p:cNvPr>
          <p:cNvSpPr/>
          <p:nvPr/>
        </p:nvSpPr>
        <p:spPr>
          <a:xfrm>
            <a:off x="4205096" y="4026410"/>
            <a:ext cx="412460" cy="175846"/>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2">
            <a:extLst>
              <a:ext uri="{FF2B5EF4-FFF2-40B4-BE49-F238E27FC236}">
                <a16:creationId xmlns:a16="http://schemas.microsoft.com/office/drawing/2014/main" id="{80F88710-50C6-4A06-A515-4338342BAC16}"/>
              </a:ext>
            </a:extLst>
          </p:cNvPr>
          <p:cNvSpPr txBox="1">
            <a:spLocks noChangeArrowheads="1"/>
          </p:cNvSpPr>
          <p:nvPr/>
        </p:nvSpPr>
        <p:spPr bwMode="auto">
          <a:xfrm>
            <a:off x="438669" y="-14782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6" name="Picture 12" descr="underline_base">
            <a:extLst>
              <a:ext uri="{FF2B5EF4-FFF2-40B4-BE49-F238E27FC236}">
                <a16:creationId xmlns:a16="http://schemas.microsoft.com/office/drawing/2014/main" id="{3EDCAFE3-3993-4DD7-AB16-DFC93965C07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632" y="65386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553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80F88710-50C6-4A06-A515-4338342BAC16}"/>
              </a:ext>
            </a:extLst>
          </p:cNvPr>
          <p:cNvSpPr txBox="1">
            <a:spLocks noChangeArrowheads="1"/>
          </p:cNvSpPr>
          <p:nvPr/>
        </p:nvSpPr>
        <p:spPr bwMode="auto">
          <a:xfrm>
            <a:off x="438669" y="-14782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6" name="Picture 12" descr="underline_base">
            <a:extLst>
              <a:ext uri="{FF2B5EF4-FFF2-40B4-BE49-F238E27FC236}">
                <a16:creationId xmlns:a16="http://schemas.microsoft.com/office/drawing/2014/main" id="{3EDCAFE3-3993-4DD7-AB16-DFC93965C07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32" y="65386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0" name="Rectangle 3">
                <a:extLst>
                  <a:ext uri="{FF2B5EF4-FFF2-40B4-BE49-F238E27FC236}">
                    <a16:creationId xmlns:a16="http://schemas.microsoft.com/office/drawing/2014/main" id="{5E3D6CE4-BED3-44D2-849F-E97901B5FB07}"/>
                  </a:ext>
                </a:extLst>
              </p:cNvPr>
              <p:cNvSpPr txBox="1">
                <a:spLocks noChangeArrowheads="1"/>
              </p:cNvSpPr>
              <p:nvPr/>
            </p:nvSpPr>
            <p:spPr>
              <a:xfrm>
                <a:off x="125304" y="153608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14:m>
                  <m:oMath xmlns:m="http://schemas.openxmlformats.org/officeDocument/2006/math">
                    <m:r>
                      <a:rPr lang="zh-CN" altLang="en-US" sz="2000" i="1" smtClean="0">
                        <a:latin typeface="Cambria Math" panose="02040503050406030204" pitchFamily="18" charset="0"/>
                      </a:rPr>
                      <m:t>𝑅</m:t>
                    </m:r>
                  </m:oMath>
                </a14:m>
                <a:r>
                  <a:rPr lang="zh-CN" altLang="en-US" sz="2000" dirty="0">
                    <a:latin typeface="+mj-ea"/>
                    <a:ea typeface="+mj-ea"/>
                  </a:rPr>
                  <a:t> 称为旋转矩阵</a:t>
                </a: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可以验证：</a:t>
                </a:r>
                <a:endParaRPr lang="en-US" altLang="zh-CN" sz="2000" dirty="0">
                  <a:latin typeface="+mj-ea"/>
                  <a:ea typeface="+mj-ea"/>
                </a:endParaRPr>
              </a:p>
              <a:p>
                <a:pPr marL="857250" lvl="1" indent="-514350" defTabSz="914400">
                  <a:lnSpc>
                    <a:spcPct val="125000"/>
                  </a:lnSpc>
                  <a:spcBef>
                    <a:spcPts val="0"/>
                  </a:spcBef>
                  <a:buClr>
                    <a:srgbClr val="6F1B1B"/>
                  </a:buClr>
                </a:pPr>
                <a:r>
                  <a:rPr lang="en-US" altLang="zh-CN" sz="1600" dirty="0">
                    <a:latin typeface="+mj-ea"/>
                    <a:ea typeface="+mj-ea"/>
                  </a:rPr>
                  <a:t>R</a:t>
                </a:r>
                <a:r>
                  <a:rPr lang="zh-CN" altLang="en-US" sz="1600" dirty="0">
                    <a:latin typeface="+mj-ea"/>
                    <a:ea typeface="+mj-ea"/>
                  </a:rPr>
                  <a:t>是一个正交矩阵；</a:t>
                </a:r>
              </a:p>
              <a:p>
                <a:pPr marL="857250" lvl="1" indent="-514350" defTabSz="914400">
                  <a:lnSpc>
                    <a:spcPct val="125000"/>
                  </a:lnSpc>
                  <a:spcBef>
                    <a:spcPts val="0"/>
                  </a:spcBef>
                  <a:buClr>
                    <a:srgbClr val="6F1B1B"/>
                  </a:buClr>
                </a:pPr>
                <a:r>
                  <a:rPr lang="en-US" altLang="zh-CN" sz="1600" dirty="0">
                    <a:latin typeface="+mj-ea"/>
                    <a:ea typeface="+mj-ea"/>
                  </a:rPr>
                  <a:t>R</a:t>
                </a:r>
                <a:r>
                  <a:rPr lang="zh-CN" altLang="en-US" sz="1600" dirty="0">
                    <a:latin typeface="+mj-ea"/>
                    <a:ea typeface="+mj-ea"/>
                  </a:rPr>
                  <a:t>的行列式为</a:t>
                </a:r>
                <a:r>
                  <a:rPr lang="en-US" altLang="zh-CN" sz="1600" dirty="0">
                    <a:latin typeface="+mj-ea"/>
                    <a:ea typeface="+mj-ea"/>
                  </a:rPr>
                  <a:t>+1</a:t>
                </a:r>
                <a:r>
                  <a:rPr lang="zh-CN" altLang="en-US" sz="1600" dirty="0">
                    <a:latin typeface="+mj-ea"/>
                    <a:ea typeface="+mj-ea"/>
                  </a:rPr>
                  <a:t>。</a:t>
                </a:r>
              </a:p>
              <a:p>
                <a:pPr marL="514350" indent="-514350" defTabSz="914400">
                  <a:lnSpc>
                    <a:spcPct val="125000"/>
                  </a:lnSpc>
                  <a:spcBef>
                    <a:spcPts val="0"/>
                  </a:spcBef>
                  <a:buClr>
                    <a:srgbClr val="6F1B1B"/>
                  </a:buClr>
                </a:pPr>
                <a:r>
                  <a:rPr lang="zh-CN" altLang="en-US" sz="1800" dirty="0">
                    <a:latin typeface="+mj-ea"/>
                    <a:ea typeface="+mj-ea"/>
                  </a:rPr>
                  <a:t>满足这两个性质的矩阵称为</a:t>
                </a:r>
                <a:r>
                  <a:rPr lang="zh-CN" altLang="en-US" sz="1800" dirty="0">
                    <a:solidFill>
                      <a:schemeClr val="accent1"/>
                    </a:solidFill>
                    <a:latin typeface="+mj-ea"/>
                    <a:ea typeface="+mj-ea"/>
                  </a:rPr>
                  <a:t>旋转矩阵</a:t>
                </a:r>
                <a:endParaRPr lang="en-US" altLang="zh-CN" sz="1800" dirty="0">
                  <a:solidFill>
                    <a:schemeClr val="accent1"/>
                  </a:solidFill>
                  <a:latin typeface="+mj-ea"/>
                  <a:ea typeface="+mj-ea"/>
                </a:endParaRPr>
              </a:p>
              <a:p>
                <a:pPr marL="514350" indent="-514350" defTabSz="914400">
                  <a:lnSpc>
                    <a:spcPct val="125000"/>
                  </a:lnSpc>
                  <a:spcBef>
                    <a:spcPts val="0"/>
                  </a:spcBef>
                  <a:buClr>
                    <a:srgbClr val="6F1B1B"/>
                  </a:buClr>
                </a:pPr>
                <a:endParaRPr lang="en-US" altLang="zh-CN" sz="1800" dirty="0">
                  <a:solidFill>
                    <a:schemeClr val="accent1"/>
                  </a:solidFill>
                  <a:latin typeface="+mj-ea"/>
                  <a:ea typeface="+mj-ea"/>
                </a:endParaRPr>
              </a:p>
              <a:p>
                <a:pPr marL="514350" indent="-514350" defTabSz="914400">
                  <a:lnSpc>
                    <a:spcPct val="125000"/>
                  </a:lnSpc>
                  <a:spcBef>
                    <a:spcPts val="0"/>
                  </a:spcBef>
                  <a:buClr>
                    <a:srgbClr val="6F1B1B"/>
                  </a:buClr>
                </a:pPr>
                <a:endParaRPr lang="en-US" altLang="zh-CN" sz="1800" dirty="0">
                  <a:solidFill>
                    <a:schemeClr val="accent1"/>
                  </a:solidFill>
                  <a:latin typeface="+mj-ea"/>
                  <a:ea typeface="+mj-ea"/>
                </a:endParaRPr>
              </a:p>
              <a:p>
                <a:pPr marL="514350" indent="-514350" defTabSz="914400">
                  <a:lnSpc>
                    <a:spcPct val="125000"/>
                  </a:lnSpc>
                  <a:spcBef>
                    <a:spcPts val="0"/>
                  </a:spcBef>
                  <a:buClr>
                    <a:srgbClr val="6F1B1B"/>
                  </a:buClr>
                </a:pPr>
                <a:endParaRPr lang="en-US" altLang="zh-CN" sz="1800" dirty="0">
                  <a:solidFill>
                    <a:schemeClr val="accent1"/>
                  </a:solidFill>
                  <a:latin typeface="+mj-ea"/>
                  <a:ea typeface="+mj-ea"/>
                </a:endParaRPr>
              </a:p>
              <a:p>
                <a:pPr marL="514350" indent="-514350" defTabSz="914400">
                  <a:lnSpc>
                    <a:spcPct val="125000"/>
                  </a:lnSpc>
                  <a:spcBef>
                    <a:spcPts val="0"/>
                  </a:spcBef>
                  <a:buClr>
                    <a:srgbClr val="6F1B1B"/>
                  </a:buClr>
                </a:pPr>
                <a:r>
                  <a:rPr lang="en-US" altLang="zh-CN" sz="1800" dirty="0"/>
                  <a:t>Special Orthogonal Group </a:t>
                </a:r>
                <a:r>
                  <a:rPr lang="zh-CN" altLang="en-US" sz="1800" dirty="0"/>
                  <a:t>特殊正交</a:t>
                </a:r>
                <a:r>
                  <a:rPr lang="zh-CN" altLang="en-US" sz="1800" dirty="0">
                    <a:solidFill>
                      <a:schemeClr val="accent1"/>
                    </a:solidFill>
                  </a:rPr>
                  <a:t>群</a:t>
                </a:r>
                <a:r>
                  <a:rPr lang="en-US" altLang="zh-CN" sz="1800" dirty="0"/>
                  <a:t> </a:t>
                </a:r>
                <a:endParaRPr lang="zh-CN" altLang="en-US" sz="1800" dirty="0"/>
              </a:p>
              <a:p>
                <a:pPr marL="514350" indent="-514350" defTabSz="914400">
                  <a:lnSpc>
                    <a:spcPct val="125000"/>
                  </a:lnSpc>
                  <a:spcBef>
                    <a:spcPts val="0"/>
                  </a:spcBef>
                  <a:buClr>
                    <a:srgbClr val="6F1B1B"/>
                  </a:buClr>
                </a:pPr>
                <a:endParaRPr lang="en-US" altLang="zh-CN" sz="1800" dirty="0">
                  <a:solidFill>
                    <a:schemeClr val="accent1"/>
                  </a:solidFill>
                  <a:latin typeface="+mj-ea"/>
                  <a:ea typeface="+mj-ea"/>
                </a:endParaRPr>
              </a:p>
            </p:txBody>
          </p:sp>
        </mc:Choice>
        <mc:Fallback xmlns="">
          <p:sp>
            <p:nvSpPr>
              <p:cNvPr id="20" name="Rectangle 3">
                <a:extLst>
                  <a:ext uri="{FF2B5EF4-FFF2-40B4-BE49-F238E27FC236}">
                    <a16:creationId xmlns:a16="http://schemas.microsoft.com/office/drawing/2014/main" id="{5E3D6CE4-BED3-44D2-849F-E97901B5FB07}"/>
                  </a:ext>
                </a:extLst>
              </p:cNvPr>
              <p:cNvSpPr txBox="1">
                <a:spLocks noRot="1" noChangeAspect="1" noMove="1" noResize="1" noEditPoints="1" noAdjustHandles="1" noChangeArrowheads="1" noChangeShapeType="1" noTextEdit="1"/>
              </p:cNvSpPr>
              <p:nvPr/>
            </p:nvSpPr>
            <p:spPr>
              <a:xfrm>
                <a:off x="125304" y="1536088"/>
                <a:ext cx="8229600" cy="3785823"/>
              </a:xfrm>
              <a:prstGeom prst="rect">
                <a:avLst/>
              </a:prstGeom>
              <a:blipFill>
                <a:blip r:embed="rId3"/>
                <a:stretch>
                  <a:fillRect l="-667" t="-322"/>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D7484C3F-E0E5-4A9D-BF85-2C5A241E254E}"/>
              </a:ext>
            </a:extLst>
          </p:cNvPr>
          <p:cNvPicPr>
            <a:picLocks noChangeAspect="1"/>
          </p:cNvPicPr>
          <p:nvPr/>
        </p:nvPicPr>
        <p:blipFill>
          <a:blip r:embed="rId4"/>
          <a:stretch>
            <a:fillRect/>
          </a:stretch>
        </p:blipFill>
        <p:spPr>
          <a:xfrm>
            <a:off x="4379804" y="1366671"/>
            <a:ext cx="4500266" cy="1385932"/>
          </a:xfrm>
          <a:prstGeom prst="rect">
            <a:avLst/>
          </a:prstGeom>
        </p:spPr>
      </p:pic>
      <p:pic>
        <p:nvPicPr>
          <p:cNvPr id="22" name="图片 21">
            <a:extLst>
              <a:ext uri="{FF2B5EF4-FFF2-40B4-BE49-F238E27FC236}">
                <a16:creationId xmlns:a16="http://schemas.microsoft.com/office/drawing/2014/main" id="{DBD25523-982B-4D2B-92E0-C8ECD2958058}"/>
              </a:ext>
            </a:extLst>
          </p:cNvPr>
          <p:cNvPicPr>
            <a:picLocks noChangeAspect="1"/>
          </p:cNvPicPr>
          <p:nvPr/>
        </p:nvPicPr>
        <p:blipFill>
          <a:blip r:embed="rId5"/>
          <a:stretch>
            <a:fillRect/>
          </a:stretch>
        </p:blipFill>
        <p:spPr>
          <a:xfrm>
            <a:off x="616351" y="3428999"/>
            <a:ext cx="4069433" cy="624894"/>
          </a:xfrm>
          <a:prstGeom prst="rect">
            <a:avLst/>
          </a:prstGeom>
        </p:spPr>
      </p:pic>
      <p:sp>
        <p:nvSpPr>
          <p:cNvPr id="23" name="文本框 22">
            <a:extLst>
              <a:ext uri="{FF2B5EF4-FFF2-40B4-BE49-F238E27FC236}">
                <a16:creationId xmlns:a16="http://schemas.microsoft.com/office/drawing/2014/main" id="{AD215C84-E9DC-475B-8FBB-7A1CC7683A2B}"/>
              </a:ext>
            </a:extLst>
          </p:cNvPr>
          <p:cNvSpPr txBox="1"/>
          <p:nvPr/>
        </p:nvSpPr>
        <p:spPr>
          <a:xfrm>
            <a:off x="5076447" y="2870010"/>
            <a:ext cx="3211135" cy="1754326"/>
          </a:xfrm>
          <a:prstGeom prst="rect">
            <a:avLst/>
          </a:prstGeom>
          <a:noFill/>
        </p:spPr>
        <p:txBody>
          <a:bodyPr wrap="none" rtlCol="0">
            <a:spAutoFit/>
          </a:bodyPr>
          <a:lstStyle/>
          <a:p>
            <a:r>
              <a:rPr kumimoji="1" lang="zh-CN" altLang="en-US" dirty="0"/>
              <a:t>于是，</a:t>
            </a:r>
            <a:r>
              <a:rPr kumimoji="1" lang="en-US" altLang="zh-CN" dirty="0"/>
              <a:t>1</a:t>
            </a:r>
            <a:r>
              <a:rPr kumimoji="1" lang="zh-CN" altLang="en-US" dirty="0"/>
              <a:t>到</a:t>
            </a:r>
            <a:r>
              <a:rPr kumimoji="1" lang="en-US" altLang="zh-CN" dirty="0"/>
              <a:t>2</a:t>
            </a:r>
            <a:r>
              <a:rPr kumimoji="1" lang="zh-CN" altLang="en-US" dirty="0"/>
              <a:t>的旋转可表达为：</a:t>
            </a:r>
            <a:endParaRPr kumimoji="1" lang="en-US" altLang="zh-CN" dirty="0"/>
          </a:p>
          <a:p>
            <a:endParaRPr kumimoji="1" lang="en-US" altLang="zh-CN" dirty="0"/>
          </a:p>
          <a:p>
            <a:endParaRPr kumimoji="1" lang="en-US" altLang="zh-CN" dirty="0"/>
          </a:p>
          <a:p>
            <a:r>
              <a:rPr kumimoji="1" lang="zh-CN" altLang="en-US" dirty="0"/>
              <a:t>反之：</a:t>
            </a:r>
            <a:endParaRPr kumimoji="1" lang="en-US" altLang="zh-CN" dirty="0"/>
          </a:p>
          <a:p>
            <a:endParaRPr kumimoji="1" lang="en-US" altLang="zh-CN" dirty="0"/>
          </a:p>
          <a:p>
            <a:r>
              <a:rPr kumimoji="1" lang="zh-CN" altLang="en-US" dirty="0"/>
              <a:t>矩阵关系：</a:t>
            </a: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7B3B8D2-0C7E-480C-A037-8E6D03DB0C1D}"/>
                  </a:ext>
                </a:extLst>
              </p:cNvPr>
              <p:cNvSpPr/>
              <p:nvPr/>
            </p:nvSpPr>
            <p:spPr>
              <a:xfrm>
                <a:off x="5986552" y="3341141"/>
                <a:ext cx="13528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0">
                              <a:latin typeface="Cambria Math" panose="02040503050406030204" pitchFamily="18" charset="0"/>
                            </a:rPr>
                            <m:t>12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0">
                              <a:latin typeface="Cambria Math" panose="02040503050406030204" pitchFamily="18" charset="0"/>
                            </a:rPr>
                            <m:t>2</m:t>
                          </m:r>
                        </m:sub>
                      </m:sSub>
                    </m:oMath>
                  </m:oMathPara>
                </a14:m>
                <a:endParaRPr lang="zh-CN" altLang="en-US" dirty="0"/>
              </a:p>
            </p:txBody>
          </p:sp>
        </mc:Choice>
        <mc:Fallback xmlns="">
          <p:sp>
            <p:nvSpPr>
              <p:cNvPr id="24" name="矩形 23">
                <a:extLst>
                  <a:ext uri="{FF2B5EF4-FFF2-40B4-BE49-F238E27FC236}">
                    <a16:creationId xmlns:a16="http://schemas.microsoft.com/office/drawing/2014/main" id="{27B3B8D2-0C7E-480C-A037-8E6D03DB0C1D}"/>
                  </a:ext>
                </a:extLst>
              </p:cNvPr>
              <p:cNvSpPr>
                <a:spLocks noRot="1" noChangeAspect="1" noMove="1" noResize="1" noEditPoints="1" noAdjustHandles="1" noChangeArrowheads="1" noChangeShapeType="1" noTextEdit="1"/>
              </p:cNvSpPr>
              <p:nvPr/>
            </p:nvSpPr>
            <p:spPr>
              <a:xfrm>
                <a:off x="5986552" y="3341141"/>
                <a:ext cx="1352871" cy="369332"/>
              </a:xfrm>
              <a:prstGeom prst="rect">
                <a:avLst/>
              </a:prstGeom>
              <a:blipFill>
                <a:blip r:embed="rId6"/>
                <a:stretch>
                  <a:fillRect r="-19369"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DA2880E-B13D-4B66-94B7-6DD3DB7BEDA3}"/>
                  </a:ext>
                </a:extLst>
              </p:cNvPr>
              <p:cNvSpPr/>
              <p:nvPr/>
            </p:nvSpPr>
            <p:spPr>
              <a:xfrm>
                <a:off x="6002918" y="3917841"/>
                <a:ext cx="1358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0">
                              <a:latin typeface="Cambria Math" panose="02040503050406030204" pitchFamily="18" charset="0"/>
                            </a:rPr>
                            <m:t>21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0">
                              <a:latin typeface="Cambria Math" panose="02040503050406030204" pitchFamily="18" charset="0"/>
                            </a:rPr>
                            <m:t>1</m:t>
                          </m:r>
                        </m:sub>
                      </m:sSub>
                    </m:oMath>
                  </m:oMathPara>
                </a14:m>
                <a:endParaRPr lang="zh-CN" altLang="en-US" dirty="0"/>
              </a:p>
            </p:txBody>
          </p:sp>
        </mc:Choice>
        <mc:Fallback xmlns="">
          <p:sp>
            <p:nvSpPr>
              <p:cNvPr id="25" name="矩形 24">
                <a:extLst>
                  <a:ext uri="{FF2B5EF4-FFF2-40B4-BE49-F238E27FC236}">
                    <a16:creationId xmlns:a16="http://schemas.microsoft.com/office/drawing/2014/main" id="{EDA2880E-B13D-4B66-94B7-6DD3DB7BEDA3}"/>
                  </a:ext>
                </a:extLst>
              </p:cNvPr>
              <p:cNvSpPr>
                <a:spLocks noRot="1" noChangeAspect="1" noMove="1" noResize="1" noEditPoints="1" noAdjustHandles="1" noChangeArrowheads="1" noChangeShapeType="1" noTextEdit="1"/>
              </p:cNvSpPr>
              <p:nvPr/>
            </p:nvSpPr>
            <p:spPr>
              <a:xfrm>
                <a:off x="6002918" y="3917841"/>
                <a:ext cx="1358192" cy="369332"/>
              </a:xfrm>
              <a:prstGeom prst="rect">
                <a:avLst/>
              </a:prstGeom>
              <a:blipFill>
                <a:blip r:embed="rId7"/>
                <a:stretch>
                  <a:fillRect r="-1928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0E754881-CECC-46C4-BEA8-D8369A7D6920}"/>
                  </a:ext>
                </a:extLst>
              </p:cNvPr>
              <p:cNvSpPr/>
              <p:nvPr/>
            </p:nvSpPr>
            <p:spPr>
              <a:xfrm>
                <a:off x="6621354" y="4675472"/>
                <a:ext cx="1920398" cy="373179"/>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0">
                              <a:latin typeface="Cambria Math" panose="02040503050406030204" pitchFamily="18" charset="0"/>
                            </a:rPr>
                            <m:t>21</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𝑅</m:t>
                          </m:r>
                        </m:e>
                        <m:sub>
                          <m:r>
                            <a:rPr lang="zh-CN" altLang="en-US" i="0">
                              <a:latin typeface="Cambria Math" panose="02040503050406030204" pitchFamily="18" charset="0"/>
                            </a:rPr>
                            <m:t>12</m:t>
                          </m:r>
                        </m:sub>
                        <m:sup>
                          <m:r>
                            <a:rPr lang="zh-CN" altLang="en-US" i="0">
                              <a:latin typeface="Cambria Math" panose="02040503050406030204" pitchFamily="18" charset="0"/>
                            </a:rPr>
                            <m:t>−1</m:t>
                          </m:r>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𝑅</m:t>
                          </m:r>
                        </m:e>
                        <m:sub>
                          <m:r>
                            <a:rPr lang="zh-CN" altLang="en-US" i="0">
                              <a:latin typeface="Cambria Math" panose="02040503050406030204" pitchFamily="18" charset="0"/>
                            </a:rPr>
                            <m:t>12</m:t>
                          </m:r>
                        </m:sub>
                        <m:sup>
                          <m:r>
                            <a:rPr lang="zh-CN" altLang="en-US" i="1">
                              <a:latin typeface="Cambria Math" panose="02040503050406030204" pitchFamily="18" charset="0"/>
                            </a:rPr>
                            <m:t>𝑇</m:t>
                          </m:r>
                        </m:sup>
                      </m:sSubSup>
                    </m:oMath>
                  </m:oMathPara>
                </a14:m>
                <a:endParaRPr lang="zh-CN" altLang="en-US" dirty="0"/>
              </a:p>
            </p:txBody>
          </p:sp>
        </mc:Choice>
        <mc:Fallback xmlns="">
          <p:sp>
            <p:nvSpPr>
              <p:cNvPr id="26" name="矩形 25">
                <a:extLst>
                  <a:ext uri="{FF2B5EF4-FFF2-40B4-BE49-F238E27FC236}">
                    <a16:creationId xmlns:a16="http://schemas.microsoft.com/office/drawing/2014/main" id="{0E754881-CECC-46C4-BEA8-D8369A7D6920}"/>
                  </a:ext>
                </a:extLst>
              </p:cNvPr>
              <p:cNvSpPr>
                <a:spLocks noRot="1" noChangeAspect="1" noMove="1" noResize="1" noEditPoints="1" noAdjustHandles="1" noChangeArrowheads="1" noChangeShapeType="1" noTextEdit="1"/>
              </p:cNvSpPr>
              <p:nvPr/>
            </p:nvSpPr>
            <p:spPr>
              <a:xfrm>
                <a:off x="6621354" y="4675472"/>
                <a:ext cx="1920398" cy="373179"/>
              </a:xfrm>
              <a:prstGeom prst="rect">
                <a:avLst/>
              </a:prstGeom>
              <a:blipFill>
                <a:blip r:embed="rId8"/>
                <a:stretch>
                  <a:fillRect r="-21944" b="-24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308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46444847-AD4A-4F8F-A0B3-C20C44F3D934}"/>
              </a:ext>
            </a:extLst>
          </p:cNvPr>
          <p:cNvSpPr>
            <a:spLocks noGrp="1" noChangeArrowheads="1"/>
          </p:cNvSpPr>
          <p:nvPr>
            <p:ph type="title"/>
          </p:nvPr>
        </p:nvSpPr>
        <p:spPr>
          <a:xfrm>
            <a:off x="533400" y="1001310"/>
            <a:ext cx="7772400" cy="522287"/>
          </a:xfrm>
        </p:spPr>
        <p:txBody>
          <a:bodyPr/>
          <a:lstStyle/>
          <a:p>
            <a:r>
              <a:rPr lang="zh-CN" altLang="en-US" sz="3800" dirty="0"/>
              <a:t>坐标变换</a:t>
            </a:r>
          </a:p>
        </p:txBody>
      </p:sp>
      <p:sp>
        <p:nvSpPr>
          <p:cNvPr id="194563" name="Rectangle 3">
            <a:extLst>
              <a:ext uri="{FF2B5EF4-FFF2-40B4-BE49-F238E27FC236}">
                <a16:creationId xmlns:a16="http://schemas.microsoft.com/office/drawing/2014/main" id="{BE95458B-08C5-429E-8C76-88A6B88F1D16}"/>
              </a:ext>
            </a:extLst>
          </p:cNvPr>
          <p:cNvSpPr>
            <a:spLocks noGrp="1" noChangeArrowheads="1"/>
          </p:cNvSpPr>
          <p:nvPr>
            <p:ph idx="1"/>
          </p:nvPr>
        </p:nvSpPr>
        <p:spPr>
          <a:xfrm>
            <a:off x="533400" y="1611313"/>
            <a:ext cx="8332788" cy="4648200"/>
          </a:xfrm>
        </p:spPr>
        <p:txBody>
          <a:bodyPr/>
          <a:lstStyle/>
          <a:p>
            <a:pPr>
              <a:buFont typeface="Wingdings" panose="05000000000000000000" pitchFamily="2" charset="2"/>
              <a:buNone/>
            </a:pPr>
            <a:r>
              <a:rPr lang="zh-CN" altLang="en-US" b="1" dirty="0">
                <a:solidFill>
                  <a:schemeClr val="accent2"/>
                </a:solidFill>
                <a:latin typeface="楷体" panose="02010609060101010101" pitchFamily="49" charset="-122"/>
                <a:ea typeface="楷体" panose="02010609060101010101" pitchFamily="49" charset="-122"/>
              </a:rPr>
              <a:t>平移变换</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Translation transformation</a:t>
            </a:r>
            <a:r>
              <a:rPr lang="zh-CN" altLang="en-US" b="1" dirty="0">
                <a:latin typeface="楷体" panose="02010609060101010101" pitchFamily="49" charset="-122"/>
                <a:ea typeface="楷体" panose="02010609060101010101" pitchFamily="49" charset="-122"/>
              </a:rPr>
              <a:t>）：坐标系</a:t>
            </a:r>
            <a:r>
              <a:rPr lang="en-US" altLang="zh-CN" b="1" dirty="0">
                <a:latin typeface="楷体" panose="02010609060101010101" pitchFamily="49" charset="-122"/>
                <a:ea typeface="楷体" panose="02010609060101010101" pitchFamily="49" charset="-122"/>
              </a:rPr>
              <a:t>{B}</a:t>
            </a:r>
            <a:r>
              <a:rPr lang="zh-CN" altLang="en-US" b="1" dirty="0">
                <a:latin typeface="楷体" panose="02010609060101010101" pitchFamily="49" charset="-122"/>
                <a:ea typeface="楷体" panose="02010609060101010101" pitchFamily="49" charset="-122"/>
              </a:rPr>
              <a:t>与｛</a:t>
            </a:r>
            <a:r>
              <a:rPr lang="en-US" altLang="zh-CN" b="1" dirty="0">
                <a:latin typeface="楷体" panose="02010609060101010101" pitchFamily="49" charset="-122"/>
                <a:ea typeface="楷体" panose="02010609060101010101" pitchFamily="49" charset="-122"/>
              </a:rPr>
              <a:t>A</a:t>
            </a:r>
            <a:r>
              <a:rPr lang="zh-CN" altLang="en-US" b="1" dirty="0">
                <a:latin typeface="楷体" panose="02010609060101010101" pitchFamily="49" charset="-122"/>
                <a:ea typeface="楷体" panose="02010609060101010101" pitchFamily="49" charset="-122"/>
              </a:rPr>
              <a:t>｝的方向向量平行，但原点不同。</a:t>
            </a:r>
          </a:p>
          <a:p>
            <a:pPr lvl="1"/>
            <a:endParaRPr lang="en-US" altLang="zh-CN" sz="2000" b="1" dirty="0">
              <a:latin typeface="Times New Roman" panose="02020603050405020304" pitchFamily="18" charset="0"/>
            </a:endParaRPr>
          </a:p>
        </p:txBody>
      </p:sp>
      <p:sp>
        <p:nvSpPr>
          <p:cNvPr id="194564" name="Text Box 14">
            <a:extLst>
              <a:ext uri="{FF2B5EF4-FFF2-40B4-BE49-F238E27FC236}">
                <a16:creationId xmlns:a16="http://schemas.microsoft.com/office/drawing/2014/main" id="{2DFE98D1-BCC4-4E32-AF84-6054D3099B5B}"/>
              </a:ext>
            </a:extLst>
          </p:cNvPr>
          <p:cNvSpPr txBox="1">
            <a:spLocks noChangeArrowheads="1"/>
          </p:cNvSpPr>
          <p:nvPr/>
        </p:nvSpPr>
        <p:spPr bwMode="auto">
          <a:xfrm>
            <a:off x="5105400" y="59436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X</a:t>
            </a:r>
            <a:r>
              <a:rPr lang="en-US" altLang="zh-CN" sz="2400" b="1" i="1" baseline="-25000">
                <a:latin typeface="Times New Roman" panose="02020603050405020304" pitchFamily="18" charset="0"/>
              </a:rPr>
              <a:t>A</a:t>
            </a:r>
          </a:p>
        </p:txBody>
      </p:sp>
      <p:sp>
        <p:nvSpPr>
          <p:cNvPr id="146436" name="Rectangle 32">
            <a:extLst>
              <a:ext uri="{FF2B5EF4-FFF2-40B4-BE49-F238E27FC236}">
                <a16:creationId xmlns:a16="http://schemas.microsoft.com/office/drawing/2014/main" id="{4AA51C90-8796-46E0-86F6-078599DD7843}"/>
              </a:ext>
            </a:extLst>
          </p:cNvPr>
          <p:cNvSpPr>
            <a:spLocks noChangeArrowheads="1"/>
          </p:cNvSpPr>
          <p:nvPr/>
        </p:nvSpPr>
        <p:spPr bwMode="auto">
          <a:xfrm>
            <a:off x="457200" y="4114800"/>
            <a:ext cx="52091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accent2"/>
              </a:buClr>
              <a:buSzTx/>
              <a:buFont typeface="Wingdings" panose="05000000000000000000" pitchFamily="2" charset="2"/>
              <a:buNone/>
            </a:pPr>
            <a:r>
              <a:rPr lang="zh-CN" altLang="en-US" sz="2000" b="1" dirty="0">
                <a:latin typeface="Times New Roman" panose="02020603050405020304" pitchFamily="18" charset="0"/>
                <a:ea typeface="楷体" panose="02010609060101010101" pitchFamily="49" charset="-122"/>
              </a:rPr>
              <a:t>其中</a:t>
            </a:r>
            <a:r>
              <a:rPr lang="en-US" altLang="zh-CN" sz="2000" b="1" dirty="0">
                <a:latin typeface="Times New Roman" panose="02020603050405020304" pitchFamily="18" charset="0"/>
                <a:ea typeface="楷体" panose="02010609060101010101" pitchFamily="49" charset="-122"/>
              </a:rPr>
              <a:t>px , </a:t>
            </a:r>
            <a:r>
              <a:rPr lang="en-US" altLang="zh-CN" sz="2000" b="1" dirty="0" err="1">
                <a:latin typeface="Times New Roman" panose="02020603050405020304" pitchFamily="18" charset="0"/>
                <a:ea typeface="楷体" panose="02010609060101010101" pitchFamily="49" charset="-122"/>
              </a:rPr>
              <a:t>py</a:t>
            </a:r>
            <a:r>
              <a:rPr lang="zh-CN" altLang="en-US" sz="2000" b="1" dirty="0">
                <a:latin typeface="Times New Roman" panose="02020603050405020304" pitchFamily="18" charset="0"/>
                <a:ea typeface="楷体" panose="02010609060101010101" pitchFamily="49" charset="-122"/>
              </a:rPr>
              <a:t>和</a:t>
            </a:r>
            <a:r>
              <a:rPr lang="en-US" altLang="zh-CN" sz="2000" b="1" dirty="0" err="1">
                <a:latin typeface="Times New Roman" panose="02020603050405020304" pitchFamily="18" charset="0"/>
                <a:ea typeface="楷体" panose="02010609060101010101" pitchFamily="49" charset="-122"/>
              </a:rPr>
              <a:t>pz</a:t>
            </a:r>
            <a:r>
              <a:rPr lang="zh-CN" altLang="en-US" sz="2000" b="1" dirty="0">
                <a:latin typeface="Times New Roman" panose="02020603050405020304" pitchFamily="18" charset="0"/>
                <a:ea typeface="楷体" panose="02010609060101010101" pitchFamily="49" charset="-122"/>
              </a:rPr>
              <a:t>是纯平移向量</a:t>
            </a:r>
            <a:r>
              <a:rPr lang="en-US" altLang="zh-CN" sz="2400" b="1" i="1" baseline="30000" dirty="0">
                <a:latin typeface="Times New Roman" panose="02020603050405020304" pitchFamily="18" charset="0"/>
                <a:cs typeface="Times New Roman" panose="02020603050405020304" pitchFamily="18" charset="0"/>
              </a:rPr>
              <a:t>A</a:t>
            </a:r>
            <a:r>
              <a:rPr lang="en-US" altLang="zh-CN" sz="2400" b="1" i="1" dirty="0">
                <a:latin typeface="Times New Roman" panose="02020603050405020304" pitchFamily="18" charset="0"/>
                <a:cs typeface="Times New Roman" panose="02020603050405020304" pitchFamily="18" charset="0"/>
              </a:rPr>
              <a:t>P</a:t>
            </a:r>
            <a:r>
              <a:rPr lang="en-US" altLang="zh-CN" sz="2400" b="1" i="1" baseline="-25000"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ea typeface="楷体" panose="02010609060101010101" pitchFamily="49" charset="-122"/>
              </a:rPr>
              <a:t>相对于参考坐标系</a:t>
            </a:r>
            <a:r>
              <a:rPr lang="en-US" altLang="zh-CN" sz="2000" b="1" dirty="0">
                <a:latin typeface="Times New Roman" panose="02020603050405020304" pitchFamily="18" charset="0"/>
                <a:ea typeface="楷体" panose="02010609060101010101" pitchFamily="49" charset="-122"/>
              </a:rPr>
              <a:t>x , y</a:t>
            </a:r>
            <a:r>
              <a:rPr lang="zh-CN" altLang="en-US" sz="2000" b="1" dirty="0">
                <a:latin typeface="Times New Roman" panose="02020603050405020304" pitchFamily="18" charset="0"/>
                <a:ea typeface="楷体" panose="02010609060101010101" pitchFamily="49" charset="-122"/>
              </a:rPr>
              <a:t>和</a:t>
            </a:r>
            <a:r>
              <a:rPr lang="en-US" altLang="zh-CN" sz="2000" b="1" dirty="0">
                <a:latin typeface="Times New Roman" panose="02020603050405020304" pitchFamily="18" charset="0"/>
                <a:ea typeface="楷体" panose="02010609060101010101" pitchFamily="49" charset="-122"/>
              </a:rPr>
              <a:t>z</a:t>
            </a:r>
            <a:r>
              <a:rPr lang="zh-CN" altLang="en-US" sz="2000" b="1" dirty="0">
                <a:latin typeface="Times New Roman" panose="02020603050405020304" pitchFamily="18" charset="0"/>
                <a:ea typeface="楷体" panose="02010609060101010101" pitchFamily="49" charset="-122"/>
              </a:rPr>
              <a:t>轴的三个分量。</a:t>
            </a:r>
          </a:p>
          <a:p>
            <a:pPr eaLnBrk="1" hangingPunct="1">
              <a:lnSpc>
                <a:spcPct val="100000"/>
              </a:lnSpc>
              <a:buClr>
                <a:schemeClr val="accent2"/>
              </a:buClr>
              <a:buSzTx/>
              <a:buFont typeface="Wingdings" panose="05000000000000000000" pitchFamily="2" charset="2"/>
              <a:buChar char="n"/>
            </a:pPr>
            <a:endParaRPr lang="en-US" altLang="zh-CN" sz="2000" b="1" dirty="0">
              <a:latin typeface="Verdana" panose="020B0604030504040204" pitchFamily="34" charset="0"/>
              <a:ea typeface="楷体" panose="02010609060101010101" pitchFamily="49" charset="-122"/>
            </a:endParaRPr>
          </a:p>
          <a:p>
            <a:pPr eaLnBrk="1" hangingPunct="1">
              <a:lnSpc>
                <a:spcPct val="100000"/>
              </a:lnSpc>
              <a:buClr>
                <a:schemeClr val="accent2"/>
              </a:buClr>
              <a:buSzTx/>
              <a:buFont typeface="Wingdings" panose="05000000000000000000" pitchFamily="2" charset="2"/>
              <a:buChar char="n"/>
            </a:pPr>
            <a:r>
              <a:rPr lang="zh-CN" altLang="en-US" sz="2000" b="1" dirty="0">
                <a:latin typeface="Verdana" panose="020B0604030504040204" pitchFamily="34" charset="0"/>
                <a:ea typeface="楷体" panose="02010609060101010101" pitchFamily="49" charset="-122"/>
              </a:rPr>
              <a:t>矩阵的前三列表示没有旋转运动（等同于单位阵），而</a:t>
            </a:r>
            <a:r>
              <a:rPr lang="zh-CN" altLang="en-US" sz="2000" b="1" dirty="0">
                <a:solidFill>
                  <a:schemeClr val="accent2"/>
                </a:solidFill>
                <a:latin typeface="Verdana" panose="020B0604030504040204" pitchFamily="34" charset="0"/>
                <a:ea typeface="楷体" panose="02010609060101010101" pitchFamily="49" charset="-122"/>
              </a:rPr>
              <a:t>最后一列表示平移运动</a:t>
            </a:r>
            <a:r>
              <a:rPr lang="zh-CN" altLang="en-US" sz="2000" b="1" dirty="0">
                <a:latin typeface="Verdana" panose="020B0604030504040204" pitchFamily="34" charset="0"/>
                <a:ea typeface="楷体" panose="02010609060101010101" pitchFamily="49" charset="-122"/>
              </a:rPr>
              <a:t>。</a:t>
            </a:r>
          </a:p>
        </p:txBody>
      </p:sp>
      <p:sp>
        <p:nvSpPr>
          <p:cNvPr id="194566" name="Rectangle 43">
            <a:extLst>
              <a:ext uri="{FF2B5EF4-FFF2-40B4-BE49-F238E27FC236}">
                <a16:creationId xmlns:a16="http://schemas.microsoft.com/office/drawing/2014/main" id="{4113B81F-ECD0-458A-A933-21391C91FBF9}"/>
              </a:ext>
            </a:extLst>
          </p:cNvPr>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194567" name="Object 2">
            <a:extLst>
              <a:ext uri="{FF2B5EF4-FFF2-40B4-BE49-F238E27FC236}">
                <a16:creationId xmlns:a16="http://schemas.microsoft.com/office/drawing/2014/main" id="{A8C2374D-051D-4812-B5E6-46EC883AAFA4}"/>
              </a:ext>
            </a:extLst>
          </p:cNvPr>
          <p:cNvGraphicFramePr>
            <a:graphicFrameLocks/>
          </p:cNvGraphicFramePr>
          <p:nvPr/>
        </p:nvGraphicFramePr>
        <p:xfrm>
          <a:off x="838200" y="2514600"/>
          <a:ext cx="6556375" cy="1455738"/>
        </p:xfrm>
        <a:graphic>
          <a:graphicData uri="http://schemas.openxmlformats.org/presentationml/2006/ole">
            <mc:AlternateContent xmlns:mc="http://schemas.openxmlformats.org/markup-compatibility/2006">
              <mc:Choice xmlns:v="urn:schemas-microsoft-com:vml" Requires="v">
                <p:oleObj spid="_x0000_s157068" r:id="rId4" imgW="3784600" imgH="838200" progId="Equation.3">
                  <p:embed/>
                </p:oleObj>
              </mc:Choice>
              <mc:Fallback>
                <p:oleObj r:id="rId4" imgW="3784600" imgH="838200" progId="Equation.3">
                  <p:embed/>
                  <p:pic>
                    <p:nvPicPr>
                      <p:cNvPr id="194567" name="Object 2">
                        <a:extLst>
                          <a:ext uri="{FF2B5EF4-FFF2-40B4-BE49-F238E27FC236}">
                            <a16:creationId xmlns:a16="http://schemas.microsoft.com/office/drawing/2014/main" id="{A8C2374D-051D-4812-B5E6-46EC883AAFA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514600"/>
                        <a:ext cx="6556375" cy="14557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4568" name="Group 47">
            <a:extLst>
              <a:ext uri="{FF2B5EF4-FFF2-40B4-BE49-F238E27FC236}">
                <a16:creationId xmlns:a16="http://schemas.microsoft.com/office/drawing/2014/main" id="{19226126-F523-4F08-A4A5-4B726EA86A83}"/>
              </a:ext>
            </a:extLst>
          </p:cNvPr>
          <p:cNvGrpSpPr>
            <a:grpSpLocks/>
          </p:cNvGrpSpPr>
          <p:nvPr/>
        </p:nvGrpSpPr>
        <p:grpSpPr bwMode="auto">
          <a:xfrm>
            <a:off x="5334000" y="3810000"/>
            <a:ext cx="3810000" cy="2819400"/>
            <a:chOff x="2928" y="1872"/>
            <a:chExt cx="2400" cy="1776"/>
          </a:xfrm>
        </p:grpSpPr>
        <p:grpSp>
          <p:nvGrpSpPr>
            <p:cNvPr id="194571" name="Group 4">
              <a:extLst>
                <a:ext uri="{FF2B5EF4-FFF2-40B4-BE49-F238E27FC236}">
                  <a16:creationId xmlns:a16="http://schemas.microsoft.com/office/drawing/2014/main" id="{20BCF2D4-52C1-4348-BF87-644B6AD8BC06}"/>
                </a:ext>
              </a:extLst>
            </p:cNvPr>
            <p:cNvGrpSpPr>
              <a:grpSpLocks/>
            </p:cNvGrpSpPr>
            <p:nvPr/>
          </p:nvGrpSpPr>
          <p:grpSpPr bwMode="auto">
            <a:xfrm>
              <a:off x="2928" y="1872"/>
              <a:ext cx="2136" cy="1776"/>
              <a:chOff x="3375" y="6588"/>
              <a:chExt cx="3780" cy="2982"/>
            </a:xfrm>
          </p:grpSpPr>
          <p:grpSp>
            <p:nvGrpSpPr>
              <p:cNvPr id="194583" name="Group 5">
                <a:extLst>
                  <a:ext uri="{FF2B5EF4-FFF2-40B4-BE49-F238E27FC236}">
                    <a16:creationId xmlns:a16="http://schemas.microsoft.com/office/drawing/2014/main" id="{F414735F-EF86-4FE8-AD76-382AD15EB945}"/>
                  </a:ext>
                </a:extLst>
              </p:cNvPr>
              <p:cNvGrpSpPr>
                <a:grpSpLocks/>
              </p:cNvGrpSpPr>
              <p:nvPr/>
            </p:nvGrpSpPr>
            <p:grpSpPr bwMode="auto">
              <a:xfrm>
                <a:off x="3375" y="6588"/>
                <a:ext cx="3780" cy="2982"/>
                <a:chOff x="3375" y="6588"/>
                <a:chExt cx="3780" cy="2982"/>
              </a:xfrm>
            </p:grpSpPr>
            <p:sp>
              <p:nvSpPr>
                <p:cNvPr id="194589" name="Line 6">
                  <a:extLst>
                    <a:ext uri="{FF2B5EF4-FFF2-40B4-BE49-F238E27FC236}">
                      <a16:creationId xmlns:a16="http://schemas.microsoft.com/office/drawing/2014/main" id="{64BEA36D-F54E-4F30-8FCF-0BE920B3DFA3}"/>
                    </a:ext>
                  </a:extLst>
                </p:cNvPr>
                <p:cNvSpPr>
                  <a:spLocks noChangeShapeType="1"/>
                </p:cNvSpPr>
                <p:nvPr/>
              </p:nvSpPr>
              <p:spPr bwMode="auto">
                <a:xfrm flipH="1" flipV="1">
                  <a:off x="4425" y="6588"/>
                  <a:ext cx="12" cy="18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90" name="Line 7">
                  <a:extLst>
                    <a:ext uri="{FF2B5EF4-FFF2-40B4-BE49-F238E27FC236}">
                      <a16:creationId xmlns:a16="http://schemas.microsoft.com/office/drawing/2014/main" id="{F32E56A2-236A-490F-A5D9-7BD9897821EF}"/>
                    </a:ext>
                  </a:extLst>
                </p:cNvPr>
                <p:cNvSpPr>
                  <a:spLocks noChangeShapeType="1"/>
                </p:cNvSpPr>
                <p:nvPr/>
              </p:nvSpPr>
              <p:spPr bwMode="auto">
                <a:xfrm>
                  <a:off x="4425" y="8460"/>
                  <a:ext cx="27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91" name="Line 8">
                  <a:extLst>
                    <a:ext uri="{FF2B5EF4-FFF2-40B4-BE49-F238E27FC236}">
                      <a16:creationId xmlns:a16="http://schemas.microsoft.com/office/drawing/2014/main" id="{EBC0570B-8E56-450F-8589-62A5690CF0F0}"/>
                    </a:ext>
                  </a:extLst>
                </p:cNvPr>
                <p:cNvSpPr>
                  <a:spLocks noChangeShapeType="1"/>
                </p:cNvSpPr>
                <p:nvPr/>
              </p:nvSpPr>
              <p:spPr bwMode="auto">
                <a:xfrm flipH="1">
                  <a:off x="3375" y="8478"/>
                  <a:ext cx="105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4584" name="Group 9">
                <a:extLst>
                  <a:ext uri="{FF2B5EF4-FFF2-40B4-BE49-F238E27FC236}">
                    <a16:creationId xmlns:a16="http://schemas.microsoft.com/office/drawing/2014/main" id="{488C92D6-C8F7-4502-B532-76AA6C60ED6B}"/>
                  </a:ext>
                </a:extLst>
              </p:cNvPr>
              <p:cNvGrpSpPr>
                <a:grpSpLocks/>
              </p:cNvGrpSpPr>
              <p:nvPr/>
            </p:nvGrpSpPr>
            <p:grpSpPr bwMode="auto">
              <a:xfrm>
                <a:off x="5055" y="6900"/>
                <a:ext cx="1890" cy="1560"/>
                <a:chOff x="3375" y="6588"/>
                <a:chExt cx="3780" cy="2982"/>
              </a:xfrm>
            </p:grpSpPr>
            <p:sp>
              <p:nvSpPr>
                <p:cNvPr id="194586" name="Line 10">
                  <a:extLst>
                    <a:ext uri="{FF2B5EF4-FFF2-40B4-BE49-F238E27FC236}">
                      <a16:creationId xmlns:a16="http://schemas.microsoft.com/office/drawing/2014/main" id="{7E809855-9AD3-4B4D-8A4C-ECC0CC94A1E7}"/>
                    </a:ext>
                  </a:extLst>
                </p:cNvPr>
                <p:cNvSpPr>
                  <a:spLocks noChangeShapeType="1"/>
                </p:cNvSpPr>
                <p:nvPr/>
              </p:nvSpPr>
              <p:spPr bwMode="auto">
                <a:xfrm flipH="1" flipV="1">
                  <a:off x="4425" y="6588"/>
                  <a:ext cx="12" cy="187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87" name="Line 11">
                  <a:extLst>
                    <a:ext uri="{FF2B5EF4-FFF2-40B4-BE49-F238E27FC236}">
                      <a16:creationId xmlns:a16="http://schemas.microsoft.com/office/drawing/2014/main" id="{AD43E278-1F24-4967-B96C-1FEE9B73BA2A}"/>
                    </a:ext>
                  </a:extLst>
                </p:cNvPr>
                <p:cNvSpPr>
                  <a:spLocks noChangeShapeType="1"/>
                </p:cNvSpPr>
                <p:nvPr/>
              </p:nvSpPr>
              <p:spPr bwMode="auto">
                <a:xfrm>
                  <a:off x="4425" y="8460"/>
                  <a:ext cx="27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88" name="Line 12">
                  <a:extLst>
                    <a:ext uri="{FF2B5EF4-FFF2-40B4-BE49-F238E27FC236}">
                      <a16:creationId xmlns:a16="http://schemas.microsoft.com/office/drawing/2014/main" id="{88CC2384-4008-4C67-BF76-222448269DFF}"/>
                    </a:ext>
                  </a:extLst>
                </p:cNvPr>
                <p:cNvSpPr>
                  <a:spLocks noChangeShapeType="1"/>
                </p:cNvSpPr>
                <p:nvPr/>
              </p:nvSpPr>
              <p:spPr bwMode="auto">
                <a:xfrm flipH="1">
                  <a:off x="3375" y="8478"/>
                  <a:ext cx="105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4585" name="Freeform 13">
                <a:extLst>
                  <a:ext uri="{FF2B5EF4-FFF2-40B4-BE49-F238E27FC236}">
                    <a16:creationId xmlns:a16="http://schemas.microsoft.com/office/drawing/2014/main" id="{B67DE17E-120C-4817-959C-AFD7CE2ABB8A}"/>
                  </a:ext>
                </a:extLst>
              </p:cNvPr>
              <p:cNvSpPr>
                <a:spLocks noChangeArrowheads="1"/>
              </p:cNvSpPr>
              <p:nvPr/>
            </p:nvSpPr>
            <p:spPr bwMode="auto">
              <a:xfrm>
                <a:off x="4425" y="7845"/>
                <a:ext cx="1174" cy="609"/>
              </a:xfrm>
              <a:custGeom>
                <a:avLst/>
                <a:gdLst>
                  <a:gd name="T0" fmla="*/ 0 w 1174"/>
                  <a:gd name="T1" fmla="*/ 609 h 609"/>
                  <a:gd name="T2" fmla="*/ 1174 w 1174"/>
                  <a:gd name="T3" fmla="*/ 0 h 609"/>
                  <a:gd name="T4" fmla="*/ 0 60000 65536"/>
                  <a:gd name="T5" fmla="*/ 0 60000 65536"/>
                </a:gdLst>
                <a:ahLst/>
                <a:cxnLst>
                  <a:cxn ang="T4">
                    <a:pos x="T0" y="T1"/>
                  </a:cxn>
                  <a:cxn ang="T5">
                    <a:pos x="T2" y="T3"/>
                  </a:cxn>
                </a:cxnLst>
                <a:rect l="0" t="0" r="r" b="b"/>
                <a:pathLst>
                  <a:path w="1174" h="609">
                    <a:moveTo>
                      <a:pt x="0" y="609"/>
                    </a:moveTo>
                    <a:lnTo>
                      <a:pt x="1174"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4572" name="Text Box 15">
              <a:extLst>
                <a:ext uri="{FF2B5EF4-FFF2-40B4-BE49-F238E27FC236}">
                  <a16:creationId xmlns:a16="http://schemas.microsoft.com/office/drawing/2014/main" id="{D97DD3EF-A6C3-42B5-A69A-D401F70D3656}"/>
                </a:ext>
              </a:extLst>
            </p:cNvPr>
            <p:cNvSpPr txBox="1">
              <a:spLocks noChangeArrowheads="1"/>
            </p:cNvSpPr>
            <p:nvPr/>
          </p:nvSpPr>
          <p:spPr bwMode="auto">
            <a:xfrm>
              <a:off x="4944" y="302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Y</a:t>
              </a:r>
              <a:r>
                <a:rPr lang="en-US" altLang="zh-CN" sz="2400" b="1" i="1" baseline="-25000">
                  <a:latin typeface="Times New Roman" panose="02020603050405020304" pitchFamily="18" charset="0"/>
                </a:rPr>
                <a:t>A</a:t>
              </a:r>
            </a:p>
          </p:txBody>
        </p:sp>
        <p:sp>
          <p:nvSpPr>
            <p:cNvPr id="194573" name="Text Box 16">
              <a:extLst>
                <a:ext uri="{FF2B5EF4-FFF2-40B4-BE49-F238E27FC236}">
                  <a16:creationId xmlns:a16="http://schemas.microsoft.com/office/drawing/2014/main" id="{4F163170-D13F-4BBF-965E-23FEB8191DF7}"/>
                </a:ext>
              </a:extLst>
            </p:cNvPr>
            <p:cNvSpPr txBox="1">
              <a:spLocks noChangeArrowheads="1"/>
            </p:cNvSpPr>
            <p:nvPr/>
          </p:nvSpPr>
          <p:spPr bwMode="auto">
            <a:xfrm>
              <a:off x="3168" y="187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Z</a:t>
              </a:r>
              <a:r>
                <a:rPr lang="en-US" altLang="zh-CN" sz="2400" b="1" i="1" baseline="-25000">
                  <a:latin typeface="Times New Roman" panose="02020603050405020304" pitchFamily="18" charset="0"/>
                </a:rPr>
                <a:t>A</a:t>
              </a:r>
            </a:p>
          </p:txBody>
        </p:sp>
        <p:sp>
          <p:nvSpPr>
            <p:cNvPr id="194574" name="Text Box 26">
              <a:extLst>
                <a:ext uri="{FF2B5EF4-FFF2-40B4-BE49-F238E27FC236}">
                  <a16:creationId xmlns:a16="http://schemas.microsoft.com/office/drawing/2014/main" id="{9C3C82E5-25D5-4CD4-9404-0FFFD8D3213F}"/>
                </a:ext>
              </a:extLst>
            </p:cNvPr>
            <p:cNvSpPr txBox="1">
              <a:spLocks noChangeArrowheads="1"/>
            </p:cNvSpPr>
            <p:nvPr/>
          </p:nvSpPr>
          <p:spPr bwMode="auto">
            <a:xfrm>
              <a:off x="3408" y="29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O</a:t>
              </a:r>
              <a:r>
                <a:rPr lang="en-US" altLang="zh-CN" sz="2400" b="1" i="1" baseline="-25000">
                  <a:latin typeface="Times New Roman" panose="02020603050405020304" pitchFamily="18" charset="0"/>
                </a:rPr>
                <a:t>A</a:t>
              </a:r>
            </a:p>
          </p:txBody>
        </p:sp>
        <p:sp>
          <p:nvSpPr>
            <p:cNvPr id="194575" name="Text Box 27">
              <a:extLst>
                <a:ext uri="{FF2B5EF4-FFF2-40B4-BE49-F238E27FC236}">
                  <a16:creationId xmlns:a16="http://schemas.microsoft.com/office/drawing/2014/main" id="{98D7848D-7587-42C6-8589-DA2EAF50986D}"/>
                </a:ext>
              </a:extLst>
            </p:cNvPr>
            <p:cNvSpPr txBox="1">
              <a:spLocks noChangeArrowheads="1"/>
            </p:cNvSpPr>
            <p:nvPr/>
          </p:nvSpPr>
          <p:spPr bwMode="auto">
            <a:xfrm>
              <a:off x="4656" y="259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Y</a:t>
              </a:r>
              <a:r>
                <a:rPr lang="en-US" altLang="zh-CN" sz="2400" b="1" i="1" baseline="-25000">
                  <a:latin typeface="Times New Roman" panose="02020603050405020304" pitchFamily="18" charset="0"/>
                </a:rPr>
                <a:t>B</a:t>
              </a:r>
            </a:p>
          </p:txBody>
        </p:sp>
        <p:sp>
          <p:nvSpPr>
            <p:cNvPr id="194576" name="Text Box 28">
              <a:extLst>
                <a:ext uri="{FF2B5EF4-FFF2-40B4-BE49-F238E27FC236}">
                  <a16:creationId xmlns:a16="http://schemas.microsoft.com/office/drawing/2014/main" id="{45291385-8AEE-4867-9960-A083A8C8C514}"/>
                </a:ext>
              </a:extLst>
            </p:cNvPr>
            <p:cNvSpPr txBox="1">
              <a:spLocks noChangeArrowheads="1"/>
            </p:cNvSpPr>
            <p:nvPr/>
          </p:nvSpPr>
          <p:spPr bwMode="auto">
            <a:xfrm>
              <a:off x="3936" y="278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X</a:t>
              </a:r>
              <a:r>
                <a:rPr lang="en-US" altLang="zh-CN" sz="2400" b="1" i="1" baseline="-25000">
                  <a:latin typeface="Times New Roman" panose="02020603050405020304" pitchFamily="18" charset="0"/>
                </a:rPr>
                <a:t>B</a:t>
              </a:r>
            </a:p>
          </p:txBody>
        </p:sp>
        <p:sp>
          <p:nvSpPr>
            <p:cNvPr id="194577" name="Text Box 29">
              <a:extLst>
                <a:ext uri="{FF2B5EF4-FFF2-40B4-BE49-F238E27FC236}">
                  <a16:creationId xmlns:a16="http://schemas.microsoft.com/office/drawing/2014/main" id="{33B25261-FCF4-4F27-B0FF-0567C863BFC5}"/>
                </a:ext>
              </a:extLst>
            </p:cNvPr>
            <p:cNvSpPr txBox="1">
              <a:spLocks noChangeArrowheads="1"/>
            </p:cNvSpPr>
            <p:nvPr/>
          </p:nvSpPr>
          <p:spPr bwMode="auto">
            <a:xfrm>
              <a:off x="3936" y="201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Z</a:t>
              </a:r>
              <a:r>
                <a:rPr lang="en-US" altLang="zh-CN" sz="2400" b="1" i="1" baseline="-25000">
                  <a:latin typeface="Times New Roman" panose="02020603050405020304" pitchFamily="18" charset="0"/>
                </a:rPr>
                <a:t>B</a:t>
              </a:r>
            </a:p>
          </p:txBody>
        </p:sp>
        <p:sp>
          <p:nvSpPr>
            <p:cNvPr id="194578" name="Text Box 30">
              <a:extLst>
                <a:ext uri="{FF2B5EF4-FFF2-40B4-BE49-F238E27FC236}">
                  <a16:creationId xmlns:a16="http://schemas.microsoft.com/office/drawing/2014/main" id="{8A6DE97E-24D0-4AF9-8FFF-700655DA3EC7}"/>
                </a:ext>
              </a:extLst>
            </p:cNvPr>
            <p:cNvSpPr txBox="1">
              <a:spLocks noChangeArrowheads="1"/>
            </p:cNvSpPr>
            <p:nvPr/>
          </p:nvSpPr>
          <p:spPr bwMode="auto">
            <a:xfrm>
              <a:off x="4128" y="259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a:latin typeface="Times New Roman" panose="02020603050405020304" pitchFamily="18" charset="0"/>
                </a:rPr>
                <a:t>O</a:t>
              </a:r>
              <a:r>
                <a:rPr lang="en-US" altLang="zh-CN" sz="2400" b="1" i="1" baseline="-25000">
                  <a:latin typeface="Times New Roman" panose="02020603050405020304" pitchFamily="18" charset="0"/>
                </a:rPr>
                <a:t>B</a:t>
              </a:r>
            </a:p>
          </p:txBody>
        </p:sp>
        <p:sp>
          <p:nvSpPr>
            <p:cNvPr id="194579" name="Text Box 31">
              <a:extLst>
                <a:ext uri="{FF2B5EF4-FFF2-40B4-BE49-F238E27FC236}">
                  <a16:creationId xmlns:a16="http://schemas.microsoft.com/office/drawing/2014/main" id="{AD1E6235-D748-4D35-861F-40B5D3D078B4}"/>
                </a:ext>
              </a:extLst>
            </p:cNvPr>
            <p:cNvSpPr txBox="1">
              <a:spLocks noChangeArrowheads="1"/>
            </p:cNvSpPr>
            <p:nvPr/>
          </p:nvSpPr>
          <p:spPr bwMode="auto">
            <a:xfrm>
              <a:off x="3600" y="240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b="1" i="1" baseline="30000">
                  <a:latin typeface="Times New Roman" panose="02020603050405020304" pitchFamily="18" charset="0"/>
                </a:rPr>
                <a:t>A</a:t>
              </a:r>
              <a:r>
                <a:rPr lang="en-US" altLang="zh-CN" sz="2400" b="1" i="1">
                  <a:latin typeface="Times New Roman" panose="02020603050405020304" pitchFamily="18" charset="0"/>
                </a:rPr>
                <a:t>P</a:t>
              </a:r>
              <a:r>
                <a:rPr lang="en-US" altLang="zh-CN" sz="2400" b="1" i="1" baseline="-25000">
                  <a:latin typeface="Times New Roman" panose="02020603050405020304" pitchFamily="18" charset="0"/>
                </a:rPr>
                <a:t>B</a:t>
              </a:r>
            </a:p>
          </p:txBody>
        </p:sp>
        <p:sp>
          <p:nvSpPr>
            <p:cNvPr id="194580" name="Line 44">
              <a:extLst>
                <a:ext uri="{FF2B5EF4-FFF2-40B4-BE49-F238E27FC236}">
                  <a16:creationId xmlns:a16="http://schemas.microsoft.com/office/drawing/2014/main" id="{EEB14137-530D-4049-B564-C48F28159BA0}"/>
                </a:ext>
              </a:extLst>
            </p:cNvPr>
            <p:cNvSpPr>
              <a:spLocks noChangeShapeType="1"/>
            </p:cNvSpPr>
            <p:nvPr/>
          </p:nvSpPr>
          <p:spPr bwMode="auto">
            <a:xfrm flipV="1">
              <a:off x="4176" y="2160"/>
              <a:ext cx="28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81" name="Line 45">
              <a:extLst>
                <a:ext uri="{FF2B5EF4-FFF2-40B4-BE49-F238E27FC236}">
                  <a16:creationId xmlns:a16="http://schemas.microsoft.com/office/drawing/2014/main" id="{3C5A338B-60FA-417B-BB15-1E9A60FF2A0C}"/>
                </a:ext>
              </a:extLst>
            </p:cNvPr>
            <p:cNvSpPr>
              <a:spLocks noChangeShapeType="1"/>
            </p:cNvSpPr>
            <p:nvPr/>
          </p:nvSpPr>
          <p:spPr bwMode="auto">
            <a:xfrm flipV="1">
              <a:off x="3504" y="2160"/>
              <a:ext cx="96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582" name="Text Box 46">
              <a:extLst>
                <a:ext uri="{FF2B5EF4-FFF2-40B4-BE49-F238E27FC236}">
                  <a16:creationId xmlns:a16="http://schemas.microsoft.com/office/drawing/2014/main" id="{851A4B9B-CCFE-42BD-A216-C2AF7FB25E33}"/>
                </a:ext>
              </a:extLst>
            </p:cNvPr>
            <p:cNvSpPr txBox="1">
              <a:spLocks noChangeArrowheads="1"/>
            </p:cNvSpPr>
            <p:nvPr/>
          </p:nvSpPr>
          <p:spPr bwMode="auto">
            <a:xfrm>
              <a:off x="4416" y="2208"/>
              <a:ext cx="528"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400" i="1" baseline="30000">
                  <a:latin typeface="Times New Roman" panose="02020603050405020304" pitchFamily="18" charset="0"/>
                </a:rPr>
                <a:t>B</a:t>
              </a:r>
              <a:r>
                <a:rPr lang="en-US" altLang="zh-CN" sz="2400" i="1">
                  <a:latin typeface="Times New Roman" panose="02020603050405020304" pitchFamily="18" charset="0"/>
                </a:rPr>
                <a:t>P</a:t>
              </a:r>
              <a:endParaRPr lang="en-US" altLang="zh-CN" sz="2400" i="1" baseline="-25000">
                <a:latin typeface="Times New Roman" panose="02020603050405020304" pitchFamily="18" charset="0"/>
              </a:endParaRPr>
            </a:p>
            <a:p>
              <a:pPr eaLnBrk="1" hangingPunct="1">
                <a:lnSpc>
                  <a:spcPct val="100000"/>
                </a:lnSpc>
                <a:spcBef>
                  <a:spcPct val="50000"/>
                </a:spcBef>
                <a:buClrTx/>
                <a:buSzTx/>
                <a:buFont typeface="Arial" panose="020B0604020202020204" pitchFamily="34" charset="0"/>
                <a:buNone/>
              </a:pPr>
              <a:endParaRPr lang="en-US" altLang="zh-CN" sz="2400" i="1">
                <a:latin typeface="Times New Roman" panose="02020603050405020304" pitchFamily="18" charset="0"/>
              </a:endParaRPr>
            </a:p>
          </p:txBody>
        </p:sp>
      </p:grpSp>
      <p:sp>
        <p:nvSpPr>
          <p:cNvPr id="32" name="Rectangle 2">
            <a:extLst>
              <a:ext uri="{FF2B5EF4-FFF2-40B4-BE49-F238E27FC236}">
                <a16:creationId xmlns:a16="http://schemas.microsoft.com/office/drawing/2014/main" id="{6151D511-5AF5-4D67-B502-12ACA339860B}"/>
              </a:ext>
            </a:extLst>
          </p:cNvPr>
          <p:cNvSpPr txBox="1">
            <a:spLocks noChangeArrowheads="1"/>
          </p:cNvSpPr>
          <p:nvPr/>
        </p:nvSpPr>
        <p:spPr bwMode="auto">
          <a:xfrm>
            <a:off x="553496" y="-476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3" name="Picture 12" descr="underline_base">
            <a:extLst>
              <a:ext uri="{FF2B5EF4-FFF2-40B4-BE49-F238E27FC236}">
                <a16:creationId xmlns:a16="http://schemas.microsoft.com/office/drawing/2014/main" id="{C9169FB3-5133-45A7-B618-4AD9EBBEBF5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59" y="79692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46436">
                                            <p:txEl>
                                              <p:pRg st="2" end="2"/>
                                            </p:txEl>
                                          </p:spTgt>
                                        </p:tgtEl>
                                        <p:attrNameLst>
                                          <p:attrName>style.visibility</p:attrName>
                                        </p:attrNameLst>
                                      </p:cBhvr>
                                      <p:to>
                                        <p:strVal val="visible"/>
                                      </p:to>
                                    </p:set>
                                    <p:anim calcmode="discrete" valueType="clr">
                                      <p:cBhvr override="childStyle">
                                        <p:cTn id="7" dur="80"/>
                                        <p:tgtEl>
                                          <p:spTgt spid="14643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6436">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14643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80F88710-50C6-4A06-A515-4338342BAC16}"/>
              </a:ext>
            </a:extLst>
          </p:cNvPr>
          <p:cNvSpPr txBox="1">
            <a:spLocks noChangeArrowheads="1"/>
          </p:cNvSpPr>
          <p:nvPr/>
        </p:nvSpPr>
        <p:spPr bwMode="auto">
          <a:xfrm>
            <a:off x="438669" y="-14782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6" name="Picture 12" descr="underline_base">
            <a:extLst>
              <a:ext uri="{FF2B5EF4-FFF2-40B4-BE49-F238E27FC236}">
                <a16:creationId xmlns:a16="http://schemas.microsoft.com/office/drawing/2014/main" id="{3EDCAFE3-3993-4DD7-AB16-DFC93965C07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32" y="65386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a:extLst>
              <a:ext uri="{FF2B5EF4-FFF2-40B4-BE49-F238E27FC236}">
                <a16:creationId xmlns:a16="http://schemas.microsoft.com/office/drawing/2014/main" id="{881587E4-FDAD-41F3-A266-FA202627283C}"/>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r>
              <a:rPr lang="zh-CN" altLang="en-US" sz="2000" dirty="0">
                <a:latin typeface="+mj-ea"/>
                <a:ea typeface="+mj-ea"/>
              </a:rPr>
              <a:t>旋转加平移</a:t>
            </a: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两个坐标系间的运动可用</a:t>
            </a:r>
            <a:r>
              <a:rPr lang="en-US" altLang="zh-CN" sz="2000" dirty="0" err="1">
                <a:latin typeface="+mj-ea"/>
                <a:ea typeface="+mj-ea"/>
              </a:rPr>
              <a:t>R,t</a:t>
            </a:r>
            <a:r>
              <a:rPr lang="zh-CN" altLang="en-US" sz="2000" dirty="0">
                <a:latin typeface="+mj-ea"/>
                <a:ea typeface="+mj-ea"/>
              </a:rPr>
              <a:t>完全描述</a:t>
            </a: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欧拉定理（</a:t>
            </a:r>
            <a:r>
              <a:rPr lang="en-US" altLang="zh-CN" sz="2000" dirty="0">
                <a:ea typeface="+mj-ea"/>
              </a:rPr>
              <a:t>Euler’s</a:t>
            </a:r>
            <a:r>
              <a:rPr lang="zh-CN" altLang="en-US" sz="2000" dirty="0">
                <a:ea typeface="+mj-ea"/>
              </a:rPr>
              <a:t> </a:t>
            </a:r>
            <a:r>
              <a:rPr lang="en-US" altLang="zh-CN" sz="2000" dirty="0">
                <a:ea typeface="+mj-ea"/>
              </a:rPr>
              <a:t>rotation</a:t>
            </a:r>
            <a:r>
              <a:rPr lang="zh-CN" altLang="en-US" sz="2000" dirty="0">
                <a:ea typeface="+mj-ea"/>
              </a:rPr>
              <a:t> </a:t>
            </a:r>
            <a:r>
              <a:rPr lang="en-US" altLang="zh-CN" sz="2000" dirty="0">
                <a:ea typeface="+mj-ea"/>
              </a:rPr>
              <a:t>theorem</a:t>
            </a:r>
            <a:r>
              <a:rPr lang="zh-CN" altLang="en-US" sz="2000" dirty="0">
                <a:latin typeface="+mj-ea"/>
                <a:ea typeface="+mj-ea"/>
              </a:rPr>
              <a:t>）：刚体在三维空间里的一般运动，可分解为刚体上方某一点的平移，以及绕经过此点的旋转轴的转动。</a:t>
            </a:r>
            <a:endParaRPr lang="en-US" altLang="zh-CN" sz="1700" dirty="0">
              <a:latin typeface="+mj-ea"/>
              <a:ea typeface="+mj-ea"/>
            </a:endParaRPr>
          </a:p>
        </p:txBody>
      </p:sp>
      <p:pic>
        <p:nvPicPr>
          <p:cNvPr id="12" name="图片 11">
            <a:extLst>
              <a:ext uri="{FF2B5EF4-FFF2-40B4-BE49-F238E27FC236}">
                <a16:creationId xmlns:a16="http://schemas.microsoft.com/office/drawing/2014/main" id="{C53D7ECF-46B8-4228-AFDD-1A1F09DBEA54}"/>
              </a:ext>
            </a:extLst>
          </p:cNvPr>
          <p:cNvPicPr>
            <a:picLocks noChangeAspect="1"/>
          </p:cNvPicPr>
          <p:nvPr/>
        </p:nvPicPr>
        <p:blipFill>
          <a:blip r:embed="rId3"/>
          <a:stretch>
            <a:fillRect/>
          </a:stretch>
        </p:blipFill>
        <p:spPr>
          <a:xfrm>
            <a:off x="4840374" y="1320354"/>
            <a:ext cx="3497656" cy="1775289"/>
          </a:xfrm>
          <a:prstGeom prst="rect">
            <a:avLst/>
          </a:prstGeom>
        </p:spPr>
      </p:pic>
      <p:pic>
        <p:nvPicPr>
          <p:cNvPr id="13" name="图片 12">
            <a:extLst>
              <a:ext uri="{FF2B5EF4-FFF2-40B4-BE49-F238E27FC236}">
                <a16:creationId xmlns:a16="http://schemas.microsoft.com/office/drawing/2014/main" id="{30254BAC-C502-4837-AE8C-87047B99F7A6}"/>
              </a:ext>
            </a:extLst>
          </p:cNvPr>
          <p:cNvPicPr>
            <a:picLocks noChangeAspect="1"/>
          </p:cNvPicPr>
          <p:nvPr/>
        </p:nvPicPr>
        <p:blipFill>
          <a:blip r:embed="rId4"/>
          <a:stretch>
            <a:fillRect/>
          </a:stretch>
        </p:blipFill>
        <p:spPr>
          <a:xfrm>
            <a:off x="1476206" y="1771033"/>
            <a:ext cx="1844200" cy="678239"/>
          </a:xfrm>
          <a:prstGeom prst="rect">
            <a:avLst/>
          </a:prstGeom>
        </p:spPr>
      </p:pic>
    </p:spTree>
    <p:extLst>
      <p:ext uri="{BB962C8B-B14F-4D97-AF65-F5344CB8AC3E}">
        <p14:creationId xmlns:p14="http://schemas.microsoft.com/office/powerpoint/2010/main" val="607815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80F88710-50C6-4A06-A515-4338342BAC16}"/>
              </a:ext>
            </a:extLst>
          </p:cNvPr>
          <p:cNvSpPr txBox="1">
            <a:spLocks noChangeArrowheads="1"/>
          </p:cNvSpPr>
          <p:nvPr/>
        </p:nvSpPr>
        <p:spPr bwMode="auto">
          <a:xfrm>
            <a:off x="438669" y="-14782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6" name="Picture 12" descr="underline_base">
            <a:extLst>
              <a:ext uri="{FF2B5EF4-FFF2-40B4-BE49-F238E27FC236}">
                <a16:creationId xmlns:a16="http://schemas.microsoft.com/office/drawing/2014/main" id="{3EDCAFE3-3993-4DD7-AB16-DFC93965C07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32" y="65386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DF0668B-171D-46A6-9B7A-2688DC790DB7}"/>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r>
              <a:rPr lang="zh-CN" altLang="en-US" sz="2000" dirty="0">
                <a:latin typeface="+mj-ea"/>
                <a:ea typeface="+mj-ea"/>
              </a:rPr>
              <a:t>齐次坐标与变换矩阵</a:t>
            </a: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旋转加平移在表达复合情况下有不便之处：</a:t>
            </a: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齐次形式（</a:t>
            </a:r>
            <a:r>
              <a:rPr lang="en-US" altLang="zh-CN" sz="2000" dirty="0">
                <a:ea typeface="+mj-ea"/>
              </a:rPr>
              <a:t>Homogeneous</a:t>
            </a:r>
            <a:r>
              <a:rPr lang="zh-CN" altLang="en-US" sz="2000" dirty="0">
                <a:latin typeface="+mj-ea"/>
                <a:ea typeface="+mj-ea"/>
              </a:rPr>
              <a:t>）：</a:t>
            </a:r>
            <a:endParaRPr lang="en-US" altLang="zh-CN" sz="2000" dirty="0">
              <a:latin typeface="+mj-ea"/>
              <a:ea typeface="+mj-ea"/>
            </a:endParaRPr>
          </a:p>
        </p:txBody>
      </p:sp>
      <p:pic>
        <p:nvPicPr>
          <p:cNvPr id="5" name="图片 4">
            <a:extLst>
              <a:ext uri="{FF2B5EF4-FFF2-40B4-BE49-F238E27FC236}">
                <a16:creationId xmlns:a16="http://schemas.microsoft.com/office/drawing/2014/main" id="{DEBC0F3B-1939-4813-9765-CA569B7978C2}"/>
              </a:ext>
            </a:extLst>
          </p:cNvPr>
          <p:cNvPicPr>
            <a:picLocks noChangeAspect="1"/>
          </p:cNvPicPr>
          <p:nvPr/>
        </p:nvPicPr>
        <p:blipFill>
          <a:blip r:embed="rId4"/>
          <a:stretch>
            <a:fillRect/>
          </a:stretch>
        </p:blipFill>
        <p:spPr>
          <a:xfrm>
            <a:off x="5713137" y="1272548"/>
            <a:ext cx="1844200" cy="678239"/>
          </a:xfrm>
          <a:prstGeom prst="rect">
            <a:avLst/>
          </a:prstGeom>
        </p:spPr>
      </p:pic>
      <p:pic>
        <p:nvPicPr>
          <p:cNvPr id="6" name="图片 5">
            <a:extLst>
              <a:ext uri="{FF2B5EF4-FFF2-40B4-BE49-F238E27FC236}">
                <a16:creationId xmlns:a16="http://schemas.microsoft.com/office/drawing/2014/main" id="{9F3A01C4-B6FB-4581-8E1B-96F36D9D17DD}"/>
              </a:ext>
            </a:extLst>
          </p:cNvPr>
          <p:cNvPicPr>
            <a:picLocks noChangeAspect="1"/>
          </p:cNvPicPr>
          <p:nvPr/>
        </p:nvPicPr>
        <p:blipFill>
          <a:blip r:embed="rId5"/>
          <a:stretch>
            <a:fillRect/>
          </a:stretch>
        </p:blipFill>
        <p:spPr>
          <a:xfrm>
            <a:off x="990821" y="2292986"/>
            <a:ext cx="2979295" cy="530794"/>
          </a:xfrm>
          <a:prstGeom prst="rect">
            <a:avLst/>
          </a:prstGeom>
        </p:spPr>
      </p:pic>
      <p:pic>
        <p:nvPicPr>
          <p:cNvPr id="7" name="图片 6">
            <a:extLst>
              <a:ext uri="{FF2B5EF4-FFF2-40B4-BE49-F238E27FC236}">
                <a16:creationId xmlns:a16="http://schemas.microsoft.com/office/drawing/2014/main" id="{A8FB1A6A-C65D-4405-A2A4-D24AEAB84DAA}"/>
              </a:ext>
            </a:extLst>
          </p:cNvPr>
          <p:cNvPicPr>
            <a:picLocks noChangeAspect="1"/>
          </p:cNvPicPr>
          <p:nvPr/>
        </p:nvPicPr>
        <p:blipFill>
          <a:blip r:embed="rId6"/>
          <a:stretch>
            <a:fillRect/>
          </a:stretch>
        </p:blipFill>
        <p:spPr>
          <a:xfrm>
            <a:off x="5139158" y="2277785"/>
            <a:ext cx="2858445" cy="545995"/>
          </a:xfrm>
          <a:prstGeom prst="rect">
            <a:avLst/>
          </a:prstGeom>
        </p:spPr>
      </p:pic>
      <p:sp>
        <p:nvSpPr>
          <p:cNvPr id="8" name="右箭头 2">
            <a:extLst>
              <a:ext uri="{FF2B5EF4-FFF2-40B4-BE49-F238E27FC236}">
                <a16:creationId xmlns:a16="http://schemas.microsoft.com/office/drawing/2014/main" id="{1459C66C-529C-45DB-A3EB-651A673ACC04}"/>
              </a:ext>
            </a:extLst>
          </p:cNvPr>
          <p:cNvSpPr/>
          <p:nvPr/>
        </p:nvSpPr>
        <p:spPr>
          <a:xfrm>
            <a:off x="4132160" y="2445356"/>
            <a:ext cx="1006998" cy="156076"/>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A141C057-73A8-43DD-93F4-2A3A4A12D54B}"/>
              </a:ext>
            </a:extLst>
          </p:cNvPr>
          <p:cNvPicPr>
            <a:picLocks noChangeAspect="1"/>
          </p:cNvPicPr>
          <p:nvPr/>
        </p:nvPicPr>
        <p:blipFill>
          <a:blip r:embed="rId7"/>
          <a:stretch>
            <a:fillRect/>
          </a:stretch>
        </p:blipFill>
        <p:spPr>
          <a:xfrm>
            <a:off x="583560" y="3489897"/>
            <a:ext cx="4555598" cy="1197849"/>
          </a:xfrm>
          <a:prstGeom prst="rect">
            <a:avLst/>
          </a:prstGeom>
        </p:spPr>
      </p:pic>
      <p:pic>
        <p:nvPicPr>
          <p:cNvPr id="10" name="图片 9">
            <a:extLst>
              <a:ext uri="{FF2B5EF4-FFF2-40B4-BE49-F238E27FC236}">
                <a16:creationId xmlns:a16="http://schemas.microsoft.com/office/drawing/2014/main" id="{3B28B68D-C9F6-4067-8180-5928D742A3C7}"/>
              </a:ext>
            </a:extLst>
          </p:cNvPr>
          <p:cNvPicPr>
            <a:picLocks noChangeAspect="1"/>
          </p:cNvPicPr>
          <p:nvPr/>
        </p:nvPicPr>
        <p:blipFill>
          <a:blip r:embed="rId8"/>
          <a:stretch>
            <a:fillRect/>
          </a:stretch>
        </p:blipFill>
        <p:spPr>
          <a:xfrm>
            <a:off x="5278054" y="3672441"/>
            <a:ext cx="3716261" cy="622398"/>
          </a:xfrm>
          <a:prstGeom prst="rect">
            <a:avLst/>
          </a:prstGeom>
        </p:spPr>
      </p:pic>
      <p:sp>
        <p:nvSpPr>
          <p:cNvPr id="11" name="文本框 10">
            <a:extLst>
              <a:ext uri="{FF2B5EF4-FFF2-40B4-BE49-F238E27FC236}">
                <a16:creationId xmlns:a16="http://schemas.microsoft.com/office/drawing/2014/main" id="{F8458A7C-D1B7-40C0-85C1-B2D9DF994ECC}"/>
              </a:ext>
            </a:extLst>
          </p:cNvPr>
          <p:cNvSpPr txBox="1"/>
          <p:nvPr/>
        </p:nvSpPr>
        <p:spPr>
          <a:xfrm>
            <a:off x="5833641" y="3194613"/>
            <a:ext cx="1107996" cy="369332"/>
          </a:xfrm>
          <a:prstGeom prst="rect">
            <a:avLst/>
          </a:prstGeom>
          <a:noFill/>
        </p:spPr>
        <p:txBody>
          <a:bodyPr wrap="none" rtlCol="0">
            <a:spAutoFit/>
          </a:bodyPr>
          <a:lstStyle/>
          <a:p>
            <a:r>
              <a:rPr kumimoji="1" lang="zh-CN" altLang="en-US" dirty="0">
                <a:solidFill>
                  <a:schemeClr val="accent1"/>
                </a:solidFill>
              </a:rPr>
              <a:t>变换矩阵</a:t>
            </a:r>
          </a:p>
        </p:txBody>
      </p:sp>
      <p:pic>
        <p:nvPicPr>
          <p:cNvPr id="12" name="图片 11">
            <a:extLst>
              <a:ext uri="{FF2B5EF4-FFF2-40B4-BE49-F238E27FC236}">
                <a16:creationId xmlns:a16="http://schemas.microsoft.com/office/drawing/2014/main" id="{A11C8F48-6E9B-4070-8333-9B679F24F8C9}"/>
              </a:ext>
            </a:extLst>
          </p:cNvPr>
          <p:cNvPicPr>
            <a:picLocks noChangeAspect="1"/>
          </p:cNvPicPr>
          <p:nvPr/>
        </p:nvPicPr>
        <p:blipFill>
          <a:blip r:embed="rId9"/>
          <a:stretch>
            <a:fillRect/>
          </a:stretch>
        </p:blipFill>
        <p:spPr>
          <a:xfrm>
            <a:off x="6185944" y="5588726"/>
            <a:ext cx="2598645" cy="975445"/>
          </a:xfrm>
          <a:prstGeom prst="rect">
            <a:avLst/>
          </a:prstGeom>
        </p:spPr>
      </p:pic>
      <p:pic>
        <p:nvPicPr>
          <p:cNvPr id="13" name="图片 12">
            <a:extLst>
              <a:ext uri="{FF2B5EF4-FFF2-40B4-BE49-F238E27FC236}">
                <a16:creationId xmlns:a16="http://schemas.microsoft.com/office/drawing/2014/main" id="{D663722D-A510-45A4-BB8E-5DAAEF4DD2A4}"/>
              </a:ext>
            </a:extLst>
          </p:cNvPr>
          <p:cNvPicPr>
            <a:picLocks noChangeAspect="1"/>
          </p:cNvPicPr>
          <p:nvPr/>
        </p:nvPicPr>
        <p:blipFill>
          <a:blip r:embed="rId10"/>
          <a:stretch>
            <a:fillRect/>
          </a:stretch>
        </p:blipFill>
        <p:spPr>
          <a:xfrm>
            <a:off x="438669" y="5192452"/>
            <a:ext cx="5067739" cy="883997"/>
          </a:xfrm>
          <a:prstGeom prst="rect">
            <a:avLst/>
          </a:prstGeom>
        </p:spPr>
      </p:pic>
      <p:sp>
        <p:nvSpPr>
          <p:cNvPr id="14" name="文本框 13">
            <a:extLst>
              <a:ext uri="{FF2B5EF4-FFF2-40B4-BE49-F238E27FC236}">
                <a16:creationId xmlns:a16="http://schemas.microsoft.com/office/drawing/2014/main" id="{50D5D7B3-E766-4622-B1A9-DA435C618B73}"/>
              </a:ext>
            </a:extLst>
          </p:cNvPr>
          <p:cNvSpPr txBox="1"/>
          <p:nvPr/>
        </p:nvSpPr>
        <p:spPr>
          <a:xfrm>
            <a:off x="6011210" y="5156763"/>
            <a:ext cx="1107996" cy="369332"/>
          </a:xfrm>
          <a:prstGeom prst="rect">
            <a:avLst/>
          </a:prstGeom>
          <a:noFill/>
        </p:spPr>
        <p:txBody>
          <a:bodyPr wrap="none" rtlCol="0">
            <a:spAutoFit/>
          </a:bodyPr>
          <a:lstStyle/>
          <a:p>
            <a:pPr eaLnBrk="1" fontAlgn="auto" hangingPunct="1">
              <a:spcBef>
                <a:spcPts val="0"/>
              </a:spcBef>
              <a:spcAft>
                <a:spcPts val="0"/>
              </a:spcAft>
            </a:pPr>
            <a:r>
              <a:rPr kumimoji="1" lang="zh-CN" altLang="en-US" sz="1800" dirty="0">
                <a:solidFill>
                  <a:srgbClr val="000000"/>
                </a:solidFill>
                <a:latin typeface="Arial"/>
                <a:ea typeface="黑体" panose="02010609060101010101" pitchFamily="49" charset="-122"/>
              </a:rPr>
              <a:t>逆形式：</a:t>
            </a:r>
          </a:p>
        </p:txBody>
      </p:sp>
      <p:sp>
        <p:nvSpPr>
          <p:cNvPr id="3" name="矩形 2">
            <a:extLst>
              <a:ext uri="{FF2B5EF4-FFF2-40B4-BE49-F238E27FC236}">
                <a16:creationId xmlns:a16="http://schemas.microsoft.com/office/drawing/2014/main" id="{83D00375-B918-47BD-8B8E-A11ED931D6A9}"/>
              </a:ext>
            </a:extLst>
          </p:cNvPr>
          <p:cNvSpPr/>
          <p:nvPr/>
        </p:nvSpPr>
        <p:spPr>
          <a:xfrm>
            <a:off x="265632" y="4665093"/>
            <a:ext cx="8294808" cy="441916"/>
          </a:xfrm>
          <a:prstGeom prst="rect">
            <a:avLst/>
          </a:prstGeom>
        </p:spPr>
        <p:txBody>
          <a:bodyPr wrap="square">
            <a:spAutoFit/>
          </a:bodyPr>
          <a:lstStyle/>
          <a:p>
            <a:pPr marL="514350" lvl="0" indent="-514350" eaLnBrk="1" fontAlgn="auto" hangingPunct="1">
              <a:lnSpc>
                <a:spcPct val="125000"/>
              </a:lnSpc>
              <a:spcBef>
                <a:spcPts val="0"/>
              </a:spcBef>
              <a:spcAft>
                <a:spcPts val="0"/>
              </a:spcAft>
              <a:buClr>
                <a:srgbClr val="6F1B1B"/>
              </a:buClr>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rPr>
              <a:t>变换矩阵的集合称为特殊欧氏群 </a:t>
            </a:r>
            <a:r>
              <a:rPr lang="en-US" altLang="zh-CN" sz="2000" dirty="0">
                <a:solidFill>
                  <a:srgbClr val="000000"/>
                </a:solidFill>
                <a:latin typeface="微软雅黑" panose="020B0503020204020204" pitchFamily="34" charset="-122"/>
                <a:ea typeface="微软雅黑" panose="020B0503020204020204" pitchFamily="34" charset="-122"/>
              </a:rPr>
              <a:t>SE(3)</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Special</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Euclidean</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Group</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108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a:t>位置描述    </a:t>
            </a:r>
            <a:r>
              <a:rPr lang="en-US" altLang="zh-CN" sz="3800"/>
              <a:t>-----</a:t>
            </a:r>
            <a:r>
              <a:rPr lang="en-US" altLang="zh-CN" sz="3800">
                <a:sym typeface="Wingdings" panose="05000000000000000000" pitchFamily="2" charset="2"/>
              </a:rPr>
              <a:t>--&gt;     </a:t>
            </a:r>
            <a:r>
              <a:rPr lang="zh-CN" altLang="en-US" sz="3800"/>
              <a:t>姿态描述</a:t>
            </a:r>
          </a:p>
        </p:txBody>
      </p:sp>
      <p:sp>
        <p:nvSpPr>
          <p:cNvPr id="194563" name="Rectangle 3">
            <a:extLst>
              <a:ext uri="{FF2B5EF4-FFF2-40B4-BE49-F238E27FC236}">
                <a16:creationId xmlns:a16="http://schemas.microsoft.com/office/drawing/2014/main" id="{FEBEB32F-986C-4F35-8769-4DCF8C1CAA48}"/>
              </a:ext>
            </a:extLst>
          </p:cNvPr>
          <p:cNvSpPr>
            <a:spLocks noGrp="1" noChangeArrowheads="1"/>
          </p:cNvSpPr>
          <p:nvPr>
            <p:ph idx="1"/>
          </p:nvPr>
        </p:nvSpPr>
        <p:spPr>
          <a:xfrm>
            <a:off x="282575" y="1600200"/>
            <a:ext cx="8479588" cy="4530725"/>
          </a:xfrm>
        </p:spPr>
        <p:txBody>
          <a:bodyPr/>
          <a:lstStyle/>
          <a:p>
            <a:pPr>
              <a:lnSpc>
                <a:spcPct val="90000"/>
              </a:lnSpc>
              <a:defRPr/>
            </a:pPr>
            <a:r>
              <a:rPr lang="zh-CN" altLang="en-US" sz="2200" b="1" dirty="0"/>
              <a:t>姿态描述：刚体的空间表示。</a:t>
            </a:r>
          </a:p>
          <a:p>
            <a:pPr lvl="1">
              <a:lnSpc>
                <a:spcPct val="90000"/>
              </a:lnSpc>
              <a:spcBef>
                <a:spcPct val="50000"/>
              </a:spcBef>
              <a:buClrTx/>
              <a:defRPr/>
            </a:pPr>
            <a:r>
              <a:rPr lang="zh-CN" altLang="en-US" sz="2800" b="1" dirty="0">
                <a:ea typeface="楷体" panose="02010609060101010101" pitchFamily="49" charset="-122"/>
              </a:rPr>
              <a:t>通常的做法是：定义两个坐标系</a:t>
            </a:r>
            <a:endParaRPr lang="en-US" altLang="zh-CN" sz="2800" b="1" dirty="0">
              <a:ea typeface="楷体" panose="02010609060101010101" pitchFamily="49" charset="-122"/>
            </a:endParaRPr>
          </a:p>
          <a:p>
            <a:pPr marL="457200" lvl="1" indent="0">
              <a:lnSpc>
                <a:spcPct val="90000"/>
              </a:lnSpc>
              <a:spcBef>
                <a:spcPct val="50000"/>
              </a:spcBef>
              <a:buClrTx/>
              <a:buNone/>
              <a:defRPr/>
            </a:pPr>
            <a:r>
              <a:rPr lang="en-US" altLang="zh-CN" sz="2800" b="1" dirty="0">
                <a:ea typeface="楷体" panose="02010609060101010101" pitchFamily="49" charset="-122"/>
              </a:rPr>
              <a:t>   </a:t>
            </a:r>
            <a:r>
              <a:rPr lang="zh-CN" altLang="en-US" sz="2800" b="1" dirty="0">
                <a:ea typeface="楷体" panose="02010609060101010101" pitchFamily="49" charset="-122"/>
              </a:rPr>
              <a:t>空间固定坐标系和刚体固定坐标系。</a:t>
            </a:r>
            <a:endParaRPr lang="en-US" altLang="zh-CN" sz="2800" b="1" dirty="0">
              <a:ea typeface="楷体" panose="02010609060101010101" pitchFamily="49" charset="-122"/>
            </a:endParaRPr>
          </a:p>
          <a:p>
            <a:pPr lvl="1">
              <a:lnSpc>
                <a:spcPct val="90000"/>
              </a:lnSpc>
              <a:spcBef>
                <a:spcPct val="50000"/>
              </a:spcBef>
              <a:buClrTx/>
              <a:defRPr/>
            </a:pPr>
            <a:r>
              <a:rPr lang="zh-CN" altLang="en-US" sz="2800" b="1" dirty="0">
                <a:ea typeface="楷体" panose="02010609060101010101" pitchFamily="49" charset="-122"/>
              </a:rPr>
              <a:t>通常用自由度来描述刚体运动路径多少</a:t>
            </a:r>
            <a:endParaRPr lang="en-US" altLang="zh-CN" sz="2800" b="1" dirty="0">
              <a:ea typeface="楷体" panose="02010609060101010101" pitchFamily="49" charset="-122"/>
            </a:endParaRPr>
          </a:p>
          <a:p>
            <a:pPr lvl="1">
              <a:lnSpc>
                <a:spcPct val="90000"/>
              </a:lnSpc>
              <a:spcBef>
                <a:spcPct val="50000"/>
              </a:spcBef>
              <a:buClrTx/>
              <a:defRPr/>
            </a:pPr>
            <a:r>
              <a:rPr lang="zh-CN" altLang="en-US" sz="2800" b="1" dirty="0">
                <a:ea typeface="楷体" panose="02010609060101010101" pitchFamily="49" charset="-122"/>
              </a:rPr>
              <a:t>思考</a:t>
            </a:r>
            <a:r>
              <a:rPr lang="en-US" altLang="zh-CN" sz="2800" b="1" dirty="0">
                <a:ea typeface="楷体" panose="02010609060101010101" pitchFamily="49" charset="-122"/>
              </a:rPr>
              <a:t>:</a:t>
            </a:r>
            <a:r>
              <a:rPr lang="zh-CN" altLang="en-US" sz="2800" b="1" dirty="0">
                <a:ea typeface="楷体" panose="02010609060101010101" pitchFamily="49" charset="-122"/>
              </a:rPr>
              <a:t>一个刚体在空间有几个自由度？</a:t>
            </a:r>
          </a:p>
          <a:p>
            <a:pPr lvl="1">
              <a:lnSpc>
                <a:spcPct val="90000"/>
              </a:lnSpc>
              <a:spcBef>
                <a:spcPct val="50000"/>
              </a:spcBef>
              <a:buClrTx/>
              <a:defRPr/>
            </a:pPr>
            <a:endParaRPr lang="zh-CN" altLang="en-US" sz="2000" b="1" dirty="0">
              <a:ea typeface="楷体" panose="02010609060101010101" pitchFamily="49" charset="-122"/>
            </a:endParaRPr>
          </a:p>
          <a:p>
            <a:pPr lvl="1">
              <a:lnSpc>
                <a:spcPct val="90000"/>
              </a:lnSpc>
              <a:defRPr/>
            </a:pPr>
            <a:endParaRPr lang="zh-CN" altLang="en-US" sz="2000" b="1" dirty="0">
              <a:ea typeface="楷体" panose="02010609060101010101" pitchFamily="49" charset="-122"/>
            </a:endParaRPr>
          </a:p>
          <a:p>
            <a:pPr>
              <a:lnSpc>
                <a:spcPct val="90000"/>
              </a:lnSpc>
              <a:defRPr/>
            </a:pPr>
            <a:endParaRPr lang="en-US" altLang="zh-CN" sz="2600" dirty="0"/>
          </a:p>
        </p:txBody>
      </p:sp>
      <p:grpSp>
        <p:nvGrpSpPr>
          <p:cNvPr id="196612" name="Group 4">
            <a:extLst>
              <a:ext uri="{FF2B5EF4-FFF2-40B4-BE49-F238E27FC236}">
                <a16:creationId xmlns:a16="http://schemas.microsoft.com/office/drawing/2014/main" id="{4025364F-C3DF-4C08-A69E-989FC91CB202}"/>
              </a:ext>
            </a:extLst>
          </p:cNvPr>
          <p:cNvGrpSpPr>
            <a:grpSpLocks/>
          </p:cNvGrpSpPr>
          <p:nvPr/>
        </p:nvGrpSpPr>
        <p:grpSpPr bwMode="auto">
          <a:xfrm>
            <a:off x="2525102" y="4284175"/>
            <a:ext cx="4648200" cy="2762250"/>
            <a:chOff x="2266" y="8483"/>
            <a:chExt cx="7345" cy="4352"/>
          </a:xfrm>
        </p:grpSpPr>
        <p:grpSp>
          <p:nvGrpSpPr>
            <p:cNvPr id="196615" name="Group 5">
              <a:extLst>
                <a:ext uri="{FF2B5EF4-FFF2-40B4-BE49-F238E27FC236}">
                  <a16:creationId xmlns:a16="http://schemas.microsoft.com/office/drawing/2014/main" id="{66EC8206-BB3B-45DE-A6C4-E00197226D71}"/>
                </a:ext>
              </a:extLst>
            </p:cNvPr>
            <p:cNvGrpSpPr>
              <a:grpSpLocks noChangeAspect="1"/>
            </p:cNvGrpSpPr>
            <p:nvPr/>
          </p:nvGrpSpPr>
          <p:grpSpPr bwMode="auto">
            <a:xfrm>
              <a:off x="2266" y="8483"/>
              <a:ext cx="7345" cy="4352"/>
              <a:chOff x="1980" y="3936"/>
              <a:chExt cx="7345" cy="4352"/>
            </a:xfrm>
          </p:grpSpPr>
          <p:grpSp>
            <p:nvGrpSpPr>
              <p:cNvPr id="196618" name="Group 6">
                <a:extLst>
                  <a:ext uri="{FF2B5EF4-FFF2-40B4-BE49-F238E27FC236}">
                    <a16:creationId xmlns:a16="http://schemas.microsoft.com/office/drawing/2014/main" id="{45922261-3086-41F6-9C79-A3395F52A0B3}"/>
                  </a:ext>
                </a:extLst>
              </p:cNvPr>
              <p:cNvGrpSpPr>
                <a:grpSpLocks noChangeAspect="1"/>
              </p:cNvGrpSpPr>
              <p:nvPr/>
            </p:nvGrpSpPr>
            <p:grpSpPr bwMode="auto">
              <a:xfrm>
                <a:off x="3237" y="3936"/>
                <a:ext cx="4461" cy="3728"/>
                <a:chOff x="3237" y="3936"/>
                <a:chExt cx="4461" cy="3728"/>
              </a:xfrm>
            </p:grpSpPr>
            <p:grpSp>
              <p:nvGrpSpPr>
                <p:cNvPr id="196620" name="Group 7">
                  <a:extLst>
                    <a:ext uri="{FF2B5EF4-FFF2-40B4-BE49-F238E27FC236}">
                      <a16:creationId xmlns:a16="http://schemas.microsoft.com/office/drawing/2014/main" id="{B92B5AE7-9885-4C3D-B392-BFA5C89143C2}"/>
                    </a:ext>
                  </a:extLst>
                </p:cNvPr>
                <p:cNvGrpSpPr>
                  <a:grpSpLocks noChangeAspect="1"/>
                </p:cNvGrpSpPr>
                <p:nvPr/>
              </p:nvGrpSpPr>
              <p:grpSpPr bwMode="auto">
                <a:xfrm>
                  <a:off x="3237" y="4338"/>
                  <a:ext cx="3742" cy="2870"/>
                  <a:chOff x="3057" y="8241"/>
                  <a:chExt cx="4671" cy="3582"/>
                </a:xfrm>
              </p:grpSpPr>
              <p:sp>
                <p:nvSpPr>
                  <p:cNvPr id="196627" name="Arc 8">
                    <a:extLst>
                      <a:ext uri="{FF2B5EF4-FFF2-40B4-BE49-F238E27FC236}">
                        <a16:creationId xmlns:a16="http://schemas.microsoft.com/office/drawing/2014/main" id="{593A5D20-2F0E-46D0-A24F-739F4E363A5F}"/>
                      </a:ext>
                    </a:extLst>
                  </p:cNvPr>
                  <p:cNvSpPr>
                    <a:spLocks noChangeAspect="1" noChangeArrowheads="1"/>
                  </p:cNvSpPr>
                  <p:nvPr/>
                </p:nvSpPr>
                <p:spPr bwMode="auto">
                  <a:xfrm rot="15619424" flipV="1">
                    <a:off x="6734" y="10318"/>
                    <a:ext cx="235" cy="158"/>
                  </a:xfrm>
                  <a:custGeom>
                    <a:avLst/>
                    <a:gdLst>
                      <a:gd name="T0" fmla="*/ 0 w 43200"/>
                      <a:gd name="T1" fmla="*/ 0 h 33005"/>
                      <a:gd name="T2" fmla="*/ 0 w 43200"/>
                      <a:gd name="T3" fmla="*/ 0 h 33005"/>
                      <a:gd name="T4" fmla="*/ 0 w 43200"/>
                      <a:gd name="T5" fmla="*/ 0 h 33005"/>
                      <a:gd name="T6" fmla="*/ 0 w 43200"/>
                      <a:gd name="T7" fmla="*/ 0 h 33005"/>
                      <a:gd name="T8" fmla="*/ 0 w 43200"/>
                      <a:gd name="T9" fmla="*/ 0 h 33005"/>
                      <a:gd name="T10" fmla="*/ 0 w 43200"/>
                      <a:gd name="T11" fmla="*/ 0 h 33005"/>
                      <a:gd name="T12" fmla="*/ 0 w 43200"/>
                      <a:gd name="T13" fmla="*/ 0 h 33005"/>
                      <a:gd name="T14" fmla="*/ 0 w 43200"/>
                      <a:gd name="T15" fmla="*/ 0 h 33005"/>
                      <a:gd name="T16" fmla="*/ 0 w 43200"/>
                      <a:gd name="T17" fmla="*/ 0 h 33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200" h="33005" fill="none">
                        <a:moveTo>
                          <a:pt x="3256" y="33004"/>
                        </a:moveTo>
                        <a:cubicBezTo>
                          <a:pt x="1127" y="29581"/>
                          <a:pt x="0" y="25630"/>
                          <a:pt x="0" y="21600"/>
                        </a:cubicBezTo>
                        <a:cubicBezTo>
                          <a:pt x="0" y="9670"/>
                          <a:pt x="9670" y="0"/>
                          <a:pt x="21600" y="0"/>
                        </a:cubicBezTo>
                        <a:cubicBezTo>
                          <a:pt x="33529" y="-1"/>
                          <a:pt x="43199" y="9670"/>
                          <a:pt x="43200" y="21599"/>
                        </a:cubicBezTo>
                      </a:path>
                      <a:path w="43200" h="33005" stroke="0">
                        <a:moveTo>
                          <a:pt x="3256" y="33004"/>
                        </a:moveTo>
                        <a:cubicBezTo>
                          <a:pt x="1127" y="29581"/>
                          <a:pt x="0" y="25630"/>
                          <a:pt x="0" y="21600"/>
                        </a:cubicBezTo>
                        <a:cubicBezTo>
                          <a:pt x="0" y="9670"/>
                          <a:pt x="9670" y="0"/>
                          <a:pt x="21600" y="0"/>
                        </a:cubicBezTo>
                        <a:cubicBezTo>
                          <a:pt x="33529" y="-1"/>
                          <a:pt x="43199" y="9670"/>
                          <a:pt x="43200" y="21599"/>
                        </a:cubicBezTo>
                        <a:lnTo>
                          <a:pt x="21600" y="21600"/>
                        </a:lnTo>
                        <a:lnTo>
                          <a:pt x="3256" y="33004"/>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28" name="Line 9">
                    <a:extLst>
                      <a:ext uri="{FF2B5EF4-FFF2-40B4-BE49-F238E27FC236}">
                        <a16:creationId xmlns:a16="http://schemas.microsoft.com/office/drawing/2014/main" id="{BD172FD0-19F4-4EAF-9B0E-ED027D8E1041}"/>
                      </a:ext>
                    </a:extLst>
                  </p:cNvPr>
                  <p:cNvSpPr>
                    <a:spLocks noChangeAspect="1" noChangeShapeType="1"/>
                  </p:cNvSpPr>
                  <p:nvPr/>
                </p:nvSpPr>
                <p:spPr bwMode="auto">
                  <a:xfrm>
                    <a:off x="3140" y="10773"/>
                    <a:ext cx="440" cy="2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629" name="Freeform 10">
                    <a:extLst>
                      <a:ext uri="{FF2B5EF4-FFF2-40B4-BE49-F238E27FC236}">
                        <a16:creationId xmlns:a16="http://schemas.microsoft.com/office/drawing/2014/main" id="{388AA465-C52A-4DA9-B30E-D89BC93E9024}"/>
                      </a:ext>
                    </a:extLst>
                  </p:cNvPr>
                  <p:cNvSpPr>
                    <a:spLocks noChangeAspect="1" noChangeArrowheads="1"/>
                  </p:cNvSpPr>
                  <p:nvPr/>
                </p:nvSpPr>
                <p:spPr bwMode="auto">
                  <a:xfrm>
                    <a:off x="5258" y="10492"/>
                    <a:ext cx="1" cy="1331"/>
                  </a:xfrm>
                  <a:custGeom>
                    <a:avLst/>
                    <a:gdLst>
                      <a:gd name="T0" fmla="*/ 0 w 1"/>
                      <a:gd name="T1" fmla="*/ 0 h 1971"/>
                      <a:gd name="T2" fmla="*/ 1 w 1"/>
                      <a:gd name="T3" fmla="*/ 187 h 1971"/>
                      <a:gd name="T4" fmla="*/ 0 60000 65536"/>
                      <a:gd name="T5" fmla="*/ 0 60000 65536"/>
                    </a:gdLst>
                    <a:ahLst/>
                    <a:cxnLst>
                      <a:cxn ang="T4">
                        <a:pos x="T0" y="T1"/>
                      </a:cxn>
                      <a:cxn ang="T5">
                        <a:pos x="T2" y="T3"/>
                      </a:cxn>
                    </a:cxnLst>
                    <a:rect l="0" t="0" r="r" b="b"/>
                    <a:pathLst>
                      <a:path w="1" h="1971">
                        <a:moveTo>
                          <a:pt x="0" y="0"/>
                        </a:moveTo>
                        <a:lnTo>
                          <a:pt x="1" y="1971"/>
                        </a:ln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0" name="Freeform 11">
                    <a:extLst>
                      <a:ext uri="{FF2B5EF4-FFF2-40B4-BE49-F238E27FC236}">
                        <a16:creationId xmlns:a16="http://schemas.microsoft.com/office/drawing/2014/main" id="{4A771006-52F9-4966-9D65-A80AC77056C4}"/>
                      </a:ext>
                    </a:extLst>
                  </p:cNvPr>
                  <p:cNvSpPr>
                    <a:spLocks noChangeAspect="1" noChangeArrowheads="1"/>
                  </p:cNvSpPr>
                  <p:nvPr/>
                </p:nvSpPr>
                <p:spPr bwMode="auto">
                  <a:xfrm>
                    <a:off x="5255" y="9766"/>
                    <a:ext cx="455" cy="185"/>
                  </a:xfrm>
                  <a:custGeom>
                    <a:avLst/>
                    <a:gdLst>
                      <a:gd name="T0" fmla="*/ 0 w 674"/>
                      <a:gd name="T1" fmla="*/ 0 h 274"/>
                      <a:gd name="T2" fmla="*/ 64 w 674"/>
                      <a:gd name="T3" fmla="*/ 26 h 274"/>
                      <a:gd name="T4" fmla="*/ 0 60000 65536"/>
                      <a:gd name="T5" fmla="*/ 0 60000 65536"/>
                    </a:gdLst>
                    <a:ahLst/>
                    <a:cxnLst>
                      <a:cxn ang="T4">
                        <a:pos x="T0" y="T1"/>
                      </a:cxn>
                      <a:cxn ang="T5">
                        <a:pos x="T2" y="T3"/>
                      </a:cxn>
                    </a:cxnLst>
                    <a:rect l="0" t="0" r="r" b="b"/>
                    <a:pathLst>
                      <a:path w="674" h="274">
                        <a:moveTo>
                          <a:pt x="0" y="0"/>
                        </a:moveTo>
                        <a:lnTo>
                          <a:pt x="674" y="274"/>
                        </a:ln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1" name="Freeform 12">
                    <a:extLst>
                      <a:ext uri="{FF2B5EF4-FFF2-40B4-BE49-F238E27FC236}">
                        <a16:creationId xmlns:a16="http://schemas.microsoft.com/office/drawing/2014/main" id="{BD92F770-1F03-40FB-9332-10EE6000D7C3}"/>
                      </a:ext>
                    </a:extLst>
                  </p:cNvPr>
                  <p:cNvSpPr>
                    <a:spLocks noChangeAspect="1" noChangeArrowheads="1"/>
                  </p:cNvSpPr>
                  <p:nvPr/>
                </p:nvSpPr>
                <p:spPr bwMode="auto">
                  <a:xfrm>
                    <a:off x="5258" y="8691"/>
                    <a:ext cx="1752" cy="1075"/>
                  </a:xfrm>
                  <a:custGeom>
                    <a:avLst/>
                    <a:gdLst>
                      <a:gd name="T0" fmla="*/ 0 w 2594"/>
                      <a:gd name="T1" fmla="*/ 151 h 1592"/>
                      <a:gd name="T2" fmla="*/ 247 w 2594"/>
                      <a:gd name="T3" fmla="*/ 0 h 1592"/>
                      <a:gd name="T4" fmla="*/ 0 60000 65536"/>
                      <a:gd name="T5" fmla="*/ 0 60000 65536"/>
                    </a:gdLst>
                    <a:ahLst/>
                    <a:cxnLst>
                      <a:cxn ang="T4">
                        <a:pos x="T0" y="T1"/>
                      </a:cxn>
                      <a:cxn ang="T5">
                        <a:pos x="T2" y="T3"/>
                      </a:cxn>
                    </a:cxnLst>
                    <a:rect l="0" t="0" r="r" b="b"/>
                    <a:pathLst>
                      <a:path w="2594" h="1592">
                        <a:moveTo>
                          <a:pt x="0" y="1592"/>
                        </a:moveTo>
                        <a:lnTo>
                          <a:pt x="2594" y="0"/>
                        </a:ln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2" name="Freeform 13">
                    <a:extLst>
                      <a:ext uri="{FF2B5EF4-FFF2-40B4-BE49-F238E27FC236}">
                        <a16:creationId xmlns:a16="http://schemas.microsoft.com/office/drawing/2014/main" id="{D38F2A1B-D271-49BF-A10A-421E2789DCE7}"/>
                      </a:ext>
                    </a:extLst>
                  </p:cNvPr>
                  <p:cNvSpPr>
                    <a:spLocks noChangeAspect="1" noChangeArrowheads="1"/>
                  </p:cNvSpPr>
                  <p:nvPr/>
                </p:nvSpPr>
                <p:spPr bwMode="auto">
                  <a:xfrm>
                    <a:off x="3328" y="8619"/>
                    <a:ext cx="3686" cy="2237"/>
                  </a:xfrm>
                  <a:custGeom>
                    <a:avLst/>
                    <a:gdLst>
                      <a:gd name="T0" fmla="*/ 0 w 5458"/>
                      <a:gd name="T1" fmla="*/ 314 h 3313"/>
                      <a:gd name="T2" fmla="*/ 518 w 5458"/>
                      <a:gd name="T3" fmla="*/ 0 h 3313"/>
                      <a:gd name="T4" fmla="*/ 0 60000 65536"/>
                      <a:gd name="T5" fmla="*/ 0 60000 65536"/>
                    </a:gdLst>
                    <a:ahLst/>
                    <a:cxnLst>
                      <a:cxn ang="T4">
                        <a:pos x="T0" y="T1"/>
                      </a:cxn>
                      <a:cxn ang="T5">
                        <a:pos x="T2" y="T3"/>
                      </a:cxn>
                    </a:cxnLst>
                    <a:rect l="0" t="0" r="r" b="b"/>
                    <a:pathLst>
                      <a:path w="5458" h="3313">
                        <a:moveTo>
                          <a:pt x="0" y="3313"/>
                        </a:moveTo>
                        <a:lnTo>
                          <a:pt x="5458" y="0"/>
                        </a:lnTo>
                      </a:path>
                    </a:pathLst>
                  </a:custGeom>
                  <a:noFill/>
                  <a:ln w="15875">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3" name="Freeform 14">
                    <a:extLst>
                      <a:ext uri="{FF2B5EF4-FFF2-40B4-BE49-F238E27FC236}">
                        <a16:creationId xmlns:a16="http://schemas.microsoft.com/office/drawing/2014/main" id="{393EF9AD-4CE3-48A7-993F-496CEA7953D6}"/>
                      </a:ext>
                    </a:extLst>
                  </p:cNvPr>
                  <p:cNvSpPr>
                    <a:spLocks noChangeAspect="1" noChangeArrowheads="1"/>
                  </p:cNvSpPr>
                  <p:nvPr/>
                </p:nvSpPr>
                <p:spPr bwMode="auto">
                  <a:xfrm>
                    <a:off x="3057" y="8422"/>
                    <a:ext cx="3973" cy="2364"/>
                  </a:xfrm>
                  <a:custGeom>
                    <a:avLst/>
                    <a:gdLst>
                      <a:gd name="T0" fmla="*/ 9 w 5884"/>
                      <a:gd name="T1" fmla="*/ 332 h 3501"/>
                      <a:gd name="T2" fmla="*/ 72 w 5884"/>
                      <a:gd name="T3" fmla="*/ 244 h 3501"/>
                      <a:gd name="T4" fmla="*/ 438 w 5884"/>
                      <a:gd name="T5" fmla="*/ 37 h 3501"/>
                      <a:gd name="T6" fmla="*/ 558 w 5884"/>
                      <a:gd name="T7" fmla="*/ 24 h 3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84" h="3501">
                        <a:moveTo>
                          <a:pt x="101" y="3501"/>
                        </a:moveTo>
                        <a:cubicBezTo>
                          <a:pt x="208" y="3349"/>
                          <a:pt x="0" y="3097"/>
                          <a:pt x="754" y="2578"/>
                        </a:cubicBezTo>
                        <a:cubicBezTo>
                          <a:pt x="1508" y="2059"/>
                          <a:pt x="3769" y="776"/>
                          <a:pt x="4624" y="388"/>
                        </a:cubicBezTo>
                        <a:cubicBezTo>
                          <a:pt x="5479" y="0"/>
                          <a:pt x="5674" y="275"/>
                          <a:pt x="5884" y="253"/>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4" name="Freeform 15">
                    <a:extLst>
                      <a:ext uri="{FF2B5EF4-FFF2-40B4-BE49-F238E27FC236}">
                        <a16:creationId xmlns:a16="http://schemas.microsoft.com/office/drawing/2014/main" id="{FF6EA4D4-DF6E-4A3F-92AD-7469FAB25C28}"/>
                      </a:ext>
                    </a:extLst>
                  </p:cNvPr>
                  <p:cNvSpPr>
                    <a:spLocks noChangeAspect="1" noChangeArrowheads="1"/>
                  </p:cNvSpPr>
                  <p:nvPr/>
                </p:nvSpPr>
                <p:spPr bwMode="auto">
                  <a:xfrm>
                    <a:off x="3129" y="10792"/>
                    <a:ext cx="451" cy="306"/>
                  </a:xfrm>
                  <a:custGeom>
                    <a:avLst/>
                    <a:gdLst>
                      <a:gd name="T0" fmla="*/ 0 w 668"/>
                      <a:gd name="T1" fmla="*/ 0 h 453"/>
                      <a:gd name="T2" fmla="*/ 8 w 668"/>
                      <a:gd name="T3" fmla="*/ 23 h 453"/>
                      <a:gd name="T4" fmla="*/ 48 w 668"/>
                      <a:gd name="T5" fmla="*/ 43 h 453"/>
                      <a:gd name="T6" fmla="*/ 63 w 668"/>
                      <a:gd name="T7" fmla="*/ 27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8" h="453">
                        <a:moveTo>
                          <a:pt x="0" y="0"/>
                        </a:moveTo>
                        <a:cubicBezTo>
                          <a:pt x="15" y="42"/>
                          <a:pt x="2" y="166"/>
                          <a:pt x="86" y="240"/>
                        </a:cubicBezTo>
                        <a:cubicBezTo>
                          <a:pt x="170" y="314"/>
                          <a:pt x="410" y="437"/>
                          <a:pt x="507" y="445"/>
                        </a:cubicBezTo>
                        <a:cubicBezTo>
                          <a:pt x="604" y="453"/>
                          <a:pt x="635" y="319"/>
                          <a:pt x="668" y="28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5" name="Freeform 16">
                    <a:extLst>
                      <a:ext uri="{FF2B5EF4-FFF2-40B4-BE49-F238E27FC236}">
                        <a16:creationId xmlns:a16="http://schemas.microsoft.com/office/drawing/2014/main" id="{128C2D08-BB21-416D-86AB-9E1212A830C5}"/>
                      </a:ext>
                    </a:extLst>
                  </p:cNvPr>
                  <p:cNvSpPr>
                    <a:spLocks noChangeAspect="1" noChangeArrowheads="1"/>
                  </p:cNvSpPr>
                  <p:nvPr/>
                </p:nvSpPr>
                <p:spPr bwMode="auto">
                  <a:xfrm>
                    <a:off x="3513" y="8830"/>
                    <a:ext cx="3575" cy="2338"/>
                  </a:xfrm>
                  <a:custGeom>
                    <a:avLst/>
                    <a:gdLst>
                      <a:gd name="T0" fmla="*/ 0 w 5294"/>
                      <a:gd name="T1" fmla="*/ 319 h 3462"/>
                      <a:gd name="T2" fmla="*/ 20 w 5294"/>
                      <a:gd name="T3" fmla="*/ 322 h 3462"/>
                      <a:gd name="T4" fmla="*/ 80 w 5294"/>
                      <a:gd name="T5" fmla="*/ 322 h 3462"/>
                      <a:gd name="T6" fmla="*/ 172 w 5294"/>
                      <a:gd name="T7" fmla="*/ 281 h 3462"/>
                      <a:gd name="T8" fmla="*/ 432 w 5294"/>
                      <a:gd name="T9" fmla="*/ 102 h 3462"/>
                      <a:gd name="T10" fmla="*/ 491 w 5294"/>
                      <a:gd name="T11" fmla="*/ 55 h 3462"/>
                      <a:gd name="T12" fmla="*/ 498 w 5294"/>
                      <a:gd name="T13" fmla="*/ 0 h 34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94" h="3462">
                        <a:moveTo>
                          <a:pt x="0" y="3358"/>
                        </a:moveTo>
                        <a:cubicBezTo>
                          <a:pt x="35" y="3363"/>
                          <a:pt x="70" y="3386"/>
                          <a:pt x="209" y="3391"/>
                        </a:cubicBezTo>
                        <a:cubicBezTo>
                          <a:pt x="348" y="3396"/>
                          <a:pt x="566" y="3462"/>
                          <a:pt x="833" y="3391"/>
                        </a:cubicBezTo>
                        <a:cubicBezTo>
                          <a:pt x="1100" y="3320"/>
                          <a:pt x="1191" y="3348"/>
                          <a:pt x="1810" y="2962"/>
                        </a:cubicBezTo>
                        <a:cubicBezTo>
                          <a:pt x="2429" y="2576"/>
                          <a:pt x="3989" y="1470"/>
                          <a:pt x="4550" y="1073"/>
                        </a:cubicBezTo>
                        <a:cubicBezTo>
                          <a:pt x="5111" y="676"/>
                          <a:pt x="5058" y="756"/>
                          <a:pt x="5176" y="577"/>
                        </a:cubicBezTo>
                        <a:cubicBezTo>
                          <a:pt x="5294" y="398"/>
                          <a:pt x="5240" y="120"/>
                          <a:pt x="5257"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6" name="Freeform 17">
                    <a:extLst>
                      <a:ext uri="{FF2B5EF4-FFF2-40B4-BE49-F238E27FC236}">
                        <a16:creationId xmlns:a16="http://schemas.microsoft.com/office/drawing/2014/main" id="{96FA5622-5638-456C-A48B-0387ED6726A9}"/>
                      </a:ext>
                    </a:extLst>
                  </p:cNvPr>
                  <p:cNvSpPr>
                    <a:spLocks noChangeAspect="1" noChangeArrowheads="1"/>
                  </p:cNvSpPr>
                  <p:nvPr/>
                </p:nvSpPr>
                <p:spPr bwMode="auto">
                  <a:xfrm>
                    <a:off x="3580" y="8602"/>
                    <a:ext cx="3651" cy="2442"/>
                  </a:xfrm>
                  <a:custGeom>
                    <a:avLst/>
                    <a:gdLst>
                      <a:gd name="T0" fmla="*/ 0 w 5407"/>
                      <a:gd name="T1" fmla="*/ 336 h 3617"/>
                      <a:gd name="T2" fmla="*/ 113 w 5407"/>
                      <a:gd name="T3" fmla="*/ 301 h 3617"/>
                      <a:gd name="T4" fmla="*/ 451 w 5407"/>
                      <a:gd name="T5" fmla="*/ 86 h 3617"/>
                      <a:gd name="T6" fmla="*/ 485 w 5407"/>
                      <a:gd name="T7" fmla="*/ 0 h 36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7" h="3617">
                        <a:moveTo>
                          <a:pt x="0" y="3540"/>
                        </a:moveTo>
                        <a:cubicBezTo>
                          <a:pt x="202" y="3480"/>
                          <a:pt x="407" y="3617"/>
                          <a:pt x="1200" y="3180"/>
                        </a:cubicBezTo>
                        <a:cubicBezTo>
                          <a:pt x="1993" y="2743"/>
                          <a:pt x="4103" y="1445"/>
                          <a:pt x="4755" y="915"/>
                        </a:cubicBezTo>
                        <a:cubicBezTo>
                          <a:pt x="5407" y="385"/>
                          <a:pt x="5038" y="191"/>
                          <a:pt x="5112"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7" name="Freeform 18">
                    <a:extLst>
                      <a:ext uri="{FF2B5EF4-FFF2-40B4-BE49-F238E27FC236}">
                        <a16:creationId xmlns:a16="http://schemas.microsoft.com/office/drawing/2014/main" id="{A36E3093-FDE3-492B-B6E6-511D1222F33B}"/>
                      </a:ext>
                    </a:extLst>
                  </p:cNvPr>
                  <p:cNvSpPr>
                    <a:spLocks noChangeAspect="1" noChangeArrowheads="1"/>
                  </p:cNvSpPr>
                  <p:nvPr/>
                </p:nvSpPr>
                <p:spPr bwMode="auto">
                  <a:xfrm>
                    <a:off x="5254" y="9695"/>
                    <a:ext cx="5" cy="526"/>
                  </a:xfrm>
                  <a:custGeom>
                    <a:avLst/>
                    <a:gdLst>
                      <a:gd name="T0" fmla="*/ 0 w 8"/>
                      <a:gd name="T1" fmla="*/ 0 h 778"/>
                      <a:gd name="T2" fmla="*/ 1 w 8"/>
                      <a:gd name="T3" fmla="*/ 74 h 778"/>
                      <a:gd name="T4" fmla="*/ 0 60000 65536"/>
                      <a:gd name="T5" fmla="*/ 0 60000 65536"/>
                    </a:gdLst>
                    <a:ahLst/>
                    <a:cxnLst>
                      <a:cxn ang="T4">
                        <a:pos x="T0" y="T1"/>
                      </a:cxn>
                      <a:cxn ang="T5">
                        <a:pos x="T2" y="T3"/>
                      </a:cxn>
                    </a:cxnLst>
                    <a:rect l="0" t="0" r="r" b="b"/>
                    <a:pathLst>
                      <a:path w="8" h="778">
                        <a:moveTo>
                          <a:pt x="0" y="0"/>
                        </a:moveTo>
                        <a:lnTo>
                          <a:pt x="8" y="778"/>
                        </a:ln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8" name="Line 19">
                    <a:extLst>
                      <a:ext uri="{FF2B5EF4-FFF2-40B4-BE49-F238E27FC236}">
                        <a16:creationId xmlns:a16="http://schemas.microsoft.com/office/drawing/2014/main" id="{BF977989-5F85-43F0-8D9E-DCC8A32D4D59}"/>
                      </a:ext>
                    </a:extLst>
                  </p:cNvPr>
                  <p:cNvSpPr>
                    <a:spLocks noChangeAspect="1" noChangeShapeType="1"/>
                  </p:cNvSpPr>
                  <p:nvPr/>
                </p:nvSpPr>
                <p:spPr bwMode="auto">
                  <a:xfrm>
                    <a:off x="5915" y="10040"/>
                    <a:ext cx="1297" cy="535"/>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6639" name="Freeform 20">
                    <a:extLst>
                      <a:ext uri="{FF2B5EF4-FFF2-40B4-BE49-F238E27FC236}">
                        <a16:creationId xmlns:a16="http://schemas.microsoft.com/office/drawing/2014/main" id="{C48E46DF-A53C-4BDE-A88F-DA3D04EA3BD2}"/>
                      </a:ext>
                    </a:extLst>
                  </p:cNvPr>
                  <p:cNvSpPr>
                    <a:spLocks noChangeAspect="1" noChangeArrowheads="1"/>
                  </p:cNvSpPr>
                  <p:nvPr/>
                </p:nvSpPr>
                <p:spPr bwMode="auto">
                  <a:xfrm>
                    <a:off x="7021" y="8241"/>
                    <a:ext cx="707" cy="442"/>
                  </a:xfrm>
                  <a:custGeom>
                    <a:avLst/>
                    <a:gdLst>
                      <a:gd name="T0" fmla="*/ 0 w 1047"/>
                      <a:gd name="T1" fmla="*/ 62 h 655"/>
                      <a:gd name="T2" fmla="*/ 99 w 1047"/>
                      <a:gd name="T3" fmla="*/ 0 h 655"/>
                      <a:gd name="T4" fmla="*/ 0 60000 65536"/>
                      <a:gd name="T5" fmla="*/ 0 60000 65536"/>
                    </a:gdLst>
                    <a:ahLst/>
                    <a:cxnLst>
                      <a:cxn ang="T4">
                        <a:pos x="T0" y="T1"/>
                      </a:cxn>
                      <a:cxn ang="T5">
                        <a:pos x="T2" y="T3"/>
                      </a:cxn>
                    </a:cxnLst>
                    <a:rect l="0" t="0" r="r" b="b"/>
                    <a:pathLst>
                      <a:path w="1047" h="655">
                        <a:moveTo>
                          <a:pt x="0" y="655"/>
                        </a:moveTo>
                        <a:lnTo>
                          <a:pt x="1047" y="0"/>
                        </a:ln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40" name="Arc 21">
                    <a:extLst>
                      <a:ext uri="{FF2B5EF4-FFF2-40B4-BE49-F238E27FC236}">
                        <a16:creationId xmlns:a16="http://schemas.microsoft.com/office/drawing/2014/main" id="{A502D522-1B4B-4DD5-8513-621A3DD9139E}"/>
                      </a:ext>
                    </a:extLst>
                  </p:cNvPr>
                  <p:cNvSpPr>
                    <a:spLocks noChangeAspect="1" noChangeArrowheads="1"/>
                  </p:cNvSpPr>
                  <p:nvPr/>
                </p:nvSpPr>
                <p:spPr bwMode="auto">
                  <a:xfrm rot="-5980576" flipH="1" flipV="1">
                    <a:off x="5159" y="11210"/>
                    <a:ext cx="144" cy="309"/>
                  </a:xfrm>
                  <a:custGeom>
                    <a:avLst/>
                    <a:gdLst>
                      <a:gd name="T0" fmla="*/ 0 w 36288"/>
                      <a:gd name="T1" fmla="*/ 0 h 43200"/>
                      <a:gd name="T2" fmla="*/ 0 w 36288"/>
                      <a:gd name="T3" fmla="*/ 0 h 43200"/>
                      <a:gd name="T4" fmla="*/ 0 w 36288"/>
                      <a:gd name="T5" fmla="*/ 0 h 43200"/>
                      <a:gd name="T6" fmla="*/ 0 w 36288"/>
                      <a:gd name="T7" fmla="*/ 0 h 43200"/>
                      <a:gd name="T8" fmla="*/ 0 w 36288"/>
                      <a:gd name="T9" fmla="*/ 0 h 43200"/>
                      <a:gd name="T10" fmla="*/ 0 w 36288"/>
                      <a:gd name="T11" fmla="*/ 0 h 43200"/>
                      <a:gd name="T12" fmla="*/ 0 w 36288"/>
                      <a:gd name="T13" fmla="*/ 0 h 43200"/>
                      <a:gd name="T14" fmla="*/ 0 w 36288"/>
                      <a:gd name="T15" fmla="*/ 0 h 43200"/>
                      <a:gd name="T16" fmla="*/ 0 w 36288"/>
                      <a:gd name="T17" fmla="*/ 0 h 43200"/>
                      <a:gd name="T18" fmla="*/ 0 w 36288"/>
                      <a:gd name="T19" fmla="*/ 0 h 43200"/>
                      <a:gd name="T20" fmla="*/ 0 w 36288"/>
                      <a:gd name="T21" fmla="*/ 0 h 43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288" h="43200" fill="none">
                        <a:moveTo>
                          <a:pt x="5184" y="2203"/>
                        </a:moveTo>
                        <a:cubicBezTo>
                          <a:pt x="8142" y="753"/>
                          <a:pt x="11393" y="-1"/>
                          <a:pt x="14688" y="0"/>
                        </a:cubicBezTo>
                        <a:cubicBezTo>
                          <a:pt x="26617" y="0"/>
                          <a:pt x="36288" y="9670"/>
                          <a:pt x="36288" y="21600"/>
                        </a:cubicBezTo>
                        <a:cubicBezTo>
                          <a:pt x="36288" y="33529"/>
                          <a:pt x="26617" y="43200"/>
                          <a:pt x="14688" y="43200"/>
                        </a:cubicBezTo>
                        <a:cubicBezTo>
                          <a:pt x="9240" y="43200"/>
                          <a:pt x="3994" y="41141"/>
                          <a:pt x="0" y="37437"/>
                        </a:cubicBezTo>
                      </a:path>
                      <a:path w="36288" h="43200" stroke="0">
                        <a:moveTo>
                          <a:pt x="5184" y="2203"/>
                        </a:moveTo>
                        <a:cubicBezTo>
                          <a:pt x="8142" y="753"/>
                          <a:pt x="11393" y="-1"/>
                          <a:pt x="14688" y="0"/>
                        </a:cubicBezTo>
                        <a:cubicBezTo>
                          <a:pt x="26617" y="0"/>
                          <a:pt x="36288" y="9670"/>
                          <a:pt x="36288" y="21600"/>
                        </a:cubicBezTo>
                        <a:cubicBezTo>
                          <a:pt x="36288" y="33529"/>
                          <a:pt x="26617" y="43200"/>
                          <a:pt x="14688" y="43200"/>
                        </a:cubicBezTo>
                        <a:cubicBezTo>
                          <a:pt x="9240" y="43200"/>
                          <a:pt x="3994" y="41141"/>
                          <a:pt x="0" y="37437"/>
                        </a:cubicBezTo>
                        <a:lnTo>
                          <a:pt x="14688" y="21600"/>
                        </a:lnTo>
                        <a:lnTo>
                          <a:pt x="5184" y="2203"/>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41" name="Arc 22">
                    <a:extLst>
                      <a:ext uri="{FF2B5EF4-FFF2-40B4-BE49-F238E27FC236}">
                        <a16:creationId xmlns:a16="http://schemas.microsoft.com/office/drawing/2014/main" id="{67DA3001-ED15-4727-B62D-089D1E792159}"/>
                      </a:ext>
                    </a:extLst>
                  </p:cNvPr>
                  <p:cNvSpPr>
                    <a:spLocks noChangeAspect="1" noChangeArrowheads="1"/>
                  </p:cNvSpPr>
                  <p:nvPr/>
                </p:nvSpPr>
                <p:spPr bwMode="auto">
                  <a:xfrm rot="-5980576" flipH="1" flipV="1">
                    <a:off x="7292" y="8374"/>
                    <a:ext cx="233" cy="152"/>
                  </a:xfrm>
                  <a:custGeom>
                    <a:avLst/>
                    <a:gdLst>
                      <a:gd name="T0" fmla="*/ 0 w 43200"/>
                      <a:gd name="T1" fmla="*/ 0 h 37009"/>
                      <a:gd name="T2" fmla="*/ 0 w 43200"/>
                      <a:gd name="T3" fmla="*/ 0 h 37009"/>
                      <a:gd name="T4" fmla="*/ 0 w 43200"/>
                      <a:gd name="T5" fmla="*/ 0 h 37009"/>
                      <a:gd name="T6" fmla="*/ 0 w 43200"/>
                      <a:gd name="T7" fmla="*/ 0 h 37009"/>
                      <a:gd name="T8" fmla="*/ 0 w 43200"/>
                      <a:gd name="T9" fmla="*/ 0 h 37009"/>
                      <a:gd name="T10" fmla="*/ 0 w 43200"/>
                      <a:gd name="T11" fmla="*/ 0 h 37009"/>
                      <a:gd name="T12" fmla="*/ 0 w 43200"/>
                      <a:gd name="T13" fmla="*/ 0 h 37009"/>
                      <a:gd name="T14" fmla="*/ 0 w 43200"/>
                      <a:gd name="T15" fmla="*/ 0 h 37009"/>
                      <a:gd name="T16" fmla="*/ 0 w 43200"/>
                      <a:gd name="T17" fmla="*/ 0 h 370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200" h="37009" fill="none">
                        <a:moveTo>
                          <a:pt x="0" y="21520"/>
                        </a:moveTo>
                        <a:cubicBezTo>
                          <a:pt x="44" y="9621"/>
                          <a:pt x="9701" y="-1"/>
                          <a:pt x="21600" y="0"/>
                        </a:cubicBezTo>
                        <a:cubicBezTo>
                          <a:pt x="33529" y="0"/>
                          <a:pt x="43200" y="9670"/>
                          <a:pt x="43200" y="21600"/>
                        </a:cubicBezTo>
                        <a:cubicBezTo>
                          <a:pt x="43200" y="27395"/>
                          <a:pt x="40870" y="32948"/>
                          <a:pt x="36736" y="37009"/>
                        </a:cubicBezTo>
                      </a:path>
                      <a:path w="43200" h="37009" stroke="0">
                        <a:moveTo>
                          <a:pt x="0" y="21520"/>
                        </a:moveTo>
                        <a:cubicBezTo>
                          <a:pt x="44" y="9621"/>
                          <a:pt x="9701" y="-1"/>
                          <a:pt x="21600" y="0"/>
                        </a:cubicBezTo>
                        <a:cubicBezTo>
                          <a:pt x="33529" y="0"/>
                          <a:pt x="43200" y="9670"/>
                          <a:pt x="43200" y="21600"/>
                        </a:cubicBezTo>
                        <a:cubicBezTo>
                          <a:pt x="43200" y="27395"/>
                          <a:pt x="40870" y="32948"/>
                          <a:pt x="36736" y="37009"/>
                        </a:cubicBezTo>
                        <a:lnTo>
                          <a:pt x="21600" y="21600"/>
                        </a:lnTo>
                        <a:lnTo>
                          <a:pt x="0" y="21520"/>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42" name="Text Box 23">
                    <a:extLst>
                      <a:ext uri="{FF2B5EF4-FFF2-40B4-BE49-F238E27FC236}">
                        <a16:creationId xmlns:a16="http://schemas.microsoft.com/office/drawing/2014/main" id="{3135A9A2-5805-4F23-8445-237A20AFD8EF}"/>
                      </a:ext>
                    </a:extLst>
                  </p:cNvPr>
                  <p:cNvSpPr txBox="1">
                    <a:spLocks noChangeAspect="1" noChangeArrowheads="1"/>
                  </p:cNvSpPr>
                  <p:nvPr/>
                </p:nvSpPr>
                <p:spPr bwMode="auto">
                  <a:xfrm>
                    <a:off x="4978" y="9371"/>
                    <a:ext cx="452"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900" i="1">
                        <a:latin typeface="Times New Roman" panose="02020603050405020304" pitchFamily="18" charset="0"/>
                      </a:rPr>
                      <a:t>O</a:t>
                    </a:r>
                    <a:endParaRPr lang="en-US" altLang="zh-CN" sz="2400">
                      <a:latin typeface="Verdana" panose="020B0604030504040204" pitchFamily="34" charset="0"/>
                    </a:endParaRPr>
                  </a:p>
                </p:txBody>
              </p:sp>
            </p:grpSp>
            <p:sp>
              <p:nvSpPr>
                <p:cNvPr id="196621" name="Text Box 24">
                  <a:extLst>
                    <a:ext uri="{FF2B5EF4-FFF2-40B4-BE49-F238E27FC236}">
                      <a16:creationId xmlns:a16="http://schemas.microsoft.com/office/drawing/2014/main" id="{BAE60DE9-BE47-4EE8-A12F-FA45CDE02F15}"/>
                    </a:ext>
                  </a:extLst>
                </p:cNvPr>
                <p:cNvSpPr txBox="1">
                  <a:spLocks noChangeAspect="1" noChangeArrowheads="1"/>
                </p:cNvSpPr>
                <p:nvPr/>
              </p:nvSpPr>
              <p:spPr bwMode="auto">
                <a:xfrm>
                  <a:off x="7020" y="3936"/>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X/u</a:t>
                  </a:r>
                  <a:endParaRPr lang="en-US" altLang="zh-CN" sz="2400">
                    <a:latin typeface="Verdana" panose="020B0604030504040204" pitchFamily="34" charset="0"/>
                  </a:endParaRPr>
                </a:p>
              </p:txBody>
            </p:sp>
            <p:sp>
              <p:nvSpPr>
                <p:cNvPr id="196622" name="Text Box 25">
                  <a:extLst>
                    <a:ext uri="{FF2B5EF4-FFF2-40B4-BE49-F238E27FC236}">
                      <a16:creationId xmlns:a16="http://schemas.microsoft.com/office/drawing/2014/main" id="{F236F34E-E840-4377-952B-EF065FD18ADA}"/>
                    </a:ext>
                  </a:extLst>
                </p:cNvPr>
                <p:cNvSpPr txBox="1">
                  <a:spLocks noChangeAspect="1" noChangeArrowheads="1"/>
                </p:cNvSpPr>
                <p:nvPr/>
              </p:nvSpPr>
              <p:spPr bwMode="auto">
                <a:xfrm>
                  <a:off x="6480" y="6120"/>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Y/v</a:t>
                  </a:r>
                  <a:endParaRPr lang="en-US" altLang="zh-CN" sz="2400">
                    <a:latin typeface="Verdana" panose="020B0604030504040204" pitchFamily="34" charset="0"/>
                  </a:endParaRPr>
                </a:p>
              </p:txBody>
            </p:sp>
            <p:sp>
              <p:nvSpPr>
                <p:cNvPr id="196623" name="Text Box 26">
                  <a:extLst>
                    <a:ext uri="{FF2B5EF4-FFF2-40B4-BE49-F238E27FC236}">
                      <a16:creationId xmlns:a16="http://schemas.microsoft.com/office/drawing/2014/main" id="{6D25E444-1157-4E3A-B4D7-8DB2442A7744}"/>
                    </a:ext>
                  </a:extLst>
                </p:cNvPr>
                <p:cNvSpPr txBox="1">
                  <a:spLocks noChangeAspect="1" noChangeArrowheads="1"/>
                </p:cNvSpPr>
                <p:nvPr/>
              </p:nvSpPr>
              <p:spPr bwMode="auto">
                <a:xfrm>
                  <a:off x="4680" y="7212"/>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Z/w</a:t>
                  </a:r>
                  <a:endParaRPr lang="en-US" altLang="zh-CN" sz="2400">
                    <a:latin typeface="Verdana" panose="020B0604030504040204" pitchFamily="34" charset="0"/>
                  </a:endParaRPr>
                </a:p>
              </p:txBody>
            </p:sp>
            <p:sp>
              <p:nvSpPr>
                <p:cNvPr id="196624" name="Text Box 27">
                  <a:extLst>
                    <a:ext uri="{FF2B5EF4-FFF2-40B4-BE49-F238E27FC236}">
                      <a16:creationId xmlns:a16="http://schemas.microsoft.com/office/drawing/2014/main" id="{08E48A70-4185-485E-B85E-D5F92292D85D}"/>
                    </a:ext>
                  </a:extLst>
                </p:cNvPr>
                <p:cNvSpPr txBox="1">
                  <a:spLocks noChangeAspect="1" noChangeArrowheads="1"/>
                </p:cNvSpPr>
                <p:nvPr/>
              </p:nvSpPr>
              <p:spPr bwMode="auto">
                <a:xfrm>
                  <a:off x="5040" y="6588"/>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r</a:t>
                  </a:r>
                  <a:endParaRPr lang="en-US" altLang="zh-CN" sz="2400">
                    <a:latin typeface="Verdana" panose="020B0604030504040204" pitchFamily="34" charset="0"/>
                  </a:endParaRPr>
                </a:p>
              </p:txBody>
            </p:sp>
            <p:sp>
              <p:nvSpPr>
                <p:cNvPr id="196625" name="Text Box 28">
                  <a:extLst>
                    <a:ext uri="{FF2B5EF4-FFF2-40B4-BE49-F238E27FC236}">
                      <a16:creationId xmlns:a16="http://schemas.microsoft.com/office/drawing/2014/main" id="{7F4323B4-7BB2-4FF6-94EE-2D3C8A0951FF}"/>
                    </a:ext>
                  </a:extLst>
                </p:cNvPr>
                <p:cNvSpPr txBox="1">
                  <a:spLocks noChangeAspect="1" noChangeArrowheads="1"/>
                </p:cNvSpPr>
                <p:nvPr/>
              </p:nvSpPr>
              <p:spPr bwMode="auto">
                <a:xfrm>
                  <a:off x="6300" y="5652"/>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q</a:t>
                  </a:r>
                  <a:endParaRPr lang="en-US" altLang="zh-CN" sz="2400">
                    <a:latin typeface="Verdana" panose="020B0604030504040204" pitchFamily="34" charset="0"/>
                  </a:endParaRPr>
                </a:p>
              </p:txBody>
            </p:sp>
            <p:sp>
              <p:nvSpPr>
                <p:cNvPr id="196626" name="Text Box 29">
                  <a:extLst>
                    <a:ext uri="{FF2B5EF4-FFF2-40B4-BE49-F238E27FC236}">
                      <a16:creationId xmlns:a16="http://schemas.microsoft.com/office/drawing/2014/main" id="{AFAD693E-5DBF-4A63-88A8-967AF8DDE670}"/>
                    </a:ext>
                  </a:extLst>
                </p:cNvPr>
                <p:cNvSpPr txBox="1">
                  <a:spLocks noChangeAspect="1" noChangeArrowheads="1"/>
                </p:cNvSpPr>
                <p:nvPr/>
              </p:nvSpPr>
              <p:spPr bwMode="auto">
                <a:xfrm>
                  <a:off x="6840" y="4404"/>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p</a:t>
                  </a:r>
                  <a:endParaRPr lang="en-US" altLang="zh-CN" sz="2400">
                    <a:latin typeface="Verdana" panose="020B0604030504040204" pitchFamily="34" charset="0"/>
                  </a:endParaRPr>
                </a:p>
              </p:txBody>
            </p:sp>
          </p:grpSp>
          <p:sp>
            <p:nvSpPr>
              <p:cNvPr id="196619" name="Text Box 30">
                <a:extLst>
                  <a:ext uri="{FF2B5EF4-FFF2-40B4-BE49-F238E27FC236}">
                    <a16:creationId xmlns:a16="http://schemas.microsoft.com/office/drawing/2014/main" id="{B2872002-C79B-49F1-B225-B455A8EF5477}"/>
                  </a:ext>
                </a:extLst>
              </p:cNvPr>
              <p:cNvSpPr txBox="1">
                <a:spLocks noChangeAspect="1" noChangeArrowheads="1"/>
              </p:cNvSpPr>
              <p:nvPr/>
            </p:nvSpPr>
            <p:spPr bwMode="auto">
              <a:xfrm>
                <a:off x="1980" y="7836"/>
                <a:ext cx="734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endParaRPr lang="zh-CN" altLang="en-US" sz="1600" b="1" dirty="0">
                  <a:latin typeface="Verdana" panose="020B0604030504040204" pitchFamily="34" charset="0"/>
                </a:endParaRPr>
              </a:p>
            </p:txBody>
          </p:sp>
        </p:grpSp>
        <p:sp>
          <p:nvSpPr>
            <p:cNvPr id="196616" name="AutoShape 31">
              <a:extLst>
                <a:ext uri="{FF2B5EF4-FFF2-40B4-BE49-F238E27FC236}">
                  <a16:creationId xmlns:a16="http://schemas.microsoft.com/office/drawing/2014/main" id="{D3CE2746-FB8B-4D3F-9110-C822CB919B0C}"/>
                </a:ext>
              </a:extLst>
            </p:cNvPr>
            <p:cNvSpPr>
              <a:spLocks noChangeAspect="1" noChangeArrowheads="1"/>
            </p:cNvSpPr>
            <p:nvPr/>
          </p:nvSpPr>
          <p:spPr bwMode="auto">
            <a:xfrm>
              <a:off x="5543" y="9895"/>
              <a:ext cx="57" cy="57"/>
            </a:xfrm>
            <a:prstGeom prst="flowChartConnector">
              <a:avLst/>
            </a:prstGeom>
            <a:solidFill>
              <a:srgbClr val="000000"/>
            </a:solidFill>
            <a:ln w="9525">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96617" name="Text Box 32">
              <a:extLst>
                <a:ext uri="{FF2B5EF4-FFF2-40B4-BE49-F238E27FC236}">
                  <a16:creationId xmlns:a16="http://schemas.microsoft.com/office/drawing/2014/main" id="{3EBC1852-2079-4887-817F-71B0393831E8}"/>
                </a:ext>
              </a:extLst>
            </p:cNvPr>
            <p:cNvSpPr txBox="1">
              <a:spLocks noChangeArrowheads="1"/>
            </p:cNvSpPr>
            <p:nvPr/>
          </p:nvSpPr>
          <p:spPr bwMode="auto">
            <a:xfrm>
              <a:off x="5543" y="9726"/>
              <a:ext cx="452"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900" i="1">
                  <a:latin typeface="Times New Roman" panose="02020603050405020304" pitchFamily="18" charset="0"/>
                </a:rPr>
                <a:t>G</a:t>
              </a:r>
              <a:endParaRPr lang="en-US" altLang="zh-CN" sz="2400">
                <a:latin typeface="Verdana" panose="020B0604030504040204" pitchFamily="34" charset="0"/>
              </a:endParaRPr>
            </a:p>
          </p:txBody>
        </p:sp>
      </p:gr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66950513-2520-48D2-812E-9D64769F9A9C}"/>
              </a:ext>
            </a:extLst>
          </p:cNvPr>
          <p:cNvSpPr>
            <a:spLocks noGrp="1" noChangeArrowheads="1"/>
          </p:cNvSpPr>
          <p:nvPr>
            <p:ph type="title"/>
          </p:nvPr>
        </p:nvSpPr>
        <p:spPr>
          <a:xfrm>
            <a:off x="457200" y="930275"/>
            <a:ext cx="8229600" cy="487363"/>
          </a:xfrm>
        </p:spPr>
        <p:txBody>
          <a:bodyPr/>
          <a:lstStyle/>
          <a:p>
            <a:r>
              <a:rPr lang="zh-CN" altLang="en-US" sz="3800"/>
              <a:t>位姿描述</a:t>
            </a:r>
            <a:r>
              <a:rPr lang="en-US" altLang="zh-CN" sz="3800"/>
              <a:t>----</a:t>
            </a:r>
            <a:r>
              <a:rPr lang="zh-CN" altLang="en-US" sz="3800"/>
              <a:t>旋转</a:t>
            </a:r>
            <a:r>
              <a:rPr lang="en-US" altLang="zh-CN" sz="3800"/>
              <a:t>+</a:t>
            </a:r>
            <a:r>
              <a:rPr lang="zh-CN" altLang="en-US" sz="3800"/>
              <a:t>平移变换</a:t>
            </a:r>
          </a:p>
        </p:txBody>
      </p:sp>
      <p:sp>
        <p:nvSpPr>
          <p:cNvPr id="198659" name="Rectangle 3">
            <a:extLst>
              <a:ext uri="{FF2B5EF4-FFF2-40B4-BE49-F238E27FC236}">
                <a16:creationId xmlns:a16="http://schemas.microsoft.com/office/drawing/2014/main" id="{80A7D1C5-67A1-4471-A907-3381C9A9B686}"/>
              </a:ext>
            </a:extLst>
          </p:cNvPr>
          <p:cNvSpPr>
            <a:spLocks noGrp="1" noChangeArrowheads="1"/>
          </p:cNvSpPr>
          <p:nvPr>
            <p:ph type="body" sz="half" idx="1"/>
          </p:nvPr>
        </p:nvSpPr>
        <p:spPr>
          <a:xfrm>
            <a:off x="457200" y="1600200"/>
            <a:ext cx="8229600" cy="4530725"/>
          </a:xfrm>
        </p:spPr>
        <p:txBody>
          <a:bodyPr/>
          <a:lstStyle/>
          <a:p>
            <a:r>
              <a:rPr lang="zh-CN" altLang="en-US" sz="2400" b="1">
                <a:latin typeface="Times New Roman" panose="02020603050405020304" pitchFamily="18" charset="0"/>
                <a:ea typeface="楷体" panose="02010609060101010101" pitchFamily="49" charset="-122"/>
              </a:rPr>
              <a:t>位置与姿态简称位姿。刚体</a:t>
            </a:r>
            <a:r>
              <a:rPr lang="en-US" altLang="zh-CN" sz="2400" b="1">
                <a:latin typeface="Times New Roman" panose="02020603050405020304" pitchFamily="18" charset="0"/>
                <a:ea typeface="楷体" panose="02010609060101010101" pitchFamily="49" charset="-122"/>
              </a:rPr>
              <a:t>B</a:t>
            </a:r>
            <a:r>
              <a:rPr lang="zh-CN" altLang="en-US" sz="2400" b="1">
                <a:latin typeface="Times New Roman" panose="02020603050405020304" pitchFamily="18" charset="0"/>
                <a:ea typeface="楷体" panose="02010609060101010101" pitchFamily="49" charset="-122"/>
              </a:rPr>
              <a:t>在参考坐标系｛</a:t>
            </a:r>
            <a:r>
              <a:rPr lang="en-US" altLang="zh-CN" sz="2400" b="1">
                <a:latin typeface="Times New Roman" panose="02020603050405020304" pitchFamily="18" charset="0"/>
                <a:ea typeface="楷体" panose="02010609060101010101" pitchFamily="49" charset="-122"/>
              </a:rPr>
              <a:t>A</a:t>
            </a:r>
            <a:r>
              <a:rPr lang="zh-CN" altLang="en-US" sz="2400" b="1">
                <a:latin typeface="Times New Roman" panose="02020603050405020304" pitchFamily="18" charset="0"/>
                <a:ea typeface="楷体" panose="02010609060101010101" pitchFamily="49" charset="-122"/>
              </a:rPr>
              <a:t>｝中的位姿利用坐标系｛</a:t>
            </a:r>
            <a:r>
              <a:rPr lang="en-US" altLang="zh-CN" sz="2400" b="1">
                <a:latin typeface="Times New Roman" panose="02020603050405020304" pitchFamily="18" charset="0"/>
                <a:ea typeface="楷体" panose="02010609060101010101" pitchFamily="49" charset="-122"/>
              </a:rPr>
              <a:t>B</a:t>
            </a:r>
            <a:r>
              <a:rPr lang="zh-CN" altLang="en-US" sz="2400" b="1">
                <a:latin typeface="Times New Roman" panose="02020603050405020304" pitchFamily="18" charset="0"/>
                <a:ea typeface="楷体" panose="02010609060101010101" pitchFamily="49" charset="-122"/>
              </a:rPr>
              <a:t>｝描述。</a:t>
            </a:r>
          </a:p>
          <a:p>
            <a:pPr lvl="1"/>
            <a:r>
              <a:rPr lang="zh-CN" altLang="en-US" b="1">
                <a:latin typeface="Times New Roman" panose="02020603050405020304" pitchFamily="18" charset="0"/>
                <a:ea typeface="楷体" panose="02010609060101010101" pitchFamily="49" charset="-122"/>
              </a:rPr>
              <a:t>齐次变换矩阵形式</a:t>
            </a:r>
          </a:p>
        </p:txBody>
      </p:sp>
      <p:graphicFrame>
        <p:nvGraphicFramePr>
          <p:cNvPr id="198660" name="Object 2">
            <a:extLst>
              <a:ext uri="{FF2B5EF4-FFF2-40B4-BE49-F238E27FC236}">
                <a16:creationId xmlns:a16="http://schemas.microsoft.com/office/drawing/2014/main" id="{EE1BD50A-BB98-4ACB-ADE0-FD17AEC02EB4}"/>
              </a:ext>
            </a:extLst>
          </p:cNvPr>
          <p:cNvGraphicFramePr>
            <a:graphicFrameLocks noGrp="1"/>
          </p:cNvGraphicFramePr>
          <p:nvPr>
            <p:ph sz="quarter" idx="2"/>
          </p:nvPr>
        </p:nvGraphicFramePr>
        <p:xfrm>
          <a:off x="1554163" y="3411538"/>
          <a:ext cx="2508250" cy="371475"/>
        </p:xfrm>
        <a:graphic>
          <a:graphicData uri="http://schemas.openxmlformats.org/presentationml/2006/ole">
            <mc:AlternateContent xmlns:mc="http://schemas.openxmlformats.org/markup-compatibility/2006">
              <mc:Choice xmlns:v="urn:schemas-microsoft-com:vml" Requires="v">
                <p:oleObj spid="_x0000_s159510" r:id="rId3" imgW="1371600" imgH="228600" progId="Equation.3">
                  <p:embed/>
                </p:oleObj>
              </mc:Choice>
              <mc:Fallback>
                <p:oleObj r:id="rId3" imgW="1371600" imgH="228600" progId="Equation.3">
                  <p:embed/>
                  <p:pic>
                    <p:nvPicPr>
                      <p:cNvPr id="198660" name="Object 2">
                        <a:extLst>
                          <a:ext uri="{FF2B5EF4-FFF2-40B4-BE49-F238E27FC236}">
                            <a16:creationId xmlns:a16="http://schemas.microsoft.com/office/drawing/2014/main" id="{EE1BD50A-BB98-4ACB-ADE0-FD17AEC02EB4}"/>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3411538"/>
                        <a:ext cx="25082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1" name="Object 3">
            <a:extLst>
              <a:ext uri="{FF2B5EF4-FFF2-40B4-BE49-F238E27FC236}">
                <a16:creationId xmlns:a16="http://schemas.microsoft.com/office/drawing/2014/main" id="{F32E4245-22C5-4DE8-AEFB-469FCC32038F}"/>
              </a:ext>
            </a:extLst>
          </p:cNvPr>
          <p:cNvGraphicFramePr>
            <a:graphicFrameLocks noGrp="1"/>
          </p:cNvGraphicFramePr>
          <p:nvPr>
            <p:ph sz="quarter" idx="3"/>
          </p:nvPr>
        </p:nvGraphicFramePr>
        <p:xfrm>
          <a:off x="4217988" y="2854325"/>
          <a:ext cx="2801937" cy="1501775"/>
        </p:xfrm>
        <a:graphic>
          <a:graphicData uri="http://schemas.openxmlformats.org/presentationml/2006/ole">
            <mc:AlternateContent xmlns:mc="http://schemas.openxmlformats.org/markup-compatibility/2006">
              <mc:Choice xmlns:v="urn:schemas-microsoft-com:vml" Requires="v">
                <p:oleObj spid="_x0000_s159511" r:id="rId5" imgW="1600200" imgH="965200" progId="Equation.3">
                  <p:embed/>
                </p:oleObj>
              </mc:Choice>
              <mc:Fallback>
                <p:oleObj r:id="rId5" imgW="1600200" imgH="965200" progId="Equation.3">
                  <p:embed/>
                  <p:pic>
                    <p:nvPicPr>
                      <p:cNvPr id="198661" name="Object 3">
                        <a:extLst>
                          <a:ext uri="{FF2B5EF4-FFF2-40B4-BE49-F238E27FC236}">
                            <a16:creationId xmlns:a16="http://schemas.microsoft.com/office/drawing/2014/main" id="{F32E4245-22C5-4DE8-AEFB-469FCC32038F}"/>
                          </a:ext>
                        </a:extLst>
                      </p:cNvPr>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7988" y="2854325"/>
                        <a:ext cx="2801937"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Rectangle 2">
            <a:extLst>
              <a:ext uri="{FF2B5EF4-FFF2-40B4-BE49-F238E27FC236}">
                <a16:creationId xmlns:a16="http://schemas.microsoft.com/office/drawing/2014/main" id="{98467870-5C65-438B-BFA8-DBE69837C9A8}"/>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marL="514350" indent="-514350" eaLnBrk="1" hangingPunct="1">
              <a:buFont typeface="Arial" panose="020B0604020202020204" pitchFamily="34" charset="0"/>
              <a:buAutoNum type="arabicPeriod"/>
              <a:defRPr/>
            </a:pPr>
            <a:r>
              <a:rPr lang="zh-CN" altLang="en-US" kern="0"/>
              <a:t>空间坐标变换</a:t>
            </a:r>
            <a:endParaRPr lang="en-US" altLang="zh-CN" kern="0" dirty="0"/>
          </a:p>
        </p:txBody>
      </p:sp>
      <p:pic>
        <p:nvPicPr>
          <p:cNvPr id="10" name="Picture 12" descr="underline_base">
            <a:extLst>
              <a:ext uri="{FF2B5EF4-FFF2-40B4-BE49-F238E27FC236}">
                <a16:creationId xmlns:a16="http://schemas.microsoft.com/office/drawing/2014/main" id="{41F96A80-CE22-42DC-8704-ED2EF14699F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B21A5D97-91E3-430A-A8D0-EB8932F8250D}"/>
              </a:ext>
            </a:extLst>
          </p:cNvPr>
          <p:cNvSpPr>
            <a:spLocks noGrp="1" noChangeArrowheads="1"/>
          </p:cNvSpPr>
          <p:nvPr>
            <p:ph type="title"/>
          </p:nvPr>
        </p:nvSpPr>
        <p:spPr>
          <a:xfrm>
            <a:off x="457200" y="833438"/>
            <a:ext cx="8229600" cy="584200"/>
          </a:xfrm>
        </p:spPr>
        <p:txBody>
          <a:bodyPr/>
          <a:lstStyle/>
          <a:p>
            <a:r>
              <a:rPr lang="zh-CN" altLang="en-US" sz="3800"/>
              <a:t>姿态描述</a:t>
            </a:r>
          </a:p>
        </p:txBody>
      </p:sp>
      <p:sp>
        <p:nvSpPr>
          <p:cNvPr id="430083" name="Rectangle 3">
            <a:extLst>
              <a:ext uri="{FF2B5EF4-FFF2-40B4-BE49-F238E27FC236}">
                <a16:creationId xmlns:a16="http://schemas.microsoft.com/office/drawing/2014/main" id="{2F583938-CB17-4670-BFDA-129988D9FF01}"/>
              </a:ext>
            </a:extLst>
          </p:cNvPr>
          <p:cNvSpPr>
            <a:spLocks noGrp="1" noChangeArrowheads="1"/>
          </p:cNvSpPr>
          <p:nvPr>
            <p:ph type="body" sz="half" idx="1"/>
          </p:nvPr>
        </p:nvSpPr>
        <p:spPr>
          <a:xfrm>
            <a:off x="457200" y="1600200"/>
            <a:ext cx="5665788" cy="4530725"/>
          </a:xfrm>
        </p:spPr>
        <p:txBody>
          <a:bodyPr/>
          <a:lstStyle/>
          <a:p>
            <a:r>
              <a:rPr lang="zh-CN" altLang="en-US" sz="2900" b="1" dirty="0">
                <a:latin typeface="Times New Roman" panose="02020603050405020304" pitchFamily="18" charset="0"/>
                <a:ea typeface="楷体" panose="02010609060101010101" pitchFamily="49" charset="-122"/>
              </a:rPr>
              <a:t>旋转矩阵的性质：</a:t>
            </a:r>
          </a:p>
          <a:p>
            <a:endParaRPr lang="zh-CN" altLang="en-US" sz="2900" b="1" dirty="0">
              <a:latin typeface="Times New Roman" panose="02020603050405020304" pitchFamily="18" charset="0"/>
              <a:ea typeface="楷体" panose="02010609060101010101" pitchFamily="49" charset="-122"/>
            </a:endParaRPr>
          </a:p>
          <a:p>
            <a:pPr lvl="1"/>
            <a:r>
              <a:rPr lang="zh-CN" altLang="en-US" sz="2500" b="1" dirty="0">
                <a:latin typeface="Times New Roman" panose="02020603050405020304" pitchFamily="18" charset="0"/>
                <a:ea typeface="楷体" panose="02010609060101010101" pitchFamily="49" charset="-122"/>
              </a:rPr>
              <a:t>单位向量之间相互垂直，正交。</a:t>
            </a:r>
          </a:p>
          <a:p>
            <a:pPr lvl="1"/>
            <a:endParaRPr lang="zh-CN" altLang="en-US" sz="2500" b="1" dirty="0">
              <a:latin typeface="Times New Roman" panose="02020603050405020304" pitchFamily="18" charset="0"/>
              <a:ea typeface="楷体" panose="02010609060101010101" pitchFamily="49" charset="-122"/>
            </a:endParaRPr>
          </a:p>
          <a:p>
            <a:pPr lvl="1"/>
            <a:endParaRPr lang="zh-CN" altLang="en-US" sz="2500" b="1" dirty="0">
              <a:latin typeface="Times New Roman" panose="02020603050405020304" pitchFamily="18" charset="0"/>
              <a:ea typeface="楷体" panose="02010609060101010101" pitchFamily="49" charset="-122"/>
            </a:endParaRPr>
          </a:p>
          <a:p>
            <a:pPr lvl="1"/>
            <a:endParaRPr lang="zh-CN" altLang="en-US" sz="2500" b="1" dirty="0">
              <a:latin typeface="Times New Roman" panose="02020603050405020304" pitchFamily="18" charset="0"/>
              <a:ea typeface="楷体" panose="02010609060101010101" pitchFamily="49" charset="-122"/>
            </a:endParaRPr>
          </a:p>
          <a:p>
            <a:pPr lvl="1"/>
            <a:endParaRPr lang="zh-CN" altLang="en-US" sz="2500" b="1" dirty="0">
              <a:latin typeface="Times New Roman" panose="02020603050405020304" pitchFamily="18" charset="0"/>
              <a:ea typeface="楷体" panose="02010609060101010101" pitchFamily="49" charset="-122"/>
            </a:endParaRPr>
          </a:p>
          <a:p>
            <a:pPr lvl="1"/>
            <a:r>
              <a:rPr lang="zh-CN" altLang="en-US" sz="2500" b="1" dirty="0">
                <a:latin typeface="Times New Roman" panose="02020603050405020304" pitchFamily="18" charset="0"/>
                <a:ea typeface="楷体" panose="02010609060101010101" pitchFamily="49" charset="-122"/>
              </a:rPr>
              <a:t>正交矩阵：</a:t>
            </a:r>
          </a:p>
          <a:p>
            <a:pPr lvl="1"/>
            <a:endParaRPr lang="zh-CN" altLang="en-US" sz="2500" b="1" dirty="0">
              <a:latin typeface="Times New Roman" panose="02020603050405020304" pitchFamily="18" charset="0"/>
              <a:ea typeface="楷体" panose="02010609060101010101" pitchFamily="49" charset="-122"/>
            </a:endParaRPr>
          </a:p>
          <a:p>
            <a:pPr lvl="1"/>
            <a:endParaRPr lang="zh-CN" altLang="en-US" sz="2500" b="1" dirty="0">
              <a:latin typeface="Times New Roman" panose="02020603050405020304" pitchFamily="18" charset="0"/>
              <a:ea typeface="楷体" panose="02010609060101010101" pitchFamily="49" charset="-122"/>
            </a:endParaRPr>
          </a:p>
          <a:p>
            <a:pPr lvl="1"/>
            <a:endParaRPr lang="en-US" altLang="zh-CN" sz="2500" b="1" dirty="0">
              <a:latin typeface="Times New Roman" panose="02020603050405020304" pitchFamily="18" charset="0"/>
              <a:ea typeface="楷体" panose="02010609060101010101" pitchFamily="49" charset="-122"/>
            </a:endParaRPr>
          </a:p>
        </p:txBody>
      </p:sp>
      <p:graphicFrame>
        <p:nvGraphicFramePr>
          <p:cNvPr id="199684" name="Object 2">
            <a:extLst>
              <a:ext uri="{FF2B5EF4-FFF2-40B4-BE49-F238E27FC236}">
                <a16:creationId xmlns:a16="http://schemas.microsoft.com/office/drawing/2014/main" id="{CBFF0DA5-9D8C-48B2-A3EA-91329F6E572A}"/>
              </a:ext>
            </a:extLst>
          </p:cNvPr>
          <p:cNvGraphicFramePr>
            <a:graphicFrameLocks noGrp="1"/>
          </p:cNvGraphicFramePr>
          <p:nvPr>
            <p:ph sz="quarter" idx="2"/>
          </p:nvPr>
        </p:nvGraphicFramePr>
        <p:xfrm>
          <a:off x="4114800" y="990600"/>
          <a:ext cx="3581400" cy="1276350"/>
        </p:xfrm>
        <a:graphic>
          <a:graphicData uri="http://schemas.openxmlformats.org/presentationml/2006/ole">
            <mc:AlternateContent xmlns:mc="http://schemas.openxmlformats.org/markup-compatibility/2006">
              <mc:Choice xmlns:v="urn:schemas-microsoft-com:vml" Requires="v">
                <p:oleObj spid="_x0000_s171042" r:id="rId4" imgW="1637589" imgH="583947" progId="Equation.3">
                  <p:embed/>
                </p:oleObj>
              </mc:Choice>
              <mc:Fallback>
                <p:oleObj r:id="rId4" imgW="1637589" imgH="583947" progId="Equation.3">
                  <p:embed/>
                  <p:pic>
                    <p:nvPicPr>
                      <p:cNvPr id="199684" name="Object 2">
                        <a:extLst>
                          <a:ext uri="{FF2B5EF4-FFF2-40B4-BE49-F238E27FC236}">
                            <a16:creationId xmlns:a16="http://schemas.microsoft.com/office/drawing/2014/main" id="{CBFF0DA5-9D8C-48B2-A3EA-91329F6E572A}"/>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990600"/>
                        <a:ext cx="35814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086" name="Object 3">
            <a:extLst>
              <a:ext uri="{FF2B5EF4-FFF2-40B4-BE49-F238E27FC236}">
                <a16:creationId xmlns:a16="http://schemas.microsoft.com/office/drawing/2014/main" id="{655C99C1-0E23-4D50-8A64-B7490F3B8A7F}"/>
              </a:ext>
            </a:extLst>
          </p:cNvPr>
          <p:cNvGraphicFramePr>
            <a:graphicFrameLocks noGrp="1"/>
          </p:cNvGraphicFramePr>
          <p:nvPr>
            <p:ph sz="quarter" idx="3"/>
          </p:nvPr>
        </p:nvGraphicFramePr>
        <p:xfrm>
          <a:off x="2517775" y="3141663"/>
          <a:ext cx="4937125" cy="996950"/>
        </p:xfrm>
        <a:graphic>
          <a:graphicData uri="http://schemas.openxmlformats.org/presentationml/2006/ole">
            <mc:AlternateContent xmlns:mc="http://schemas.openxmlformats.org/markup-compatibility/2006">
              <mc:Choice xmlns:v="urn:schemas-microsoft-com:vml" Requires="v">
                <p:oleObj spid="_x0000_s171043" r:id="rId6" imgW="1841500" imgH="419100" progId="Equation.3">
                  <p:embed/>
                </p:oleObj>
              </mc:Choice>
              <mc:Fallback>
                <p:oleObj r:id="rId6" imgW="1841500" imgH="419100" progId="Equation.3">
                  <p:embed/>
                  <p:pic>
                    <p:nvPicPr>
                      <p:cNvPr id="430086" name="Object 3">
                        <a:extLst>
                          <a:ext uri="{FF2B5EF4-FFF2-40B4-BE49-F238E27FC236}">
                            <a16:creationId xmlns:a16="http://schemas.microsoft.com/office/drawing/2014/main" id="{655C99C1-0E23-4D50-8A64-B7490F3B8A7F}"/>
                          </a:ext>
                        </a:extLst>
                      </p:cNvPr>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3141663"/>
                        <a:ext cx="4937125" cy="9969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088" name="Object 4">
            <a:extLst>
              <a:ext uri="{FF2B5EF4-FFF2-40B4-BE49-F238E27FC236}">
                <a16:creationId xmlns:a16="http://schemas.microsoft.com/office/drawing/2014/main" id="{B69444CB-5E36-4AFA-8A33-E1EDC57198F3}"/>
              </a:ext>
            </a:extLst>
          </p:cNvPr>
          <p:cNvGraphicFramePr>
            <a:graphicFrameLocks/>
          </p:cNvGraphicFramePr>
          <p:nvPr/>
        </p:nvGraphicFramePr>
        <p:xfrm>
          <a:off x="3165475" y="4697413"/>
          <a:ext cx="3221038" cy="638175"/>
        </p:xfrm>
        <a:graphic>
          <a:graphicData uri="http://schemas.openxmlformats.org/presentationml/2006/ole">
            <mc:AlternateContent xmlns:mc="http://schemas.openxmlformats.org/markup-compatibility/2006">
              <mc:Choice xmlns:v="urn:schemas-microsoft-com:vml" Requires="v">
                <p:oleObj spid="_x0000_s171044" r:id="rId8" imgW="1472561" imgH="291973" progId="Equation.DSMT4">
                  <p:embed/>
                </p:oleObj>
              </mc:Choice>
              <mc:Fallback>
                <p:oleObj r:id="rId8" imgW="1472561" imgH="291973" progId="Equation.DSMT4">
                  <p:embed/>
                  <p:pic>
                    <p:nvPicPr>
                      <p:cNvPr id="430088" name="Object 4">
                        <a:extLst>
                          <a:ext uri="{FF2B5EF4-FFF2-40B4-BE49-F238E27FC236}">
                            <a16:creationId xmlns:a16="http://schemas.microsoft.com/office/drawing/2014/main" id="{B69444CB-5E36-4AFA-8A33-E1EDC57198F3}"/>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5475" y="4697413"/>
                        <a:ext cx="3221038" cy="638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云形 8">
            <a:extLst>
              <a:ext uri="{FF2B5EF4-FFF2-40B4-BE49-F238E27FC236}">
                <a16:creationId xmlns:a16="http://schemas.microsoft.com/office/drawing/2014/main" id="{4C8ED6ED-C23F-4374-964E-1D8462FAE720}"/>
              </a:ext>
            </a:extLst>
          </p:cNvPr>
          <p:cNvSpPr/>
          <p:nvPr/>
        </p:nvSpPr>
        <p:spPr bwMode="auto">
          <a:xfrm>
            <a:off x="5748338" y="5078413"/>
            <a:ext cx="2644775" cy="1517650"/>
          </a:xfrm>
          <a:prstGeom prst="cloud">
            <a:avLst/>
          </a:prstGeom>
          <a:solidFill>
            <a:schemeClr val="accent1"/>
          </a:solidFill>
          <a:ln w="9525" cap="flat" cmpd="sng" algn="ctr">
            <a:solidFill>
              <a:schemeClr val="tx1"/>
            </a:solidFill>
            <a:prstDash val="solid"/>
            <a:round/>
            <a:headEnd type="none" w="med" len="med"/>
            <a:tailEnd type="none" w="med" len="med"/>
          </a:ln>
        </p:spPr>
        <p:txBody>
          <a:bodyPr/>
          <a:lstStyle/>
          <a:p>
            <a:pPr>
              <a:buFont typeface="Arial" panose="020B0604020202020204" pitchFamily="34" charset="0"/>
              <a:buNone/>
              <a:defRPr/>
            </a:pPr>
            <a:r>
              <a:rPr lang="zh-CN" altLang="en-US" dirty="0">
                <a:latin typeface="Arial" panose="020B0604020202020204" pitchFamily="34" charset="0"/>
              </a:rPr>
              <a:t>任意刚体运动都对应一个正交矩阵</a:t>
            </a:r>
          </a:p>
        </p:txBody>
      </p:sp>
      <p:sp>
        <p:nvSpPr>
          <p:cNvPr id="10" name="Rectangle 2">
            <a:extLst>
              <a:ext uri="{FF2B5EF4-FFF2-40B4-BE49-F238E27FC236}">
                <a16:creationId xmlns:a16="http://schemas.microsoft.com/office/drawing/2014/main" id="{404C35E1-AE93-44E5-ABD7-E22118345CED}"/>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1" name="Picture 12" descr="underline_base">
            <a:extLst>
              <a:ext uri="{FF2B5EF4-FFF2-40B4-BE49-F238E27FC236}">
                <a16:creationId xmlns:a16="http://schemas.microsoft.com/office/drawing/2014/main" id="{7D55C9CA-D315-49EA-BB94-A06EB9BBF7AC}"/>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2020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083">
                                            <p:txEl>
                                              <p:pRg st="2" end="2"/>
                                            </p:txEl>
                                          </p:spTgt>
                                        </p:tgtEl>
                                        <p:attrNameLst>
                                          <p:attrName>style.visibility</p:attrName>
                                        </p:attrNameLst>
                                      </p:cBhvr>
                                      <p:to>
                                        <p:strVal val="visible"/>
                                      </p:to>
                                    </p:set>
                                    <p:anim calcmode="lin" valueType="num">
                                      <p:cBhvr additive="base">
                                        <p:cTn id="7" dur="500" fill="hold"/>
                                        <p:tgtEl>
                                          <p:spTgt spid="43008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08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086"/>
                                        </p:tgtEl>
                                        <p:attrNameLst>
                                          <p:attrName>style.visibility</p:attrName>
                                        </p:attrNameLst>
                                      </p:cBhvr>
                                      <p:to>
                                        <p:strVal val="visible"/>
                                      </p:to>
                                    </p:set>
                                    <p:anim calcmode="lin" valueType="num">
                                      <p:cBhvr additive="base">
                                        <p:cTn id="11" dur="500" fill="hold"/>
                                        <p:tgtEl>
                                          <p:spTgt spid="430086"/>
                                        </p:tgtEl>
                                        <p:attrNameLst>
                                          <p:attrName>ppt_x</p:attrName>
                                        </p:attrNameLst>
                                      </p:cBhvr>
                                      <p:tavLst>
                                        <p:tav tm="0">
                                          <p:val>
                                            <p:strVal val="#ppt_x"/>
                                          </p:val>
                                        </p:tav>
                                        <p:tav tm="100000">
                                          <p:val>
                                            <p:strVal val="#ppt_x"/>
                                          </p:val>
                                        </p:tav>
                                      </p:tavLst>
                                    </p:anim>
                                    <p:anim calcmode="lin" valueType="num">
                                      <p:cBhvr additive="base">
                                        <p:cTn id="12" dur="500" fill="hold"/>
                                        <p:tgtEl>
                                          <p:spTgt spid="43008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30083">
                                            <p:txEl>
                                              <p:pRg st="7" end="7"/>
                                            </p:txEl>
                                          </p:spTgt>
                                        </p:tgtEl>
                                        <p:attrNameLst>
                                          <p:attrName>style.visibility</p:attrName>
                                        </p:attrNameLst>
                                      </p:cBhvr>
                                      <p:to>
                                        <p:strVal val="visible"/>
                                      </p:to>
                                    </p:set>
                                    <p:anim calcmode="lin" valueType="num">
                                      <p:cBhvr additive="base">
                                        <p:cTn id="17" dur="500" fill="hold"/>
                                        <p:tgtEl>
                                          <p:spTgt spid="430083">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30083">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0088"/>
                                        </p:tgtEl>
                                        <p:attrNameLst>
                                          <p:attrName>style.visibility</p:attrName>
                                        </p:attrNameLst>
                                      </p:cBhvr>
                                      <p:to>
                                        <p:strVal val="visible"/>
                                      </p:to>
                                    </p:set>
                                    <p:anim calcmode="lin" valueType="num">
                                      <p:cBhvr additive="base">
                                        <p:cTn id="21" dur="500" fill="hold"/>
                                        <p:tgtEl>
                                          <p:spTgt spid="430088"/>
                                        </p:tgtEl>
                                        <p:attrNameLst>
                                          <p:attrName>ppt_x</p:attrName>
                                        </p:attrNameLst>
                                      </p:cBhvr>
                                      <p:tavLst>
                                        <p:tav tm="0">
                                          <p:val>
                                            <p:strVal val="#ppt_x"/>
                                          </p:val>
                                        </p:tav>
                                        <p:tav tm="100000">
                                          <p:val>
                                            <p:strVal val="#ppt_x"/>
                                          </p:val>
                                        </p:tav>
                                      </p:tavLst>
                                    </p:anim>
                                    <p:anim calcmode="lin" valueType="num">
                                      <p:cBhvr additive="base">
                                        <p:cTn id="22" dur="500" fill="hold"/>
                                        <p:tgtEl>
                                          <p:spTgt spid="43008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amond(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a:t>位置描述    </a:t>
            </a:r>
            <a:r>
              <a:rPr lang="en-US" altLang="zh-CN" sz="3800"/>
              <a:t>-----</a:t>
            </a:r>
            <a:r>
              <a:rPr lang="en-US" altLang="zh-CN" sz="3800">
                <a:sym typeface="Wingdings" panose="05000000000000000000" pitchFamily="2" charset="2"/>
              </a:rPr>
              <a:t>--&gt;     </a:t>
            </a:r>
            <a:r>
              <a:rPr lang="zh-CN" altLang="en-US" sz="3800"/>
              <a:t>姿态描述</a:t>
            </a:r>
          </a:p>
        </p:txBody>
      </p:sp>
      <p:sp>
        <p:nvSpPr>
          <p:cNvPr id="194563" name="Rectangle 3">
            <a:extLst>
              <a:ext uri="{FF2B5EF4-FFF2-40B4-BE49-F238E27FC236}">
                <a16:creationId xmlns:a16="http://schemas.microsoft.com/office/drawing/2014/main" id="{FEBEB32F-986C-4F35-8769-4DCF8C1CAA48}"/>
              </a:ext>
            </a:extLst>
          </p:cNvPr>
          <p:cNvSpPr>
            <a:spLocks noGrp="1" noChangeArrowheads="1"/>
          </p:cNvSpPr>
          <p:nvPr>
            <p:ph idx="1"/>
          </p:nvPr>
        </p:nvSpPr>
        <p:spPr>
          <a:xfrm>
            <a:off x="282575" y="1600200"/>
            <a:ext cx="8767948" cy="4530725"/>
          </a:xfrm>
        </p:spPr>
        <p:txBody>
          <a:bodyPr/>
          <a:lstStyle/>
          <a:p>
            <a:pPr>
              <a:lnSpc>
                <a:spcPct val="90000"/>
              </a:lnSpc>
              <a:defRPr/>
            </a:pPr>
            <a:r>
              <a:rPr lang="zh-CN" altLang="en-US" sz="2200" b="1" dirty="0"/>
              <a:t>姿态描述：刚体的空间表示。</a:t>
            </a:r>
          </a:p>
          <a:p>
            <a:pPr lvl="1">
              <a:lnSpc>
                <a:spcPct val="90000"/>
              </a:lnSpc>
              <a:defRPr/>
            </a:pPr>
            <a:r>
              <a:rPr lang="zh-CN" altLang="en-US" sz="2000" b="1" dirty="0">
                <a:ea typeface="楷体" panose="02010609060101010101" pitchFamily="49" charset="-122"/>
              </a:rPr>
              <a:t>常用的姿态描述：</a:t>
            </a:r>
          </a:p>
          <a:p>
            <a:pPr lvl="2">
              <a:lnSpc>
                <a:spcPct val="90000"/>
              </a:lnSpc>
              <a:buFont typeface="Wingdings" panose="05000000000000000000" pitchFamily="2" charset="2"/>
              <a:buChar char="ü"/>
              <a:defRPr/>
            </a:pPr>
            <a:r>
              <a:rPr lang="zh-CN" altLang="en-US" sz="1800" b="1" dirty="0">
                <a:ea typeface="楷体" panose="02010609060101010101" pitchFamily="49" charset="-122"/>
              </a:rPr>
              <a:t>旋转矩阵的姿态描述（笛卡尔坐标系下）</a:t>
            </a:r>
            <a:endParaRPr lang="en-US" altLang="zh-CN" sz="1800" b="1" dirty="0">
              <a:ea typeface="楷体" panose="02010609060101010101" pitchFamily="49" charset="-122"/>
            </a:endParaRPr>
          </a:p>
          <a:p>
            <a:pPr lvl="2">
              <a:lnSpc>
                <a:spcPct val="90000"/>
              </a:lnSpc>
              <a:buFont typeface="Wingdings" panose="05000000000000000000" pitchFamily="2" charset="2"/>
              <a:buChar char="ü"/>
              <a:defRPr/>
            </a:pPr>
            <a:r>
              <a:rPr lang="zh-CN" altLang="en-US" sz="1800" b="1" dirty="0">
                <a:ea typeface="楷体" panose="02010609060101010101" pitchFamily="49" charset="-122"/>
              </a:rPr>
              <a:t>旋转向量</a:t>
            </a:r>
            <a:endParaRPr lang="en-US" altLang="zh-CN" sz="1800" b="1" dirty="0">
              <a:ea typeface="楷体" panose="02010609060101010101" pitchFamily="49" charset="-122"/>
            </a:endParaRPr>
          </a:p>
          <a:p>
            <a:pPr lvl="2">
              <a:lnSpc>
                <a:spcPct val="90000"/>
              </a:lnSpc>
              <a:buFont typeface="Wingdings" panose="05000000000000000000" pitchFamily="2" charset="2"/>
              <a:buChar char="ü"/>
              <a:defRPr/>
            </a:pPr>
            <a:r>
              <a:rPr lang="zh-CN" altLang="en-US" sz="1800" b="1" dirty="0">
                <a:ea typeface="楷体" panose="02010609060101010101" pitchFamily="49" charset="-122"/>
              </a:rPr>
              <a:t>四元数</a:t>
            </a:r>
          </a:p>
          <a:p>
            <a:pPr lvl="2">
              <a:lnSpc>
                <a:spcPct val="90000"/>
              </a:lnSpc>
              <a:buFont typeface="Wingdings" panose="05000000000000000000" pitchFamily="2" charset="2"/>
              <a:buChar char="ü"/>
              <a:defRPr/>
            </a:pPr>
            <a:r>
              <a:rPr lang="zh-CN" altLang="en-US" sz="1800" b="1" dirty="0">
                <a:ea typeface="楷体" panose="02010609060101010101" pitchFamily="49" charset="-122"/>
              </a:rPr>
              <a:t>欧拉（</a:t>
            </a:r>
            <a:r>
              <a:rPr lang="en-US" altLang="zh-CN" sz="1800" b="1" dirty="0">
                <a:ea typeface="楷体" panose="02010609060101010101" pitchFamily="49" charset="-122"/>
              </a:rPr>
              <a:t>Euler</a:t>
            </a:r>
            <a:r>
              <a:rPr lang="zh-CN" altLang="en-US" sz="1800" b="1" dirty="0">
                <a:ea typeface="楷体" panose="02010609060101010101" pitchFamily="49" charset="-122"/>
              </a:rPr>
              <a:t>）角的姿态描述，</a:t>
            </a:r>
          </a:p>
          <a:p>
            <a:pPr marL="914400" lvl="2" indent="0">
              <a:lnSpc>
                <a:spcPct val="90000"/>
              </a:lnSpc>
              <a:buFont typeface="Wingdings" panose="05000000000000000000" pitchFamily="2" charset="2"/>
              <a:buNone/>
              <a:defRPr/>
            </a:pPr>
            <a:r>
              <a:rPr lang="zh-CN" altLang="en-US" sz="1800" b="1" dirty="0">
                <a:ea typeface="楷体" panose="02010609060101010101" pitchFamily="49" charset="-122"/>
              </a:rPr>
              <a:t>  利用横滚（</a:t>
            </a:r>
            <a:r>
              <a:rPr lang="en-US" altLang="zh-CN" sz="1800" b="1" dirty="0">
                <a:ea typeface="楷体" panose="02010609060101010101" pitchFamily="49" charset="-122"/>
              </a:rPr>
              <a:t>R</a:t>
            </a:r>
            <a:r>
              <a:rPr lang="zh-CN" altLang="en-US" sz="1800" b="1" dirty="0">
                <a:ea typeface="楷体" panose="02010609060101010101" pitchFamily="49" charset="-122"/>
              </a:rPr>
              <a:t>：</a:t>
            </a:r>
            <a:r>
              <a:rPr lang="en-US" altLang="zh-CN" sz="1800" b="1" dirty="0">
                <a:ea typeface="楷体" panose="02010609060101010101" pitchFamily="49" charset="-122"/>
              </a:rPr>
              <a:t>Roll</a:t>
            </a:r>
            <a:r>
              <a:rPr lang="zh-CN" altLang="en-US" sz="1800" b="1" dirty="0">
                <a:ea typeface="楷体" panose="02010609060101010101" pitchFamily="49" charset="-122"/>
              </a:rPr>
              <a:t>）、俯仰（</a:t>
            </a:r>
            <a:r>
              <a:rPr lang="en-US" altLang="zh-CN" sz="1800" b="1" dirty="0">
                <a:ea typeface="楷体" panose="02010609060101010101" pitchFamily="49" charset="-122"/>
              </a:rPr>
              <a:t>P</a:t>
            </a:r>
            <a:r>
              <a:rPr lang="zh-CN" altLang="en-US" sz="1800" b="1" dirty="0">
                <a:ea typeface="楷体" panose="02010609060101010101" pitchFamily="49" charset="-122"/>
              </a:rPr>
              <a:t>：</a:t>
            </a:r>
            <a:r>
              <a:rPr lang="en-US" altLang="zh-CN" sz="1800" b="1" dirty="0">
                <a:ea typeface="楷体" panose="02010609060101010101" pitchFamily="49" charset="-122"/>
              </a:rPr>
              <a:t>pitch</a:t>
            </a:r>
            <a:r>
              <a:rPr lang="zh-CN" altLang="en-US" sz="1800" b="1" dirty="0">
                <a:ea typeface="楷体" panose="02010609060101010101" pitchFamily="49" charset="-122"/>
              </a:rPr>
              <a:t>）、偏转（</a:t>
            </a:r>
            <a:r>
              <a:rPr lang="en-US" altLang="zh-CN" sz="1800" b="1" dirty="0">
                <a:ea typeface="楷体" panose="02010609060101010101" pitchFamily="49" charset="-122"/>
              </a:rPr>
              <a:t>Y</a:t>
            </a:r>
            <a:r>
              <a:rPr lang="zh-CN" altLang="en-US" sz="1800" b="1" dirty="0">
                <a:ea typeface="楷体" panose="02010609060101010101" pitchFamily="49" charset="-122"/>
              </a:rPr>
              <a:t>：</a:t>
            </a:r>
            <a:r>
              <a:rPr lang="en-US" altLang="zh-CN" sz="1800" b="1" dirty="0">
                <a:ea typeface="楷体" panose="02010609060101010101" pitchFamily="49" charset="-122"/>
              </a:rPr>
              <a:t>yaw</a:t>
            </a:r>
            <a:r>
              <a:rPr lang="zh-CN" altLang="en-US" sz="1800" b="1" dirty="0">
                <a:ea typeface="楷体" panose="02010609060101010101" pitchFamily="49" charset="-122"/>
              </a:rPr>
              <a:t>）角描述。</a:t>
            </a:r>
          </a:p>
          <a:p>
            <a:pPr>
              <a:lnSpc>
                <a:spcPct val="90000"/>
              </a:lnSpc>
              <a:defRPr/>
            </a:pPr>
            <a:endParaRPr lang="en-US" altLang="zh-CN" sz="2600" dirty="0"/>
          </a:p>
        </p:txBody>
      </p:sp>
      <p:grpSp>
        <p:nvGrpSpPr>
          <p:cNvPr id="196612" name="Group 4">
            <a:extLst>
              <a:ext uri="{FF2B5EF4-FFF2-40B4-BE49-F238E27FC236}">
                <a16:creationId xmlns:a16="http://schemas.microsoft.com/office/drawing/2014/main" id="{4025364F-C3DF-4C08-A69E-989FC91CB202}"/>
              </a:ext>
            </a:extLst>
          </p:cNvPr>
          <p:cNvGrpSpPr>
            <a:grpSpLocks/>
          </p:cNvGrpSpPr>
          <p:nvPr/>
        </p:nvGrpSpPr>
        <p:grpSpPr bwMode="auto">
          <a:xfrm>
            <a:off x="2569412" y="4095014"/>
            <a:ext cx="4648200" cy="2762250"/>
            <a:chOff x="2266" y="8483"/>
            <a:chExt cx="7345" cy="4352"/>
          </a:xfrm>
        </p:grpSpPr>
        <p:grpSp>
          <p:nvGrpSpPr>
            <p:cNvPr id="196615" name="Group 5">
              <a:extLst>
                <a:ext uri="{FF2B5EF4-FFF2-40B4-BE49-F238E27FC236}">
                  <a16:creationId xmlns:a16="http://schemas.microsoft.com/office/drawing/2014/main" id="{66EC8206-BB3B-45DE-A6C4-E00197226D71}"/>
                </a:ext>
              </a:extLst>
            </p:cNvPr>
            <p:cNvGrpSpPr>
              <a:grpSpLocks noChangeAspect="1"/>
            </p:cNvGrpSpPr>
            <p:nvPr/>
          </p:nvGrpSpPr>
          <p:grpSpPr bwMode="auto">
            <a:xfrm>
              <a:off x="2266" y="8483"/>
              <a:ext cx="7345" cy="4352"/>
              <a:chOff x="1980" y="3936"/>
              <a:chExt cx="7345" cy="4352"/>
            </a:xfrm>
          </p:grpSpPr>
          <p:grpSp>
            <p:nvGrpSpPr>
              <p:cNvPr id="196618" name="Group 6">
                <a:extLst>
                  <a:ext uri="{FF2B5EF4-FFF2-40B4-BE49-F238E27FC236}">
                    <a16:creationId xmlns:a16="http://schemas.microsoft.com/office/drawing/2014/main" id="{45922261-3086-41F6-9C79-A3395F52A0B3}"/>
                  </a:ext>
                </a:extLst>
              </p:cNvPr>
              <p:cNvGrpSpPr>
                <a:grpSpLocks noChangeAspect="1"/>
              </p:cNvGrpSpPr>
              <p:nvPr/>
            </p:nvGrpSpPr>
            <p:grpSpPr bwMode="auto">
              <a:xfrm>
                <a:off x="3237" y="3936"/>
                <a:ext cx="4461" cy="3728"/>
                <a:chOff x="3237" y="3936"/>
                <a:chExt cx="4461" cy="3728"/>
              </a:xfrm>
            </p:grpSpPr>
            <p:grpSp>
              <p:nvGrpSpPr>
                <p:cNvPr id="196620" name="Group 7">
                  <a:extLst>
                    <a:ext uri="{FF2B5EF4-FFF2-40B4-BE49-F238E27FC236}">
                      <a16:creationId xmlns:a16="http://schemas.microsoft.com/office/drawing/2014/main" id="{B92B5AE7-9885-4C3D-B392-BFA5C89143C2}"/>
                    </a:ext>
                  </a:extLst>
                </p:cNvPr>
                <p:cNvGrpSpPr>
                  <a:grpSpLocks noChangeAspect="1"/>
                </p:cNvGrpSpPr>
                <p:nvPr/>
              </p:nvGrpSpPr>
              <p:grpSpPr bwMode="auto">
                <a:xfrm>
                  <a:off x="3237" y="4338"/>
                  <a:ext cx="3742" cy="2870"/>
                  <a:chOff x="3057" y="8241"/>
                  <a:chExt cx="4671" cy="3582"/>
                </a:xfrm>
              </p:grpSpPr>
              <p:sp>
                <p:nvSpPr>
                  <p:cNvPr id="196627" name="Arc 8">
                    <a:extLst>
                      <a:ext uri="{FF2B5EF4-FFF2-40B4-BE49-F238E27FC236}">
                        <a16:creationId xmlns:a16="http://schemas.microsoft.com/office/drawing/2014/main" id="{593A5D20-2F0E-46D0-A24F-739F4E363A5F}"/>
                      </a:ext>
                    </a:extLst>
                  </p:cNvPr>
                  <p:cNvSpPr>
                    <a:spLocks noChangeAspect="1" noChangeArrowheads="1"/>
                  </p:cNvSpPr>
                  <p:nvPr/>
                </p:nvSpPr>
                <p:spPr bwMode="auto">
                  <a:xfrm rot="15619424" flipV="1">
                    <a:off x="6734" y="10318"/>
                    <a:ext cx="235" cy="158"/>
                  </a:xfrm>
                  <a:custGeom>
                    <a:avLst/>
                    <a:gdLst>
                      <a:gd name="T0" fmla="*/ 0 w 43200"/>
                      <a:gd name="T1" fmla="*/ 0 h 33005"/>
                      <a:gd name="T2" fmla="*/ 0 w 43200"/>
                      <a:gd name="T3" fmla="*/ 0 h 33005"/>
                      <a:gd name="T4" fmla="*/ 0 w 43200"/>
                      <a:gd name="T5" fmla="*/ 0 h 33005"/>
                      <a:gd name="T6" fmla="*/ 0 w 43200"/>
                      <a:gd name="T7" fmla="*/ 0 h 33005"/>
                      <a:gd name="T8" fmla="*/ 0 w 43200"/>
                      <a:gd name="T9" fmla="*/ 0 h 33005"/>
                      <a:gd name="T10" fmla="*/ 0 w 43200"/>
                      <a:gd name="T11" fmla="*/ 0 h 33005"/>
                      <a:gd name="T12" fmla="*/ 0 w 43200"/>
                      <a:gd name="T13" fmla="*/ 0 h 33005"/>
                      <a:gd name="T14" fmla="*/ 0 w 43200"/>
                      <a:gd name="T15" fmla="*/ 0 h 33005"/>
                      <a:gd name="T16" fmla="*/ 0 w 43200"/>
                      <a:gd name="T17" fmla="*/ 0 h 33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200" h="33005" fill="none">
                        <a:moveTo>
                          <a:pt x="3256" y="33004"/>
                        </a:moveTo>
                        <a:cubicBezTo>
                          <a:pt x="1127" y="29581"/>
                          <a:pt x="0" y="25630"/>
                          <a:pt x="0" y="21600"/>
                        </a:cubicBezTo>
                        <a:cubicBezTo>
                          <a:pt x="0" y="9670"/>
                          <a:pt x="9670" y="0"/>
                          <a:pt x="21600" y="0"/>
                        </a:cubicBezTo>
                        <a:cubicBezTo>
                          <a:pt x="33529" y="-1"/>
                          <a:pt x="43199" y="9670"/>
                          <a:pt x="43200" y="21599"/>
                        </a:cubicBezTo>
                      </a:path>
                      <a:path w="43200" h="33005" stroke="0">
                        <a:moveTo>
                          <a:pt x="3256" y="33004"/>
                        </a:moveTo>
                        <a:cubicBezTo>
                          <a:pt x="1127" y="29581"/>
                          <a:pt x="0" y="25630"/>
                          <a:pt x="0" y="21600"/>
                        </a:cubicBezTo>
                        <a:cubicBezTo>
                          <a:pt x="0" y="9670"/>
                          <a:pt x="9670" y="0"/>
                          <a:pt x="21600" y="0"/>
                        </a:cubicBezTo>
                        <a:cubicBezTo>
                          <a:pt x="33529" y="-1"/>
                          <a:pt x="43199" y="9670"/>
                          <a:pt x="43200" y="21599"/>
                        </a:cubicBezTo>
                        <a:lnTo>
                          <a:pt x="21600" y="21600"/>
                        </a:lnTo>
                        <a:lnTo>
                          <a:pt x="3256" y="33004"/>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28" name="Line 9">
                    <a:extLst>
                      <a:ext uri="{FF2B5EF4-FFF2-40B4-BE49-F238E27FC236}">
                        <a16:creationId xmlns:a16="http://schemas.microsoft.com/office/drawing/2014/main" id="{BD172FD0-19F4-4EAF-9B0E-ED027D8E1041}"/>
                      </a:ext>
                    </a:extLst>
                  </p:cNvPr>
                  <p:cNvSpPr>
                    <a:spLocks noChangeAspect="1" noChangeShapeType="1"/>
                  </p:cNvSpPr>
                  <p:nvPr/>
                </p:nvSpPr>
                <p:spPr bwMode="auto">
                  <a:xfrm>
                    <a:off x="3140" y="10773"/>
                    <a:ext cx="440" cy="2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629" name="Freeform 10">
                    <a:extLst>
                      <a:ext uri="{FF2B5EF4-FFF2-40B4-BE49-F238E27FC236}">
                        <a16:creationId xmlns:a16="http://schemas.microsoft.com/office/drawing/2014/main" id="{388AA465-C52A-4DA9-B30E-D89BC93E9024}"/>
                      </a:ext>
                    </a:extLst>
                  </p:cNvPr>
                  <p:cNvSpPr>
                    <a:spLocks noChangeAspect="1" noChangeArrowheads="1"/>
                  </p:cNvSpPr>
                  <p:nvPr/>
                </p:nvSpPr>
                <p:spPr bwMode="auto">
                  <a:xfrm>
                    <a:off x="5258" y="10492"/>
                    <a:ext cx="1" cy="1331"/>
                  </a:xfrm>
                  <a:custGeom>
                    <a:avLst/>
                    <a:gdLst>
                      <a:gd name="T0" fmla="*/ 0 w 1"/>
                      <a:gd name="T1" fmla="*/ 0 h 1971"/>
                      <a:gd name="T2" fmla="*/ 1 w 1"/>
                      <a:gd name="T3" fmla="*/ 187 h 1971"/>
                      <a:gd name="T4" fmla="*/ 0 60000 65536"/>
                      <a:gd name="T5" fmla="*/ 0 60000 65536"/>
                    </a:gdLst>
                    <a:ahLst/>
                    <a:cxnLst>
                      <a:cxn ang="T4">
                        <a:pos x="T0" y="T1"/>
                      </a:cxn>
                      <a:cxn ang="T5">
                        <a:pos x="T2" y="T3"/>
                      </a:cxn>
                    </a:cxnLst>
                    <a:rect l="0" t="0" r="r" b="b"/>
                    <a:pathLst>
                      <a:path w="1" h="1971">
                        <a:moveTo>
                          <a:pt x="0" y="0"/>
                        </a:moveTo>
                        <a:lnTo>
                          <a:pt x="1" y="1971"/>
                        </a:ln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0" name="Freeform 11">
                    <a:extLst>
                      <a:ext uri="{FF2B5EF4-FFF2-40B4-BE49-F238E27FC236}">
                        <a16:creationId xmlns:a16="http://schemas.microsoft.com/office/drawing/2014/main" id="{4A771006-52F9-4966-9D65-A80AC77056C4}"/>
                      </a:ext>
                    </a:extLst>
                  </p:cNvPr>
                  <p:cNvSpPr>
                    <a:spLocks noChangeAspect="1" noChangeArrowheads="1"/>
                  </p:cNvSpPr>
                  <p:nvPr/>
                </p:nvSpPr>
                <p:spPr bwMode="auto">
                  <a:xfrm>
                    <a:off x="5255" y="9766"/>
                    <a:ext cx="455" cy="185"/>
                  </a:xfrm>
                  <a:custGeom>
                    <a:avLst/>
                    <a:gdLst>
                      <a:gd name="T0" fmla="*/ 0 w 674"/>
                      <a:gd name="T1" fmla="*/ 0 h 274"/>
                      <a:gd name="T2" fmla="*/ 64 w 674"/>
                      <a:gd name="T3" fmla="*/ 26 h 274"/>
                      <a:gd name="T4" fmla="*/ 0 60000 65536"/>
                      <a:gd name="T5" fmla="*/ 0 60000 65536"/>
                    </a:gdLst>
                    <a:ahLst/>
                    <a:cxnLst>
                      <a:cxn ang="T4">
                        <a:pos x="T0" y="T1"/>
                      </a:cxn>
                      <a:cxn ang="T5">
                        <a:pos x="T2" y="T3"/>
                      </a:cxn>
                    </a:cxnLst>
                    <a:rect l="0" t="0" r="r" b="b"/>
                    <a:pathLst>
                      <a:path w="674" h="274">
                        <a:moveTo>
                          <a:pt x="0" y="0"/>
                        </a:moveTo>
                        <a:lnTo>
                          <a:pt x="674" y="274"/>
                        </a:ln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1" name="Freeform 12">
                    <a:extLst>
                      <a:ext uri="{FF2B5EF4-FFF2-40B4-BE49-F238E27FC236}">
                        <a16:creationId xmlns:a16="http://schemas.microsoft.com/office/drawing/2014/main" id="{BD92F770-1F03-40FB-9332-10EE6000D7C3}"/>
                      </a:ext>
                    </a:extLst>
                  </p:cNvPr>
                  <p:cNvSpPr>
                    <a:spLocks noChangeAspect="1" noChangeArrowheads="1"/>
                  </p:cNvSpPr>
                  <p:nvPr/>
                </p:nvSpPr>
                <p:spPr bwMode="auto">
                  <a:xfrm>
                    <a:off x="5258" y="8691"/>
                    <a:ext cx="1752" cy="1075"/>
                  </a:xfrm>
                  <a:custGeom>
                    <a:avLst/>
                    <a:gdLst>
                      <a:gd name="T0" fmla="*/ 0 w 2594"/>
                      <a:gd name="T1" fmla="*/ 151 h 1592"/>
                      <a:gd name="T2" fmla="*/ 247 w 2594"/>
                      <a:gd name="T3" fmla="*/ 0 h 1592"/>
                      <a:gd name="T4" fmla="*/ 0 60000 65536"/>
                      <a:gd name="T5" fmla="*/ 0 60000 65536"/>
                    </a:gdLst>
                    <a:ahLst/>
                    <a:cxnLst>
                      <a:cxn ang="T4">
                        <a:pos x="T0" y="T1"/>
                      </a:cxn>
                      <a:cxn ang="T5">
                        <a:pos x="T2" y="T3"/>
                      </a:cxn>
                    </a:cxnLst>
                    <a:rect l="0" t="0" r="r" b="b"/>
                    <a:pathLst>
                      <a:path w="2594" h="1592">
                        <a:moveTo>
                          <a:pt x="0" y="1592"/>
                        </a:moveTo>
                        <a:lnTo>
                          <a:pt x="2594" y="0"/>
                        </a:ln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2" name="Freeform 13">
                    <a:extLst>
                      <a:ext uri="{FF2B5EF4-FFF2-40B4-BE49-F238E27FC236}">
                        <a16:creationId xmlns:a16="http://schemas.microsoft.com/office/drawing/2014/main" id="{D38F2A1B-D271-49BF-A10A-421E2789DCE7}"/>
                      </a:ext>
                    </a:extLst>
                  </p:cNvPr>
                  <p:cNvSpPr>
                    <a:spLocks noChangeAspect="1" noChangeArrowheads="1"/>
                  </p:cNvSpPr>
                  <p:nvPr/>
                </p:nvSpPr>
                <p:spPr bwMode="auto">
                  <a:xfrm>
                    <a:off x="3328" y="8619"/>
                    <a:ext cx="3686" cy="2237"/>
                  </a:xfrm>
                  <a:custGeom>
                    <a:avLst/>
                    <a:gdLst>
                      <a:gd name="T0" fmla="*/ 0 w 5458"/>
                      <a:gd name="T1" fmla="*/ 314 h 3313"/>
                      <a:gd name="T2" fmla="*/ 518 w 5458"/>
                      <a:gd name="T3" fmla="*/ 0 h 3313"/>
                      <a:gd name="T4" fmla="*/ 0 60000 65536"/>
                      <a:gd name="T5" fmla="*/ 0 60000 65536"/>
                    </a:gdLst>
                    <a:ahLst/>
                    <a:cxnLst>
                      <a:cxn ang="T4">
                        <a:pos x="T0" y="T1"/>
                      </a:cxn>
                      <a:cxn ang="T5">
                        <a:pos x="T2" y="T3"/>
                      </a:cxn>
                    </a:cxnLst>
                    <a:rect l="0" t="0" r="r" b="b"/>
                    <a:pathLst>
                      <a:path w="5458" h="3313">
                        <a:moveTo>
                          <a:pt x="0" y="3313"/>
                        </a:moveTo>
                        <a:lnTo>
                          <a:pt x="5458" y="0"/>
                        </a:lnTo>
                      </a:path>
                    </a:pathLst>
                  </a:custGeom>
                  <a:noFill/>
                  <a:ln w="15875">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3" name="Freeform 14">
                    <a:extLst>
                      <a:ext uri="{FF2B5EF4-FFF2-40B4-BE49-F238E27FC236}">
                        <a16:creationId xmlns:a16="http://schemas.microsoft.com/office/drawing/2014/main" id="{393EF9AD-4CE3-48A7-993F-496CEA7953D6}"/>
                      </a:ext>
                    </a:extLst>
                  </p:cNvPr>
                  <p:cNvSpPr>
                    <a:spLocks noChangeAspect="1" noChangeArrowheads="1"/>
                  </p:cNvSpPr>
                  <p:nvPr/>
                </p:nvSpPr>
                <p:spPr bwMode="auto">
                  <a:xfrm>
                    <a:off x="3057" y="8422"/>
                    <a:ext cx="3973" cy="2364"/>
                  </a:xfrm>
                  <a:custGeom>
                    <a:avLst/>
                    <a:gdLst>
                      <a:gd name="T0" fmla="*/ 9 w 5884"/>
                      <a:gd name="T1" fmla="*/ 332 h 3501"/>
                      <a:gd name="T2" fmla="*/ 72 w 5884"/>
                      <a:gd name="T3" fmla="*/ 244 h 3501"/>
                      <a:gd name="T4" fmla="*/ 438 w 5884"/>
                      <a:gd name="T5" fmla="*/ 37 h 3501"/>
                      <a:gd name="T6" fmla="*/ 558 w 5884"/>
                      <a:gd name="T7" fmla="*/ 24 h 3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84" h="3501">
                        <a:moveTo>
                          <a:pt x="101" y="3501"/>
                        </a:moveTo>
                        <a:cubicBezTo>
                          <a:pt x="208" y="3349"/>
                          <a:pt x="0" y="3097"/>
                          <a:pt x="754" y="2578"/>
                        </a:cubicBezTo>
                        <a:cubicBezTo>
                          <a:pt x="1508" y="2059"/>
                          <a:pt x="3769" y="776"/>
                          <a:pt x="4624" y="388"/>
                        </a:cubicBezTo>
                        <a:cubicBezTo>
                          <a:pt x="5479" y="0"/>
                          <a:pt x="5674" y="275"/>
                          <a:pt x="5884" y="253"/>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4" name="Freeform 15">
                    <a:extLst>
                      <a:ext uri="{FF2B5EF4-FFF2-40B4-BE49-F238E27FC236}">
                        <a16:creationId xmlns:a16="http://schemas.microsoft.com/office/drawing/2014/main" id="{FF6EA4D4-DF6E-4A3F-92AD-7469FAB25C28}"/>
                      </a:ext>
                    </a:extLst>
                  </p:cNvPr>
                  <p:cNvSpPr>
                    <a:spLocks noChangeAspect="1" noChangeArrowheads="1"/>
                  </p:cNvSpPr>
                  <p:nvPr/>
                </p:nvSpPr>
                <p:spPr bwMode="auto">
                  <a:xfrm>
                    <a:off x="3129" y="10792"/>
                    <a:ext cx="451" cy="306"/>
                  </a:xfrm>
                  <a:custGeom>
                    <a:avLst/>
                    <a:gdLst>
                      <a:gd name="T0" fmla="*/ 0 w 668"/>
                      <a:gd name="T1" fmla="*/ 0 h 453"/>
                      <a:gd name="T2" fmla="*/ 8 w 668"/>
                      <a:gd name="T3" fmla="*/ 23 h 453"/>
                      <a:gd name="T4" fmla="*/ 48 w 668"/>
                      <a:gd name="T5" fmla="*/ 43 h 453"/>
                      <a:gd name="T6" fmla="*/ 63 w 668"/>
                      <a:gd name="T7" fmla="*/ 27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8" h="453">
                        <a:moveTo>
                          <a:pt x="0" y="0"/>
                        </a:moveTo>
                        <a:cubicBezTo>
                          <a:pt x="15" y="42"/>
                          <a:pt x="2" y="166"/>
                          <a:pt x="86" y="240"/>
                        </a:cubicBezTo>
                        <a:cubicBezTo>
                          <a:pt x="170" y="314"/>
                          <a:pt x="410" y="437"/>
                          <a:pt x="507" y="445"/>
                        </a:cubicBezTo>
                        <a:cubicBezTo>
                          <a:pt x="604" y="453"/>
                          <a:pt x="635" y="319"/>
                          <a:pt x="668" y="28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5" name="Freeform 16">
                    <a:extLst>
                      <a:ext uri="{FF2B5EF4-FFF2-40B4-BE49-F238E27FC236}">
                        <a16:creationId xmlns:a16="http://schemas.microsoft.com/office/drawing/2014/main" id="{128C2D08-BB21-416D-86AB-9E1212A830C5}"/>
                      </a:ext>
                    </a:extLst>
                  </p:cNvPr>
                  <p:cNvSpPr>
                    <a:spLocks noChangeAspect="1" noChangeArrowheads="1"/>
                  </p:cNvSpPr>
                  <p:nvPr/>
                </p:nvSpPr>
                <p:spPr bwMode="auto">
                  <a:xfrm>
                    <a:off x="3513" y="8830"/>
                    <a:ext cx="3575" cy="2338"/>
                  </a:xfrm>
                  <a:custGeom>
                    <a:avLst/>
                    <a:gdLst>
                      <a:gd name="T0" fmla="*/ 0 w 5294"/>
                      <a:gd name="T1" fmla="*/ 319 h 3462"/>
                      <a:gd name="T2" fmla="*/ 20 w 5294"/>
                      <a:gd name="T3" fmla="*/ 322 h 3462"/>
                      <a:gd name="T4" fmla="*/ 80 w 5294"/>
                      <a:gd name="T5" fmla="*/ 322 h 3462"/>
                      <a:gd name="T6" fmla="*/ 172 w 5294"/>
                      <a:gd name="T7" fmla="*/ 281 h 3462"/>
                      <a:gd name="T8" fmla="*/ 432 w 5294"/>
                      <a:gd name="T9" fmla="*/ 102 h 3462"/>
                      <a:gd name="T10" fmla="*/ 491 w 5294"/>
                      <a:gd name="T11" fmla="*/ 55 h 3462"/>
                      <a:gd name="T12" fmla="*/ 498 w 5294"/>
                      <a:gd name="T13" fmla="*/ 0 h 34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94" h="3462">
                        <a:moveTo>
                          <a:pt x="0" y="3358"/>
                        </a:moveTo>
                        <a:cubicBezTo>
                          <a:pt x="35" y="3363"/>
                          <a:pt x="70" y="3386"/>
                          <a:pt x="209" y="3391"/>
                        </a:cubicBezTo>
                        <a:cubicBezTo>
                          <a:pt x="348" y="3396"/>
                          <a:pt x="566" y="3462"/>
                          <a:pt x="833" y="3391"/>
                        </a:cubicBezTo>
                        <a:cubicBezTo>
                          <a:pt x="1100" y="3320"/>
                          <a:pt x="1191" y="3348"/>
                          <a:pt x="1810" y="2962"/>
                        </a:cubicBezTo>
                        <a:cubicBezTo>
                          <a:pt x="2429" y="2576"/>
                          <a:pt x="3989" y="1470"/>
                          <a:pt x="4550" y="1073"/>
                        </a:cubicBezTo>
                        <a:cubicBezTo>
                          <a:pt x="5111" y="676"/>
                          <a:pt x="5058" y="756"/>
                          <a:pt x="5176" y="577"/>
                        </a:cubicBezTo>
                        <a:cubicBezTo>
                          <a:pt x="5294" y="398"/>
                          <a:pt x="5240" y="120"/>
                          <a:pt x="5257"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6" name="Freeform 17">
                    <a:extLst>
                      <a:ext uri="{FF2B5EF4-FFF2-40B4-BE49-F238E27FC236}">
                        <a16:creationId xmlns:a16="http://schemas.microsoft.com/office/drawing/2014/main" id="{96FA5622-5638-456C-A48B-0387ED6726A9}"/>
                      </a:ext>
                    </a:extLst>
                  </p:cNvPr>
                  <p:cNvSpPr>
                    <a:spLocks noChangeAspect="1" noChangeArrowheads="1"/>
                  </p:cNvSpPr>
                  <p:nvPr/>
                </p:nvSpPr>
                <p:spPr bwMode="auto">
                  <a:xfrm>
                    <a:off x="3580" y="8602"/>
                    <a:ext cx="3651" cy="2442"/>
                  </a:xfrm>
                  <a:custGeom>
                    <a:avLst/>
                    <a:gdLst>
                      <a:gd name="T0" fmla="*/ 0 w 5407"/>
                      <a:gd name="T1" fmla="*/ 336 h 3617"/>
                      <a:gd name="T2" fmla="*/ 113 w 5407"/>
                      <a:gd name="T3" fmla="*/ 301 h 3617"/>
                      <a:gd name="T4" fmla="*/ 451 w 5407"/>
                      <a:gd name="T5" fmla="*/ 86 h 3617"/>
                      <a:gd name="T6" fmla="*/ 485 w 5407"/>
                      <a:gd name="T7" fmla="*/ 0 h 36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7" h="3617">
                        <a:moveTo>
                          <a:pt x="0" y="3540"/>
                        </a:moveTo>
                        <a:cubicBezTo>
                          <a:pt x="202" y="3480"/>
                          <a:pt x="407" y="3617"/>
                          <a:pt x="1200" y="3180"/>
                        </a:cubicBezTo>
                        <a:cubicBezTo>
                          <a:pt x="1993" y="2743"/>
                          <a:pt x="4103" y="1445"/>
                          <a:pt x="4755" y="915"/>
                        </a:cubicBezTo>
                        <a:cubicBezTo>
                          <a:pt x="5407" y="385"/>
                          <a:pt x="5038" y="191"/>
                          <a:pt x="5112"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7" name="Freeform 18">
                    <a:extLst>
                      <a:ext uri="{FF2B5EF4-FFF2-40B4-BE49-F238E27FC236}">
                        <a16:creationId xmlns:a16="http://schemas.microsoft.com/office/drawing/2014/main" id="{A36E3093-FDE3-492B-B6E6-511D1222F33B}"/>
                      </a:ext>
                    </a:extLst>
                  </p:cNvPr>
                  <p:cNvSpPr>
                    <a:spLocks noChangeAspect="1" noChangeArrowheads="1"/>
                  </p:cNvSpPr>
                  <p:nvPr/>
                </p:nvSpPr>
                <p:spPr bwMode="auto">
                  <a:xfrm>
                    <a:off x="5254" y="9695"/>
                    <a:ext cx="5" cy="526"/>
                  </a:xfrm>
                  <a:custGeom>
                    <a:avLst/>
                    <a:gdLst>
                      <a:gd name="T0" fmla="*/ 0 w 8"/>
                      <a:gd name="T1" fmla="*/ 0 h 778"/>
                      <a:gd name="T2" fmla="*/ 1 w 8"/>
                      <a:gd name="T3" fmla="*/ 74 h 778"/>
                      <a:gd name="T4" fmla="*/ 0 60000 65536"/>
                      <a:gd name="T5" fmla="*/ 0 60000 65536"/>
                    </a:gdLst>
                    <a:ahLst/>
                    <a:cxnLst>
                      <a:cxn ang="T4">
                        <a:pos x="T0" y="T1"/>
                      </a:cxn>
                      <a:cxn ang="T5">
                        <a:pos x="T2" y="T3"/>
                      </a:cxn>
                    </a:cxnLst>
                    <a:rect l="0" t="0" r="r" b="b"/>
                    <a:pathLst>
                      <a:path w="8" h="778">
                        <a:moveTo>
                          <a:pt x="0" y="0"/>
                        </a:moveTo>
                        <a:lnTo>
                          <a:pt x="8" y="778"/>
                        </a:ln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38" name="Line 19">
                    <a:extLst>
                      <a:ext uri="{FF2B5EF4-FFF2-40B4-BE49-F238E27FC236}">
                        <a16:creationId xmlns:a16="http://schemas.microsoft.com/office/drawing/2014/main" id="{BF977989-5F85-43F0-8D9E-DCC8A32D4D59}"/>
                      </a:ext>
                    </a:extLst>
                  </p:cNvPr>
                  <p:cNvSpPr>
                    <a:spLocks noChangeAspect="1" noChangeShapeType="1"/>
                  </p:cNvSpPr>
                  <p:nvPr/>
                </p:nvSpPr>
                <p:spPr bwMode="auto">
                  <a:xfrm>
                    <a:off x="5915" y="10040"/>
                    <a:ext cx="1297" cy="535"/>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6639" name="Freeform 20">
                    <a:extLst>
                      <a:ext uri="{FF2B5EF4-FFF2-40B4-BE49-F238E27FC236}">
                        <a16:creationId xmlns:a16="http://schemas.microsoft.com/office/drawing/2014/main" id="{C48E46DF-A53C-4BDE-A88F-DA3D04EA3BD2}"/>
                      </a:ext>
                    </a:extLst>
                  </p:cNvPr>
                  <p:cNvSpPr>
                    <a:spLocks noChangeAspect="1" noChangeArrowheads="1"/>
                  </p:cNvSpPr>
                  <p:nvPr/>
                </p:nvSpPr>
                <p:spPr bwMode="auto">
                  <a:xfrm>
                    <a:off x="7021" y="8241"/>
                    <a:ext cx="707" cy="442"/>
                  </a:xfrm>
                  <a:custGeom>
                    <a:avLst/>
                    <a:gdLst>
                      <a:gd name="T0" fmla="*/ 0 w 1047"/>
                      <a:gd name="T1" fmla="*/ 62 h 655"/>
                      <a:gd name="T2" fmla="*/ 99 w 1047"/>
                      <a:gd name="T3" fmla="*/ 0 h 655"/>
                      <a:gd name="T4" fmla="*/ 0 60000 65536"/>
                      <a:gd name="T5" fmla="*/ 0 60000 65536"/>
                    </a:gdLst>
                    <a:ahLst/>
                    <a:cxnLst>
                      <a:cxn ang="T4">
                        <a:pos x="T0" y="T1"/>
                      </a:cxn>
                      <a:cxn ang="T5">
                        <a:pos x="T2" y="T3"/>
                      </a:cxn>
                    </a:cxnLst>
                    <a:rect l="0" t="0" r="r" b="b"/>
                    <a:pathLst>
                      <a:path w="1047" h="655">
                        <a:moveTo>
                          <a:pt x="0" y="655"/>
                        </a:moveTo>
                        <a:lnTo>
                          <a:pt x="1047" y="0"/>
                        </a:lnTo>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40" name="Arc 21">
                    <a:extLst>
                      <a:ext uri="{FF2B5EF4-FFF2-40B4-BE49-F238E27FC236}">
                        <a16:creationId xmlns:a16="http://schemas.microsoft.com/office/drawing/2014/main" id="{A502D522-1B4B-4DD5-8513-621A3DD9139E}"/>
                      </a:ext>
                    </a:extLst>
                  </p:cNvPr>
                  <p:cNvSpPr>
                    <a:spLocks noChangeAspect="1" noChangeArrowheads="1"/>
                  </p:cNvSpPr>
                  <p:nvPr/>
                </p:nvSpPr>
                <p:spPr bwMode="auto">
                  <a:xfrm rot="-5980576" flipH="1" flipV="1">
                    <a:off x="5159" y="11210"/>
                    <a:ext cx="144" cy="309"/>
                  </a:xfrm>
                  <a:custGeom>
                    <a:avLst/>
                    <a:gdLst>
                      <a:gd name="T0" fmla="*/ 0 w 36288"/>
                      <a:gd name="T1" fmla="*/ 0 h 43200"/>
                      <a:gd name="T2" fmla="*/ 0 w 36288"/>
                      <a:gd name="T3" fmla="*/ 0 h 43200"/>
                      <a:gd name="T4" fmla="*/ 0 w 36288"/>
                      <a:gd name="T5" fmla="*/ 0 h 43200"/>
                      <a:gd name="T6" fmla="*/ 0 w 36288"/>
                      <a:gd name="T7" fmla="*/ 0 h 43200"/>
                      <a:gd name="T8" fmla="*/ 0 w 36288"/>
                      <a:gd name="T9" fmla="*/ 0 h 43200"/>
                      <a:gd name="T10" fmla="*/ 0 w 36288"/>
                      <a:gd name="T11" fmla="*/ 0 h 43200"/>
                      <a:gd name="T12" fmla="*/ 0 w 36288"/>
                      <a:gd name="T13" fmla="*/ 0 h 43200"/>
                      <a:gd name="T14" fmla="*/ 0 w 36288"/>
                      <a:gd name="T15" fmla="*/ 0 h 43200"/>
                      <a:gd name="T16" fmla="*/ 0 w 36288"/>
                      <a:gd name="T17" fmla="*/ 0 h 43200"/>
                      <a:gd name="T18" fmla="*/ 0 w 36288"/>
                      <a:gd name="T19" fmla="*/ 0 h 43200"/>
                      <a:gd name="T20" fmla="*/ 0 w 36288"/>
                      <a:gd name="T21" fmla="*/ 0 h 43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288" h="43200" fill="none">
                        <a:moveTo>
                          <a:pt x="5184" y="2203"/>
                        </a:moveTo>
                        <a:cubicBezTo>
                          <a:pt x="8142" y="753"/>
                          <a:pt x="11393" y="-1"/>
                          <a:pt x="14688" y="0"/>
                        </a:cubicBezTo>
                        <a:cubicBezTo>
                          <a:pt x="26617" y="0"/>
                          <a:pt x="36288" y="9670"/>
                          <a:pt x="36288" y="21600"/>
                        </a:cubicBezTo>
                        <a:cubicBezTo>
                          <a:pt x="36288" y="33529"/>
                          <a:pt x="26617" y="43200"/>
                          <a:pt x="14688" y="43200"/>
                        </a:cubicBezTo>
                        <a:cubicBezTo>
                          <a:pt x="9240" y="43200"/>
                          <a:pt x="3994" y="41141"/>
                          <a:pt x="0" y="37437"/>
                        </a:cubicBezTo>
                      </a:path>
                      <a:path w="36288" h="43200" stroke="0">
                        <a:moveTo>
                          <a:pt x="5184" y="2203"/>
                        </a:moveTo>
                        <a:cubicBezTo>
                          <a:pt x="8142" y="753"/>
                          <a:pt x="11393" y="-1"/>
                          <a:pt x="14688" y="0"/>
                        </a:cubicBezTo>
                        <a:cubicBezTo>
                          <a:pt x="26617" y="0"/>
                          <a:pt x="36288" y="9670"/>
                          <a:pt x="36288" y="21600"/>
                        </a:cubicBezTo>
                        <a:cubicBezTo>
                          <a:pt x="36288" y="33529"/>
                          <a:pt x="26617" y="43200"/>
                          <a:pt x="14688" y="43200"/>
                        </a:cubicBezTo>
                        <a:cubicBezTo>
                          <a:pt x="9240" y="43200"/>
                          <a:pt x="3994" y="41141"/>
                          <a:pt x="0" y="37437"/>
                        </a:cubicBezTo>
                        <a:lnTo>
                          <a:pt x="14688" y="21600"/>
                        </a:lnTo>
                        <a:lnTo>
                          <a:pt x="5184" y="2203"/>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41" name="Arc 22">
                    <a:extLst>
                      <a:ext uri="{FF2B5EF4-FFF2-40B4-BE49-F238E27FC236}">
                        <a16:creationId xmlns:a16="http://schemas.microsoft.com/office/drawing/2014/main" id="{67DA3001-ED15-4727-B62D-089D1E792159}"/>
                      </a:ext>
                    </a:extLst>
                  </p:cNvPr>
                  <p:cNvSpPr>
                    <a:spLocks noChangeAspect="1" noChangeArrowheads="1"/>
                  </p:cNvSpPr>
                  <p:nvPr/>
                </p:nvSpPr>
                <p:spPr bwMode="auto">
                  <a:xfrm rot="-5980576" flipH="1" flipV="1">
                    <a:off x="7292" y="8374"/>
                    <a:ext cx="233" cy="152"/>
                  </a:xfrm>
                  <a:custGeom>
                    <a:avLst/>
                    <a:gdLst>
                      <a:gd name="T0" fmla="*/ 0 w 43200"/>
                      <a:gd name="T1" fmla="*/ 0 h 37009"/>
                      <a:gd name="T2" fmla="*/ 0 w 43200"/>
                      <a:gd name="T3" fmla="*/ 0 h 37009"/>
                      <a:gd name="T4" fmla="*/ 0 w 43200"/>
                      <a:gd name="T5" fmla="*/ 0 h 37009"/>
                      <a:gd name="T6" fmla="*/ 0 w 43200"/>
                      <a:gd name="T7" fmla="*/ 0 h 37009"/>
                      <a:gd name="T8" fmla="*/ 0 w 43200"/>
                      <a:gd name="T9" fmla="*/ 0 h 37009"/>
                      <a:gd name="T10" fmla="*/ 0 w 43200"/>
                      <a:gd name="T11" fmla="*/ 0 h 37009"/>
                      <a:gd name="T12" fmla="*/ 0 w 43200"/>
                      <a:gd name="T13" fmla="*/ 0 h 37009"/>
                      <a:gd name="T14" fmla="*/ 0 w 43200"/>
                      <a:gd name="T15" fmla="*/ 0 h 37009"/>
                      <a:gd name="T16" fmla="*/ 0 w 43200"/>
                      <a:gd name="T17" fmla="*/ 0 h 370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200" h="37009" fill="none">
                        <a:moveTo>
                          <a:pt x="0" y="21520"/>
                        </a:moveTo>
                        <a:cubicBezTo>
                          <a:pt x="44" y="9621"/>
                          <a:pt x="9701" y="-1"/>
                          <a:pt x="21600" y="0"/>
                        </a:cubicBezTo>
                        <a:cubicBezTo>
                          <a:pt x="33529" y="0"/>
                          <a:pt x="43200" y="9670"/>
                          <a:pt x="43200" y="21600"/>
                        </a:cubicBezTo>
                        <a:cubicBezTo>
                          <a:pt x="43200" y="27395"/>
                          <a:pt x="40870" y="32948"/>
                          <a:pt x="36736" y="37009"/>
                        </a:cubicBezTo>
                      </a:path>
                      <a:path w="43200" h="37009" stroke="0">
                        <a:moveTo>
                          <a:pt x="0" y="21520"/>
                        </a:moveTo>
                        <a:cubicBezTo>
                          <a:pt x="44" y="9621"/>
                          <a:pt x="9701" y="-1"/>
                          <a:pt x="21600" y="0"/>
                        </a:cubicBezTo>
                        <a:cubicBezTo>
                          <a:pt x="33529" y="0"/>
                          <a:pt x="43200" y="9670"/>
                          <a:pt x="43200" y="21600"/>
                        </a:cubicBezTo>
                        <a:cubicBezTo>
                          <a:pt x="43200" y="27395"/>
                          <a:pt x="40870" y="32948"/>
                          <a:pt x="36736" y="37009"/>
                        </a:cubicBezTo>
                        <a:lnTo>
                          <a:pt x="21600" y="21600"/>
                        </a:lnTo>
                        <a:lnTo>
                          <a:pt x="0" y="21520"/>
                        </a:lnTo>
                        <a:close/>
                      </a:path>
                    </a:pathLst>
                  </a:custGeom>
                  <a:noFill/>
                  <a:ln w="9525">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642" name="Text Box 23">
                    <a:extLst>
                      <a:ext uri="{FF2B5EF4-FFF2-40B4-BE49-F238E27FC236}">
                        <a16:creationId xmlns:a16="http://schemas.microsoft.com/office/drawing/2014/main" id="{3135A9A2-5805-4F23-8445-237A20AFD8EF}"/>
                      </a:ext>
                    </a:extLst>
                  </p:cNvPr>
                  <p:cNvSpPr txBox="1">
                    <a:spLocks noChangeAspect="1" noChangeArrowheads="1"/>
                  </p:cNvSpPr>
                  <p:nvPr/>
                </p:nvSpPr>
                <p:spPr bwMode="auto">
                  <a:xfrm>
                    <a:off x="4978" y="9371"/>
                    <a:ext cx="452"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900" i="1">
                        <a:latin typeface="Times New Roman" panose="02020603050405020304" pitchFamily="18" charset="0"/>
                      </a:rPr>
                      <a:t>O</a:t>
                    </a:r>
                    <a:endParaRPr lang="en-US" altLang="zh-CN" sz="2400">
                      <a:latin typeface="Verdana" panose="020B0604030504040204" pitchFamily="34" charset="0"/>
                    </a:endParaRPr>
                  </a:p>
                </p:txBody>
              </p:sp>
            </p:grpSp>
            <p:sp>
              <p:nvSpPr>
                <p:cNvPr id="196621" name="Text Box 24">
                  <a:extLst>
                    <a:ext uri="{FF2B5EF4-FFF2-40B4-BE49-F238E27FC236}">
                      <a16:creationId xmlns:a16="http://schemas.microsoft.com/office/drawing/2014/main" id="{BAE60DE9-BE47-4EE8-A12F-FA45CDE02F15}"/>
                    </a:ext>
                  </a:extLst>
                </p:cNvPr>
                <p:cNvSpPr txBox="1">
                  <a:spLocks noChangeAspect="1" noChangeArrowheads="1"/>
                </p:cNvSpPr>
                <p:nvPr/>
              </p:nvSpPr>
              <p:spPr bwMode="auto">
                <a:xfrm>
                  <a:off x="7020" y="3936"/>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X/u</a:t>
                  </a:r>
                  <a:endParaRPr lang="en-US" altLang="zh-CN" sz="2400">
                    <a:latin typeface="Verdana" panose="020B0604030504040204" pitchFamily="34" charset="0"/>
                  </a:endParaRPr>
                </a:p>
              </p:txBody>
            </p:sp>
            <p:sp>
              <p:nvSpPr>
                <p:cNvPr id="196622" name="Text Box 25">
                  <a:extLst>
                    <a:ext uri="{FF2B5EF4-FFF2-40B4-BE49-F238E27FC236}">
                      <a16:creationId xmlns:a16="http://schemas.microsoft.com/office/drawing/2014/main" id="{F236F34E-E840-4377-952B-EF065FD18ADA}"/>
                    </a:ext>
                  </a:extLst>
                </p:cNvPr>
                <p:cNvSpPr txBox="1">
                  <a:spLocks noChangeAspect="1" noChangeArrowheads="1"/>
                </p:cNvSpPr>
                <p:nvPr/>
              </p:nvSpPr>
              <p:spPr bwMode="auto">
                <a:xfrm>
                  <a:off x="6480" y="6120"/>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Y/v</a:t>
                  </a:r>
                  <a:endParaRPr lang="en-US" altLang="zh-CN" sz="2400">
                    <a:latin typeface="Verdana" panose="020B0604030504040204" pitchFamily="34" charset="0"/>
                  </a:endParaRPr>
                </a:p>
              </p:txBody>
            </p:sp>
            <p:sp>
              <p:nvSpPr>
                <p:cNvPr id="196623" name="Text Box 26">
                  <a:extLst>
                    <a:ext uri="{FF2B5EF4-FFF2-40B4-BE49-F238E27FC236}">
                      <a16:creationId xmlns:a16="http://schemas.microsoft.com/office/drawing/2014/main" id="{6D25E444-1157-4E3A-B4D7-8DB2442A7744}"/>
                    </a:ext>
                  </a:extLst>
                </p:cNvPr>
                <p:cNvSpPr txBox="1">
                  <a:spLocks noChangeAspect="1" noChangeArrowheads="1"/>
                </p:cNvSpPr>
                <p:nvPr/>
              </p:nvSpPr>
              <p:spPr bwMode="auto">
                <a:xfrm>
                  <a:off x="4680" y="7212"/>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Z/w</a:t>
                  </a:r>
                  <a:endParaRPr lang="en-US" altLang="zh-CN" sz="2400">
                    <a:latin typeface="Verdana" panose="020B0604030504040204" pitchFamily="34" charset="0"/>
                  </a:endParaRPr>
                </a:p>
              </p:txBody>
            </p:sp>
            <p:sp>
              <p:nvSpPr>
                <p:cNvPr id="196624" name="Text Box 27">
                  <a:extLst>
                    <a:ext uri="{FF2B5EF4-FFF2-40B4-BE49-F238E27FC236}">
                      <a16:creationId xmlns:a16="http://schemas.microsoft.com/office/drawing/2014/main" id="{08E48A70-4185-485E-B85E-D5F92292D85D}"/>
                    </a:ext>
                  </a:extLst>
                </p:cNvPr>
                <p:cNvSpPr txBox="1">
                  <a:spLocks noChangeAspect="1" noChangeArrowheads="1"/>
                </p:cNvSpPr>
                <p:nvPr/>
              </p:nvSpPr>
              <p:spPr bwMode="auto">
                <a:xfrm>
                  <a:off x="5040" y="6588"/>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r</a:t>
                  </a:r>
                  <a:endParaRPr lang="en-US" altLang="zh-CN" sz="2400">
                    <a:latin typeface="Verdana" panose="020B0604030504040204" pitchFamily="34" charset="0"/>
                  </a:endParaRPr>
                </a:p>
              </p:txBody>
            </p:sp>
            <p:sp>
              <p:nvSpPr>
                <p:cNvPr id="196625" name="Text Box 28">
                  <a:extLst>
                    <a:ext uri="{FF2B5EF4-FFF2-40B4-BE49-F238E27FC236}">
                      <a16:creationId xmlns:a16="http://schemas.microsoft.com/office/drawing/2014/main" id="{7F4323B4-7BB2-4FF6-94EE-2D3C8A0951FF}"/>
                    </a:ext>
                  </a:extLst>
                </p:cNvPr>
                <p:cNvSpPr txBox="1">
                  <a:spLocks noChangeAspect="1" noChangeArrowheads="1"/>
                </p:cNvSpPr>
                <p:nvPr/>
              </p:nvSpPr>
              <p:spPr bwMode="auto">
                <a:xfrm>
                  <a:off x="6300" y="5652"/>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q</a:t>
                  </a:r>
                  <a:endParaRPr lang="en-US" altLang="zh-CN" sz="2400">
                    <a:latin typeface="Verdana" panose="020B0604030504040204" pitchFamily="34" charset="0"/>
                  </a:endParaRPr>
                </a:p>
              </p:txBody>
            </p:sp>
            <p:sp>
              <p:nvSpPr>
                <p:cNvPr id="196626" name="Text Box 29">
                  <a:extLst>
                    <a:ext uri="{FF2B5EF4-FFF2-40B4-BE49-F238E27FC236}">
                      <a16:creationId xmlns:a16="http://schemas.microsoft.com/office/drawing/2014/main" id="{AFAD693E-5DBF-4A63-88A8-967AF8DDE670}"/>
                    </a:ext>
                  </a:extLst>
                </p:cNvPr>
                <p:cNvSpPr txBox="1">
                  <a:spLocks noChangeAspect="1" noChangeArrowheads="1"/>
                </p:cNvSpPr>
                <p:nvPr/>
              </p:nvSpPr>
              <p:spPr bwMode="auto">
                <a:xfrm>
                  <a:off x="6840" y="4404"/>
                  <a:ext cx="67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000" i="1">
                      <a:latin typeface="Times New Roman" panose="02020603050405020304" pitchFamily="18" charset="0"/>
                    </a:rPr>
                    <a:t>p</a:t>
                  </a:r>
                  <a:endParaRPr lang="en-US" altLang="zh-CN" sz="2400">
                    <a:latin typeface="Verdana" panose="020B0604030504040204" pitchFamily="34" charset="0"/>
                  </a:endParaRPr>
                </a:p>
              </p:txBody>
            </p:sp>
          </p:grpSp>
          <p:sp>
            <p:nvSpPr>
              <p:cNvPr id="196619" name="Text Box 30">
                <a:extLst>
                  <a:ext uri="{FF2B5EF4-FFF2-40B4-BE49-F238E27FC236}">
                    <a16:creationId xmlns:a16="http://schemas.microsoft.com/office/drawing/2014/main" id="{B2872002-C79B-49F1-B225-B455A8EF5477}"/>
                  </a:ext>
                </a:extLst>
              </p:cNvPr>
              <p:cNvSpPr txBox="1">
                <a:spLocks noChangeAspect="1" noChangeArrowheads="1"/>
              </p:cNvSpPr>
              <p:nvPr/>
            </p:nvSpPr>
            <p:spPr bwMode="auto">
              <a:xfrm>
                <a:off x="1980" y="7836"/>
                <a:ext cx="734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600" b="1" dirty="0">
                    <a:latin typeface="Times New Roman" panose="02020603050405020304" pitchFamily="18" charset="0"/>
                  </a:rPr>
                  <a:t>固定坐标系下六个自由度上的运动分量</a:t>
                </a:r>
                <a:endParaRPr lang="zh-CN" altLang="en-US" sz="1600" b="1" dirty="0">
                  <a:latin typeface="Verdana" panose="020B0604030504040204" pitchFamily="34" charset="0"/>
                </a:endParaRPr>
              </a:p>
            </p:txBody>
          </p:sp>
        </p:grpSp>
        <p:sp>
          <p:nvSpPr>
            <p:cNvPr id="196616" name="AutoShape 31">
              <a:extLst>
                <a:ext uri="{FF2B5EF4-FFF2-40B4-BE49-F238E27FC236}">
                  <a16:creationId xmlns:a16="http://schemas.microsoft.com/office/drawing/2014/main" id="{D3CE2746-FB8B-4D3F-9110-C822CB919B0C}"/>
                </a:ext>
              </a:extLst>
            </p:cNvPr>
            <p:cNvSpPr>
              <a:spLocks noChangeAspect="1" noChangeArrowheads="1"/>
            </p:cNvSpPr>
            <p:nvPr/>
          </p:nvSpPr>
          <p:spPr bwMode="auto">
            <a:xfrm>
              <a:off x="5543" y="9895"/>
              <a:ext cx="57" cy="57"/>
            </a:xfrm>
            <a:prstGeom prst="flowChartConnector">
              <a:avLst/>
            </a:prstGeom>
            <a:solidFill>
              <a:srgbClr val="000000"/>
            </a:solidFill>
            <a:ln w="9525">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96617" name="Text Box 32">
              <a:extLst>
                <a:ext uri="{FF2B5EF4-FFF2-40B4-BE49-F238E27FC236}">
                  <a16:creationId xmlns:a16="http://schemas.microsoft.com/office/drawing/2014/main" id="{3EBC1852-2079-4887-817F-71B0393831E8}"/>
                </a:ext>
              </a:extLst>
            </p:cNvPr>
            <p:cNvSpPr txBox="1">
              <a:spLocks noChangeArrowheads="1"/>
            </p:cNvSpPr>
            <p:nvPr/>
          </p:nvSpPr>
          <p:spPr bwMode="auto">
            <a:xfrm>
              <a:off x="5543" y="9726"/>
              <a:ext cx="452"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900" i="1">
                  <a:latin typeface="Times New Roman" panose="02020603050405020304" pitchFamily="18" charset="0"/>
                </a:rPr>
                <a:t>G</a:t>
              </a:r>
              <a:endParaRPr lang="en-US" altLang="zh-CN" sz="2400">
                <a:latin typeface="Verdana" panose="020B0604030504040204" pitchFamily="34" charset="0"/>
              </a:endParaRPr>
            </a:p>
          </p:txBody>
        </p:sp>
      </p:gr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41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a:extLst>
              <a:ext uri="{FF2B5EF4-FFF2-40B4-BE49-F238E27FC236}">
                <a16:creationId xmlns:a16="http://schemas.microsoft.com/office/drawing/2014/main" id="{4A29DA58-CD5B-42CA-B93C-210DBF3CD204}"/>
              </a:ext>
            </a:extLst>
          </p:cNvPr>
          <p:cNvSpPr>
            <a:spLocks noGrp="1" noChangeArrowheads="1"/>
          </p:cNvSpPr>
          <p:nvPr>
            <p:ph idx="1"/>
          </p:nvPr>
        </p:nvSpPr>
        <p:spPr>
          <a:xfrm>
            <a:off x="457200" y="1524000"/>
            <a:ext cx="5029200" cy="4602163"/>
          </a:xfrm>
        </p:spPr>
        <p:txBody>
          <a:bodyPr/>
          <a:lstStyle/>
          <a:p>
            <a:r>
              <a:rPr lang="zh-CN" altLang="en-US"/>
              <a:t>简单实例，坐标变换</a:t>
            </a:r>
          </a:p>
          <a:p>
            <a:pPr>
              <a:buFont typeface="Wingdings" panose="05000000000000000000" pitchFamily="2" charset="2"/>
              <a:buNone/>
            </a:pPr>
            <a:r>
              <a:rPr lang="zh-CN" altLang="en-US"/>
              <a:t>   </a:t>
            </a:r>
            <a:r>
              <a:rPr lang="zh-CN" altLang="en-US" sz="2000" b="1"/>
              <a:t>第一列为</a:t>
            </a:r>
            <a:r>
              <a:rPr lang="en-US" altLang="zh-CN" sz="2000" b="1"/>
              <a:t>MC</a:t>
            </a:r>
            <a:r>
              <a:rPr lang="zh-CN" altLang="en-US" sz="2000" b="1"/>
              <a:t>中</a:t>
            </a:r>
            <a:r>
              <a:rPr lang="en-US" altLang="zh-CN" sz="2000" b="1"/>
              <a:t>x</a:t>
            </a:r>
            <a:r>
              <a:rPr lang="zh-CN" altLang="en-US" sz="2000" b="1"/>
              <a:t>轴在</a:t>
            </a:r>
            <a:r>
              <a:rPr lang="en-US" altLang="zh-CN" sz="2000" b="1"/>
              <a:t>WC</a:t>
            </a:r>
            <a:r>
              <a:rPr lang="zh-CN" altLang="en-US" sz="2000" b="1"/>
              <a:t>中向量表示；</a:t>
            </a:r>
          </a:p>
          <a:p>
            <a:pPr>
              <a:buFont typeface="Wingdings" panose="05000000000000000000" pitchFamily="2" charset="2"/>
              <a:buNone/>
            </a:pPr>
            <a:r>
              <a:rPr lang="zh-CN" altLang="en-US" sz="2000" b="1"/>
              <a:t>   第二列为</a:t>
            </a:r>
            <a:r>
              <a:rPr lang="en-US" altLang="zh-CN" sz="2000" b="1"/>
              <a:t>MC</a:t>
            </a:r>
            <a:r>
              <a:rPr lang="zh-CN" altLang="en-US" sz="2000" b="1"/>
              <a:t>中</a:t>
            </a:r>
            <a:r>
              <a:rPr lang="en-US" altLang="zh-CN" sz="2000" b="1"/>
              <a:t>y</a:t>
            </a:r>
            <a:r>
              <a:rPr lang="zh-CN" altLang="en-US" sz="2000" b="1"/>
              <a:t>轴在</a:t>
            </a:r>
            <a:r>
              <a:rPr lang="en-US" altLang="zh-CN" sz="2000" b="1"/>
              <a:t>WC</a:t>
            </a:r>
            <a:r>
              <a:rPr lang="zh-CN" altLang="en-US" sz="2000" b="1"/>
              <a:t>中向量表示；</a:t>
            </a:r>
          </a:p>
          <a:p>
            <a:pPr>
              <a:buFont typeface="Wingdings" panose="05000000000000000000" pitchFamily="2" charset="2"/>
              <a:buNone/>
            </a:pPr>
            <a:r>
              <a:rPr lang="zh-CN" altLang="en-US" sz="2000" b="1"/>
              <a:t>   第三列为</a:t>
            </a:r>
            <a:r>
              <a:rPr lang="en-US" altLang="zh-CN" sz="2000" b="1"/>
              <a:t>MC</a:t>
            </a:r>
            <a:r>
              <a:rPr lang="zh-CN" altLang="en-US" sz="2000" b="1"/>
              <a:t>中原点在</a:t>
            </a:r>
            <a:r>
              <a:rPr lang="en-US" altLang="zh-CN" sz="2000" b="1"/>
              <a:t>WC</a:t>
            </a:r>
            <a:r>
              <a:rPr lang="zh-CN" altLang="en-US" sz="2000" b="1"/>
              <a:t>中坐标；</a:t>
            </a:r>
          </a:p>
        </p:txBody>
      </p:sp>
      <p:pic>
        <p:nvPicPr>
          <p:cNvPr id="201732" name="Picture 4">
            <a:extLst>
              <a:ext uri="{FF2B5EF4-FFF2-40B4-BE49-F238E27FC236}">
                <a16:creationId xmlns:a16="http://schemas.microsoft.com/office/drawing/2014/main" id="{848AD49E-7F42-470C-92B9-6E06384EA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84313"/>
            <a:ext cx="3581400"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0" name="AutoShape 5">
            <a:extLst>
              <a:ext uri="{FF2B5EF4-FFF2-40B4-BE49-F238E27FC236}">
                <a16:creationId xmlns:a16="http://schemas.microsoft.com/office/drawing/2014/main" id="{00A5BCDB-69D7-4887-82AB-16A62CFFD0BA}"/>
              </a:ext>
            </a:extLst>
          </p:cNvPr>
          <p:cNvSpPr>
            <a:spLocks noChangeArrowheads="1"/>
          </p:cNvSpPr>
          <p:nvPr/>
        </p:nvSpPr>
        <p:spPr bwMode="auto">
          <a:xfrm>
            <a:off x="6824663" y="473075"/>
            <a:ext cx="1828800" cy="1050925"/>
          </a:xfrm>
          <a:prstGeom prst="wedgeRoundRectCallout">
            <a:avLst>
              <a:gd name="adj1" fmla="val -42458"/>
              <a:gd name="adj2" fmla="val 183333"/>
              <a:gd name="adj3" fmla="val 16667"/>
            </a:avLst>
          </a:prstGeom>
          <a:solidFill>
            <a:schemeClr val="accent1"/>
          </a:solidFill>
          <a:ln w="9525">
            <a:solidFill>
              <a:schemeClr val="tx1"/>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a:t>模型坐标系中的坐标为</a:t>
            </a:r>
            <a:r>
              <a:rPr lang="en-US" altLang="zh-CN" sz="2000"/>
              <a:t>(1,1)</a:t>
            </a:r>
          </a:p>
        </p:txBody>
      </p:sp>
      <p:sp>
        <p:nvSpPr>
          <p:cNvPr id="142341" name="AutoShape 6">
            <a:extLst>
              <a:ext uri="{FF2B5EF4-FFF2-40B4-BE49-F238E27FC236}">
                <a16:creationId xmlns:a16="http://schemas.microsoft.com/office/drawing/2014/main" id="{66E185B3-D63E-40BD-8B36-66287C609C7E}"/>
              </a:ext>
            </a:extLst>
          </p:cNvPr>
          <p:cNvSpPr>
            <a:spLocks noChangeArrowheads="1"/>
          </p:cNvSpPr>
          <p:nvPr/>
        </p:nvSpPr>
        <p:spPr bwMode="auto">
          <a:xfrm>
            <a:off x="6003925" y="5443538"/>
            <a:ext cx="1916113" cy="892175"/>
          </a:xfrm>
          <a:prstGeom prst="wedgeRoundRectCallout">
            <a:avLst>
              <a:gd name="adj1" fmla="val 5375"/>
              <a:gd name="adj2" fmla="val -316324"/>
              <a:gd name="adj3" fmla="val 16667"/>
            </a:avLst>
          </a:prstGeom>
          <a:solidFill>
            <a:schemeClr val="accent1"/>
          </a:solidFill>
          <a:ln w="9525">
            <a:solidFill>
              <a:schemeClr val="tx1"/>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a:t>世界坐标系中的坐标为</a:t>
            </a:r>
            <a:r>
              <a:rPr lang="en-US" altLang="zh-CN" sz="2000"/>
              <a:t>(3,4)</a:t>
            </a:r>
          </a:p>
        </p:txBody>
      </p:sp>
      <p:pic>
        <p:nvPicPr>
          <p:cNvPr id="332808" name="Picture 8" descr="gif[2]">
            <a:extLst>
              <a:ext uri="{FF2B5EF4-FFF2-40B4-BE49-F238E27FC236}">
                <a16:creationId xmlns:a16="http://schemas.microsoft.com/office/drawing/2014/main" id="{1270A3CE-4F7A-461A-90AB-0100673E5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810000"/>
            <a:ext cx="266700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69920D5E-899A-4F39-A6CF-A310A5F22EC6}"/>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1" name="Picture 12" descr="underline_base">
            <a:extLst>
              <a:ext uri="{FF2B5EF4-FFF2-40B4-BE49-F238E27FC236}">
                <a16:creationId xmlns:a16="http://schemas.microsoft.com/office/drawing/2014/main" id="{98D4C1E2-8C36-4E9D-BFB8-FD051621118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982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2803">
                                            <p:txEl>
                                              <p:pRg st="0" end="0"/>
                                            </p:txEl>
                                          </p:spTgt>
                                        </p:tgtEl>
                                        <p:attrNameLst>
                                          <p:attrName>style.visibility</p:attrName>
                                        </p:attrNameLst>
                                      </p:cBhvr>
                                      <p:to>
                                        <p:strVal val="visible"/>
                                      </p:to>
                                    </p:set>
                                    <p:animEffect transition="in" filter="box(in)">
                                      <p:cBhvr>
                                        <p:cTn id="7" dur="500"/>
                                        <p:tgtEl>
                                          <p:spTgt spid="332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 calcmode="lin" valueType="num">
                                      <p:cBhvr additive="base">
                                        <p:cTn id="12" dur="500" fill="hold"/>
                                        <p:tgtEl>
                                          <p:spTgt spid="142341"/>
                                        </p:tgtEl>
                                        <p:attrNameLst>
                                          <p:attrName>ppt_x</p:attrName>
                                        </p:attrNameLst>
                                      </p:cBhvr>
                                      <p:tavLst>
                                        <p:tav tm="0">
                                          <p:val>
                                            <p:strVal val="#ppt_x"/>
                                          </p:val>
                                        </p:tav>
                                        <p:tav tm="100000">
                                          <p:val>
                                            <p:strVal val="#ppt_x"/>
                                          </p:val>
                                        </p:tav>
                                      </p:tavLst>
                                    </p:anim>
                                    <p:anim calcmode="lin" valueType="num">
                                      <p:cBhvr additive="base">
                                        <p:cTn id="13" dur="500" fill="hold"/>
                                        <p:tgtEl>
                                          <p:spTgt spid="14234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2340"/>
                                        </p:tgtEl>
                                        <p:attrNameLst>
                                          <p:attrName>style.visibility</p:attrName>
                                        </p:attrNameLst>
                                      </p:cBhvr>
                                      <p:to>
                                        <p:strVal val="visible"/>
                                      </p:to>
                                    </p:set>
                                    <p:anim calcmode="lin" valueType="num">
                                      <p:cBhvr additive="base">
                                        <p:cTn id="18" dur="500" fill="hold"/>
                                        <p:tgtEl>
                                          <p:spTgt spid="142340"/>
                                        </p:tgtEl>
                                        <p:attrNameLst>
                                          <p:attrName>ppt_x</p:attrName>
                                        </p:attrNameLst>
                                      </p:cBhvr>
                                      <p:tavLst>
                                        <p:tav tm="0">
                                          <p:val>
                                            <p:strVal val="#ppt_x"/>
                                          </p:val>
                                        </p:tav>
                                        <p:tav tm="100000">
                                          <p:val>
                                            <p:strVal val="#ppt_x"/>
                                          </p:val>
                                        </p:tav>
                                      </p:tavLst>
                                    </p:anim>
                                    <p:anim calcmode="lin" valueType="num">
                                      <p:cBhvr additive="base">
                                        <p:cTn id="19" dur="500" fill="hold"/>
                                        <p:tgtEl>
                                          <p:spTgt spid="14234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332803">
                                            <p:txEl>
                                              <p:pRg st="1" end="1"/>
                                            </p:txEl>
                                          </p:spTgt>
                                        </p:tgtEl>
                                        <p:attrNameLst>
                                          <p:attrName>style.visibility</p:attrName>
                                        </p:attrNameLst>
                                      </p:cBhvr>
                                      <p:to>
                                        <p:strVal val="visible"/>
                                      </p:to>
                                    </p:set>
                                    <p:animEffect transition="in" filter="box(in)">
                                      <p:cBhvr>
                                        <p:cTn id="24" dur="500"/>
                                        <p:tgtEl>
                                          <p:spTgt spid="332803">
                                            <p:txEl>
                                              <p:pRg st="1" end="1"/>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32803">
                                            <p:txEl>
                                              <p:pRg st="2" end="2"/>
                                            </p:txEl>
                                          </p:spTgt>
                                        </p:tgtEl>
                                        <p:attrNameLst>
                                          <p:attrName>style.visibility</p:attrName>
                                        </p:attrNameLst>
                                      </p:cBhvr>
                                      <p:to>
                                        <p:strVal val="visible"/>
                                      </p:to>
                                    </p:set>
                                    <p:animEffect transition="in" filter="box(in)">
                                      <p:cBhvr>
                                        <p:cTn id="27" dur="500"/>
                                        <p:tgtEl>
                                          <p:spTgt spid="332803">
                                            <p:txEl>
                                              <p:pRg st="2" end="2"/>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332803">
                                            <p:txEl>
                                              <p:pRg st="3" end="3"/>
                                            </p:txEl>
                                          </p:spTgt>
                                        </p:tgtEl>
                                        <p:attrNameLst>
                                          <p:attrName>style.visibility</p:attrName>
                                        </p:attrNameLst>
                                      </p:cBhvr>
                                      <p:to>
                                        <p:strVal val="visible"/>
                                      </p:to>
                                    </p:set>
                                    <p:animEffect transition="in" filter="box(in)">
                                      <p:cBhvr>
                                        <p:cTn id="30" dur="500"/>
                                        <p:tgtEl>
                                          <p:spTgt spid="33280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32808"/>
                                        </p:tgtEl>
                                        <p:attrNameLst>
                                          <p:attrName>style.visibility</p:attrName>
                                        </p:attrNameLst>
                                      </p:cBhvr>
                                      <p:to>
                                        <p:strVal val="visible"/>
                                      </p:to>
                                    </p:set>
                                    <p:animEffect transition="in" filter="blinds(horizontal)">
                                      <p:cBhvr>
                                        <p:cTn id="35" dur="500"/>
                                        <p:tgtEl>
                                          <p:spTgt spid="332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animBg="1"/>
      <p:bldP spid="1423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5">
            <a:extLst>
              <a:ext uri="{FF2B5EF4-FFF2-40B4-BE49-F238E27FC236}">
                <a16:creationId xmlns:a16="http://schemas.microsoft.com/office/drawing/2014/main" id="{957F16F1-9F00-44FA-B6D3-CAC304DE130D}"/>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15B9EF7A-9665-4057-B9AE-F44504D1F6F0}" type="slidenum">
              <a:rPr lang="zh-CN" altLang="en-US" sz="1200" dirty="0" smtClean="0">
                <a:latin typeface="Tahoma" panose="020B0604030504040204" pitchFamily="34" charset="0"/>
              </a:rPr>
              <a:pPr>
                <a:defRPr/>
              </a:pPr>
              <a:t>4</a:t>
            </a:fld>
            <a:endParaRPr lang="zh-CN" altLang="en-US" sz="1200">
              <a:latin typeface="Tahoma" panose="020B0604030504040204" pitchFamily="34" charset="0"/>
            </a:endParaRPr>
          </a:p>
        </p:txBody>
      </p:sp>
      <p:sp>
        <p:nvSpPr>
          <p:cNvPr id="91139" name="Rectangle 2">
            <a:extLst>
              <a:ext uri="{FF2B5EF4-FFF2-40B4-BE49-F238E27FC236}">
                <a16:creationId xmlns:a16="http://schemas.microsoft.com/office/drawing/2014/main" id="{DB7F6549-68FD-4CCA-A49C-D017757B8A8C}"/>
              </a:ext>
            </a:extLst>
          </p:cNvPr>
          <p:cNvSpPr>
            <a:spLocks noGrp="1" noChangeArrowheads="1"/>
          </p:cNvSpPr>
          <p:nvPr>
            <p:ph type="title"/>
          </p:nvPr>
        </p:nvSpPr>
        <p:spPr/>
        <p:txBody>
          <a:bodyPr/>
          <a:lstStyle/>
          <a:p>
            <a:pPr eaLnBrk="1" hangingPunct="1"/>
            <a:r>
              <a:rPr lang="zh-CN" altLang="en-US" dirty="0"/>
              <a:t>本章概要</a:t>
            </a:r>
          </a:p>
        </p:txBody>
      </p:sp>
      <p:sp>
        <p:nvSpPr>
          <p:cNvPr id="91140" name="Rectangle 3">
            <a:extLst>
              <a:ext uri="{FF2B5EF4-FFF2-40B4-BE49-F238E27FC236}">
                <a16:creationId xmlns:a16="http://schemas.microsoft.com/office/drawing/2014/main" id="{A3956C58-3B20-4143-85E4-E34B16A1034C}"/>
              </a:ext>
            </a:extLst>
          </p:cNvPr>
          <p:cNvSpPr>
            <a:spLocks noGrp="1" noChangeArrowheads="1"/>
          </p:cNvSpPr>
          <p:nvPr>
            <p:ph idx="1"/>
          </p:nvPr>
        </p:nvSpPr>
        <p:spPr>
          <a:xfrm>
            <a:off x="533400" y="1301750"/>
            <a:ext cx="7772400" cy="4648200"/>
          </a:xfrm>
        </p:spPr>
        <p:txBody>
          <a:bodyPr/>
          <a:lstStyle/>
          <a:p>
            <a:pPr eaLnBrk="1" hangingPunct="1">
              <a:lnSpc>
                <a:spcPct val="100000"/>
              </a:lnSpc>
              <a:buFont typeface="Wingdings" panose="05000000000000000000" pitchFamily="2" charset="2"/>
              <a:buNone/>
            </a:pPr>
            <a:r>
              <a:rPr lang="en-US" altLang="zh-CN" dirty="0">
                <a:solidFill>
                  <a:schemeClr val="bg1">
                    <a:lumMod val="75000"/>
                  </a:schemeClr>
                </a:solidFill>
              </a:rPr>
              <a:t>1. </a:t>
            </a:r>
            <a:r>
              <a:rPr lang="zh-CN" altLang="en-US" dirty="0">
                <a:solidFill>
                  <a:schemeClr val="bg1">
                    <a:lumMod val="75000"/>
                  </a:schemeClr>
                </a:solidFill>
              </a:rPr>
              <a:t>简述机器人学的起源与发展，智能机器人研究现状，人工智能背景下的智能机器人典型技术和应用场景，给出课程大纲； </a:t>
            </a:r>
          </a:p>
          <a:p>
            <a:pPr eaLnBrk="1" hangingPunct="1">
              <a:lnSpc>
                <a:spcPct val="100000"/>
              </a:lnSpc>
              <a:buNone/>
            </a:pPr>
            <a:r>
              <a:rPr lang="en-US" altLang="zh-CN" dirty="0"/>
              <a:t>2.</a:t>
            </a:r>
            <a:r>
              <a:rPr lang="zh-CN" altLang="en-US" dirty="0"/>
              <a:t>讨论机器人“移动” 的数学描述，包括空间任意点的位置和姿态变换、齐次坐标变换、四元数、物体的变换和逆变换等；  </a:t>
            </a:r>
            <a:endParaRPr lang="en-US" altLang="zh-CN" dirty="0"/>
          </a:p>
        </p:txBody>
      </p:sp>
      <p:pic>
        <p:nvPicPr>
          <p:cNvPr id="91141" name="Picture 12" descr="underline_base">
            <a:extLst>
              <a:ext uri="{FF2B5EF4-FFF2-40B4-BE49-F238E27FC236}">
                <a16:creationId xmlns:a16="http://schemas.microsoft.com/office/drawing/2014/main" id="{FB209709-1BA3-4A3D-A6A0-9183F2D83A8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087438"/>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651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a:extLst>
              <a:ext uri="{FF2B5EF4-FFF2-40B4-BE49-F238E27FC236}">
                <a16:creationId xmlns:a16="http://schemas.microsoft.com/office/drawing/2014/main" id="{189CE365-A2B8-4544-AB77-E9CEB2D8592E}"/>
              </a:ext>
            </a:extLst>
          </p:cNvPr>
          <p:cNvSpPr>
            <a:spLocks noGrp="1" noChangeArrowheads="1"/>
          </p:cNvSpPr>
          <p:nvPr>
            <p:ph idx="1"/>
          </p:nvPr>
        </p:nvSpPr>
        <p:spPr>
          <a:xfrm>
            <a:off x="457200" y="1600200"/>
            <a:ext cx="7924800" cy="2209800"/>
          </a:xfrm>
        </p:spPr>
        <p:txBody>
          <a:bodyPr/>
          <a:lstStyle/>
          <a:p>
            <a:r>
              <a:rPr lang="zh-CN" altLang="en-US"/>
              <a:t>将齐次矩阵作为变换矩阵，乘以</a:t>
            </a:r>
            <a:r>
              <a:rPr lang="en-US" altLang="zh-CN"/>
              <a:t>MC</a:t>
            </a:r>
            <a:r>
              <a:rPr lang="zh-CN" altLang="en-US"/>
              <a:t>中坐标，得</a:t>
            </a:r>
            <a:r>
              <a:rPr lang="en-US" altLang="zh-CN"/>
              <a:t>WC</a:t>
            </a:r>
            <a:r>
              <a:rPr lang="zh-CN" altLang="en-US"/>
              <a:t>中坐标</a:t>
            </a:r>
            <a:endParaRPr lang="en-US" altLang="zh-CN"/>
          </a:p>
          <a:p>
            <a:pPr>
              <a:buFont typeface="Wingdings" panose="05000000000000000000" pitchFamily="2" charset="2"/>
              <a:buNone/>
            </a:pPr>
            <a:r>
              <a:rPr lang="en-US" altLang="zh-CN"/>
              <a:t>   </a:t>
            </a:r>
            <a:r>
              <a:rPr lang="zh-CN" altLang="en-US"/>
              <a:t>或者说，</a:t>
            </a:r>
            <a:r>
              <a:rPr lang="en-US" altLang="zh-CN">
                <a:solidFill>
                  <a:srgbClr val="00B050"/>
                </a:solidFill>
              </a:rPr>
              <a:t>MC</a:t>
            </a:r>
            <a:r>
              <a:rPr lang="zh-CN" altLang="en-US">
                <a:solidFill>
                  <a:srgbClr val="00B050"/>
                </a:solidFill>
              </a:rPr>
              <a:t>中点坐标左乘</a:t>
            </a:r>
            <a:r>
              <a:rPr lang="en-US" altLang="zh-CN">
                <a:solidFill>
                  <a:srgbClr val="00B050"/>
                </a:solidFill>
              </a:rPr>
              <a:t>MC</a:t>
            </a:r>
            <a:r>
              <a:rPr lang="zh-CN" altLang="en-US">
                <a:solidFill>
                  <a:srgbClr val="00B050"/>
                </a:solidFill>
              </a:rPr>
              <a:t>的齐次坐标</a:t>
            </a:r>
          </a:p>
        </p:txBody>
      </p:sp>
      <p:pic>
        <p:nvPicPr>
          <p:cNvPr id="203779" name="Picture 4">
            <a:extLst>
              <a:ext uri="{FF2B5EF4-FFF2-40B4-BE49-F238E27FC236}">
                <a16:creationId xmlns:a16="http://schemas.microsoft.com/office/drawing/2014/main" id="{AD2E3831-DD17-4A9B-B859-9DA0AB48D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813" y="3081338"/>
            <a:ext cx="4343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D2CDF18-D0C7-4A21-9574-C323FAFB6188}"/>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8" name="Picture 12" descr="underline_base">
            <a:extLst>
              <a:ext uri="{FF2B5EF4-FFF2-40B4-BE49-F238E27FC236}">
                <a16:creationId xmlns:a16="http://schemas.microsoft.com/office/drawing/2014/main" id="{663AA96B-9F37-4226-BD0F-1E35D57DFB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389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6D9670B9-18DD-495D-B3AB-ADDB0B8BDCC4}"/>
              </a:ext>
            </a:extLst>
          </p:cNvPr>
          <p:cNvSpPr>
            <a:spLocks noGrp="1" noChangeArrowheads="1"/>
          </p:cNvSpPr>
          <p:nvPr>
            <p:ph type="title"/>
          </p:nvPr>
        </p:nvSpPr>
        <p:spPr>
          <a:xfrm>
            <a:off x="533400" y="1012825"/>
            <a:ext cx="7772400" cy="652463"/>
          </a:xfrm>
        </p:spPr>
        <p:txBody>
          <a:bodyPr/>
          <a:lstStyle/>
          <a:p>
            <a:r>
              <a:rPr lang="zh-CN" altLang="en-US" sz="2800"/>
              <a:t>加入观察坐标</a:t>
            </a:r>
          </a:p>
        </p:txBody>
      </p:sp>
      <p:sp>
        <p:nvSpPr>
          <p:cNvPr id="204803" name="Rectangle 3">
            <a:extLst>
              <a:ext uri="{FF2B5EF4-FFF2-40B4-BE49-F238E27FC236}">
                <a16:creationId xmlns:a16="http://schemas.microsoft.com/office/drawing/2014/main" id="{581F6B47-C9F6-4588-B706-128174DDB4E7}"/>
              </a:ext>
            </a:extLst>
          </p:cNvPr>
          <p:cNvSpPr>
            <a:spLocks noGrp="1" noChangeArrowheads="1"/>
          </p:cNvSpPr>
          <p:nvPr>
            <p:ph idx="1"/>
          </p:nvPr>
        </p:nvSpPr>
        <p:spPr>
          <a:xfrm>
            <a:off x="457200" y="1600200"/>
            <a:ext cx="4191000" cy="1219200"/>
          </a:xfrm>
        </p:spPr>
        <p:txBody>
          <a:bodyPr/>
          <a:lstStyle/>
          <a:p>
            <a:r>
              <a:rPr lang="en-US" altLang="zh-CN"/>
              <a:t>VC</a:t>
            </a:r>
            <a:r>
              <a:rPr lang="zh-CN" altLang="en-US"/>
              <a:t>对世界标系</a:t>
            </a:r>
            <a:r>
              <a:rPr lang="en-US" altLang="zh-CN"/>
              <a:t>WC</a:t>
            </a:r>
            <a:r>
              <a:rPr lang="zh-CN" altLang="en-US"/>
              <a:t>的齐次矩阵及其逆为</a:t>
            </a:r>
          </a:p>
        </p:txBody>
      </p:sp>
      <p:pic>
        <p:nvPicPr>
          <p:cNvPr id="204804" name="Picture 4">
            <a:extLst>
              <a:ext uri="{FF2B5EF4-FFF2-40B4-BE49-F238E27FC236}">
                <a16:creationId xmlns:a16="http://schemas.microsoft.com/office/drawing/2014/main" id="{BA4EF3A4-04FA-4A17-988B-174FF72A6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52600"/>
            <a:ext cx="345598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AutoShape 5">
            <a:extLst>
              <a:ext uri="{FF2B5EF4-FFF2-40B4-BE49-F238E27FC236}">
                <a16:creationId xmlns:a16="http://schemas.microsoft.com/office/drawing/2014/main" id="{A7E2C29C-13A3-40AD-BAD6-3C7292F1518B}"/>
              </a:ext>
            </a:extLst>
          </p:cNvPr>
          <p:cNvSpPr>
            <a:spLocks noChangeArrowheads="1"/>
          </p:cNvSpPr>
          <p:nvPr/>
        </p:nvSpPr>
        <p:spPr bwMode="auto">
          <a:xfrm>
            <a:off x="7086600" y="990600"/>
            <a:ext cx="2057400" cy="838200"/>
          </a:xfrm>
          <a:prstGeom prst="wedgeRoundRectCallout">
            <a:avLst>
              <a:gd name="adj1" fmla="val -63046"/>
              <a:gd name="adj2" fmla="val 171481"/>
              <a:gd name="adj3" fmla="val 16667"/>
            </a:avLst>
          </a:prstGeom>
          <a:solidFill>
            <a:schemeClr val="accent1"/>
          </a:solidFill>
          <a:ln w="9525">
            <a:solidFill>
              <a:schemeClr val="tx1"/>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a:t>观察坐标系中的坐标为</a:t>
            </a:r>
            <a:r>
              <a:rPr lang="en-US" altLang="zh-CN" sz="2000"/>
              <a:t>(-2,-2)</a:t>
            </a:r>
          </a:p>
        </p:txBody>
      </p:sp>
      <p:pic>
        <p:nvPicPr>
          <p:cNvPr id="204806" name="Picture 7" descr="f03">
            <a:extLst>
              <a:ext uri="{FF2B5EF4-FFF2-40B4-BE49-F238E27FC236}">
                <a16:creationId xmlns:a16="http://schemas.microsoft.com/office/drawing/2014/main" id="{FEE90E01-B1A9-4812-9AA1-D417F3D4B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19400"/>
            <a:ext cx="213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7" name="Picture 9" descr="f04">
            <a:extLst>
              <a:ext uri="{FF2B5EF4-FFF2-40B4-BE49-F238E27FC236}">
                <a16:creationId xmlns:a16="http://schemas.microsoft.com/office/drawing/2014/main" id="{B0DCAACA-573D-4F93-869C-A4ABFEE6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819400"/>
            <a:ext cx="24384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8" name="Picture 11" descr="f05">
            <a:extLst>
              <a:ext uri="{FF2B5EF4-FFF2-40B4-BE49-F238E27FC236}">
                <a16:creationId xmlns:a16="http://schemas.microsoft.com/office/drawing/2014/main" id="{FB443280-E6F6-4281-9162-7E46D3858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495800"/>
            <a:ext cx="419100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9" name="Text Box 12">
            <a:extLst>
              <a:ext uri="{FF2B5EF4-FFF2-40B4-BE49-F238E27FC236}">
                <a16:creationId xmlns:a16="http://schemas.microsoft.com/office/drawing/2014/main" id="{33175D00-983A-44FE-9208-3F071D721A02}"/>
              </a:ext>
            </a:extLst>
          </p:cNvPr>
          <p:cNvSpPr txBox="1">
            <a:spLocks noChangeArrowheads="1"/>
          </p:cNvSpPr>
          <p:nvPr/>
        </p:nvSpPr>
        <p:spPr bwMode="auto">
          <a:xfrm>
            <a:off x="381000" y="38862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Char char="•"/>
            </a:pPr>
            <a:r>
              <a:rPr lang="en-US" altLang="zh-CN" sz="3200"/>
              <a:t>  </a:t>
            </a:r>
            <a:r>
              <a:rPr lang="zh-CN" altLang="en-US" sz="3200"/>
              <a:t>世界坐标到观察坐标</a:t>
            </a:r>
          </a:p>
        </p:txBody>
      </p:sp>
      <p:sp>
        <p:nvSpPr>
          <p:cNvPr id="12" name="Rectangle 2">
            <a:extLst>
              <a:ext uri="{FF2B5EF4-FFF2-40B4-BE49-F238E27FC236}">
                <a16:creationId xmlns:a16="http://schemas.microsoft.com/office/drawing/2014/main" id="{8FC2141D-2A79-48F3-A287-DA07D8EF25EA}"/>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13" name="Picture 12" descr="underline_base">
            <a:extLst>
              <a:ext uri="{FF2B5EF4-FFF2-40B4-BE49-F238E27FC236}">
                <a16:creationId xmlns:a16="http://schemas.microsoft.com/office/drawing/2014/main" id="{C6CD9FC2-72D0-4ED6-95C0-CF16C533521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563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blinds(horizontal)">
                                      <p:cBhvr>
                                        <p:cTn id="7" dur="5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42EC6A1E-4F35-41D5-8994-2424FB360EE6}"/>
              </a:ext>
            </a:extLst>
          </p:cNvPr>
          <p:cNvSpPr>
            <a:spLocks noGrp="1" noChangeArrowheads="1"/>
          </p:cNvSpPr>
          <p:nvPr>
            <p:ph type="title"/>
          </p:nvPr>
        </p:nvSpPr>
        <p:spPr>
          <a:xfrm>
            <a:off x="614363" y="1109663"/>
            <a:ext cx="7772400" cy="506412"/>
          </a:xfrm>
        </p:spPr>
        <p:txBody>
          <a:bodyPr/>
          <a:lstStyle/>
          <a:p>
            <a:r>
              <a:rPr lang="zh-CN" altLang="en-US" sz="3800"/>
              <a:t>坐标变换</a:t>
            </a:r>
          </a:p>
        </p:txBody>
      </p:sp>
      <p:sp>
        <p:nvSpPr>
          <p:cNvPr id="207875" name="Rectangle 3">
            <a:extLst>
              <a:ext uri="{FF2B5EF4-FFF2-40B4-BE49-F238E27FC236}">
                <a16:creationId xmlns:a16="http://schemas.microsoft.com/office/drawing/2014/main" id="{933C7F60-3625-4A42-8218-BC45A09B821B}"/>
              </a:ext>
            </a:extLst>
          </p:cNvPr>
          <p:cNvSpPr>
            <a:spLocks noGrp="1" noChangeArrowheads="1"/>
          </p:cNvSpPr>
          <p:nvPr>
            <p:ph idx="1"/>
          </p:nvPr>
        </p:nvSpPr>
        <p:spPr/>
        <p:txBody>
          <a:bodyPr/>
          <a:lstStyle/>
          <a:p>
            <a:r>
              <a:rPr lang="zh-CN" altLang="en-US" sz="2400" b="1"/>
              <a:t>任何变换都可以分解为按一定顺序的一组平移和旋转变换。</a:t>
            </a:r>
          </a:p>
          <a:p>
            <a:r>
              <a:rPr lang="zh-CN" altLang="en-US" sz="2400" b="1">
                <a:solidFill>
                  <a:schemeClr val="accent2"/>
                </a:solidFill>
                <a:latin typeface="楷体" panose="02010609060101010101" pitchFamily="49" charset="-122"/>
                <a:ea typeface="楷体" panose="02010609060101010101" pitchFamily="49" charset="-122"/>
              </a:rPr>
              <a:t>示例</a:t>
            </a:r>
            <a:r>
              <a:rPr lang="zh-CN" altLang="en-US">
                <a:solidFill>
                  <a:schemeClr val="accent2"/>
                </a:solidFill>
              </a:rPr>
              <a:t>：</a:t>
            </a:r>
            <a:r>
              <a:rPr lang="zh-CN" altLang="en-US" sz="2400" b="1">
                <a:latin typeface="楷体" panose="02010609060101010101" pitchFamily="49" charset="-122"/>
                <a:ea typeface="楷体" panose="02010609060101010101" pitchFamily="49" charset="-122"/>
              </a:rPr>
              <a:t>假设坐标系（</a:t>
            </a:r>
            <a:r>
              <a:rPr lang="en-US" altLang="zh-CN" sz="2400" b="1">
                <a:latin typeface="楷体" panose="02010609060101010101" pitchFamily="49" charset="-122"/>
                <a:ea typeface="楷体" panose="02010609060101010101" pitchFamily="49" charset="-122"/>
              </a:rPr>
              <a:t>n ,o ,a</a:t>
            </a:r>
            <a:r>
              <a:rPr lang="zh-CN" altLang="en-US" sz="2400" b="1">
                <a:latin typeface="楷体" panose="02010609060101010101" pitchFamily="49" charset="-122"/>
                <a:ea typeface="楷体" panose="02010609060101010101" pitchFamily="49" charset="-122"/>
              </a:rPr>
              <a:t>）位于参考坐标系（</a:t>
            </a:r>
            <a:r>
              <a:rPr lang="en-US" altLang="zh-CN" sz="2400" b="1">
                <a:latin typeface="楷体" panose="02010609060101010101" pitchFamily="49" charset="-122"/>
                <a:ea typeface="楷体" panose="02010609060101010101" pitchFamily="49" charset="-122"/>
              </a:rPr>
              <a:t>x ,y ,z</a:t>
            </a:r>
            <a:r>
              <a:rPr lang="zh-CN" altLang="en-US" sz="2400" b="1">
                <a:latin typeface="楷体" panose="02010609060101010101" pitchFamily="49" charset="-122"/>
                <a:ea typeface="楷体" panose="02010609060101010101" pitchFamily="49" charset="-122"/>
              </a:rPr>
              <a:t>）的原点，坐标系（</a:t>
            </a:r>
            <a:r>
              <a:rPr lang="en-US" altLang="zh-CN" sz="2400" b="1">
                <a:latin typeface="楷体" panose="02010609060101010101" pitchFamily="49" charset="-122"/>
                <a:ea typeface="楷体" panose="02010609060101010101" pitchFamily="49" charset="-122"/>
              </a:rPr>
              <a:t>n,o,a</a:t>
            </a:r>
            <a:r>
              <a:rPr lang="zh-CN" altLang="en-US" sz="2400" b="1">
                <a:latin typeface="楷体" panose="02010609060101010101" pitchFamily="49" charset="-122"/>
                <a:ea typeface="楷体" panose="02010609060101010101" pitchFamily="49" charset="-122"/>
              </a:rPr>
              <a:t>）上的点</a:t>
            </a:r>
            <a:r>
              <a:rPr lang="en-US" altLang="zh-CN" sz="2400" b="1">
                <a:latin typeface="楷体" panose="02010609060101010101" pitchFamily="49" charset="-122"/>
                <a:ea typeface="楷体" panose="02010609060101010101" pitchFamily="49" charset="-122"/>
              </a:rPr>
              <a:t>P</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7</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2</a:t>
            </a:r>
            <a:r>
              <a:rPr lang="zh-CN" altLang="en-US" sz="2400" b="1">
                <a:latin typeface="楷体" panose="02010609060101010101" pitchFamily="49" charset="-122"/>
                <a:ea typeface="楷体" panose="02010609060101010101" pitchFamily="49" charset="-122"/>
              </a:rPr>
              <a:t>）经历如下变换，求出变换后该点相对于参考坐标系的坐标</a:t>
            </a:r>
            <a:r>
              <a:rPr lang="zh-CN" altLang="en-US"/>
              <a:t>。</a:t>
            </a:r>
          </a:p>
          <a:p>
            <a:pPr lvl="1">
              <a:buFont typeface="Wingdings" panose="05000000000000000000" pitchFamily="2" charset="2"/>
              <a:buNone/>
            </a:pPr>
            <a:r>
              <a:rPr lang="en-US" altLang="zh-CN" sz="2000" b="1">
                <a:latin typeface="楷体" panose="02010609060101010101" pitchFamily="49" charset="-122"/>
                <a:ea typeface="楷体" panose="02010609060101010101" pitchFamily="49" charset="-122"/>
              </a:rPr>
              <a:t>(1)</a:t>
            </a:r>
            <a:r>
              <a:rPr lang="zh-CN" altLang="en-US" sz="2000" b="1">
                <a:latin typeface="楷体" panose="02010609060101010101" pitchFamily="49" charset="-122"/>
                <a:ea typeface="楷体" panose="02010609060101010101" pitchFamily="49" charset="-122"/>
              </a:rPr>
              <a:t>绕</a:t>
            </a:r>
            <a:r>
              <a:rPr lang="en-US" altLang="zh-CN" sz="2000" b="1">
                <a:latin typeface="楷体" panose="02010609060101010101" pitchFamily="49" charset="-122"/>
                <a:ea typeface="楷体" panose="02010609060101010101" pitchFamily="49" charset="-122"/>
              </a:rPr>
              <a:t>z</a:t>
            </a:r>
            <a:r>
              <a:rPr lang="zh-CN" altLang="en-US" sz="2000" b="1">
                <a:latin typeface="楷体" panose="02010609060101010101" pitchFamily="49" charset="-122"/>
                <a:ea typeface="楷体" panose="02010609060101010101" pitchFamily="49" charset="-122"/>
              </a:rPr>
              <a:t>轴旋转</a:t>
            </a:r>
            <a:r>
              <a:rPr lang="en-US" altLang="zh-CN" sz="2000" b="1">
                <a:latin typeface="楷体" panose="02010609060101010101" pitchFamily="49" charset="-122"/>
                <a:ea typeface="楷体" panose="02010609060101010101" pitchFamily="49" charset="-122"/>
              </a:rPr>
              <a:t>90</a:t>
            </a:r>
            <a:r>
              <a:rPr lang="zh-CN" altLang="en-US" sz="2000" b="1">
                <a:latin typeface="楷体" panose="02010609060101010101" pitchFamily="49" charset="-122"/>
                <a:ea typeface="楷体" panose="02010609060101010101" pitchFamily="49" charset="-122"/>
              </a:rPr>
              <a:t>度；</a:t>
            </a:r>
          </a:p>
          <a:p>
            <a:pPr lvl="1">
              <a:buFont typeface="Wingdings" panose="05000000000000000000" pitchFamily="2" charset="2"/>
              <a:buNone/>
            </a:pPr>
            <a:r>
              <a:rPr lang="en-US" altLang="zh-CN" sz="2000" b="1">
                <a:latin typeface="楷体" panose="02010609060101010101" pitchFamily="49" charset="-122"/>
                <a:ea typeface="楷体" panose="02010609060101010101" pitchFamily="49" charset="-122"/>
              </a:rPr>
              <a:t>(2)</a:t>
            </a:r>
            <a:r>
              <a:rPr lang="zh-CN" altLang="en-US" sz="2000" b="1">
                <a:latin typeface="楷体" panose="02010609060101010101" pitchFamily="49" charset="-122"/>
                <a:ea typeface="楷体" panose="02010609060101010101" pitchFamily="49" charset="-122"/>
              </a:rPr>
              <a:t>接着绕</a:t>
            </a:r>
            <a:r>
              <a:rPr lang="en-US" altLang="zh-CN" sz="2000" b="1">
                <a:latin typeface="楷体" panose="02010609060101010101" pitchFamily="49" charset="-122"/>
                <a:ea typeface="楷体" panose="02010609060101010101" pitchFamily="49" charset="-122"/>
              </a:rPr>
              <a:t>y</a:t>
            </a:r>
            <a:r>
              <a:rPr lang="zh-CN" altLang="en-US" sz="2000" b="1">
                <a:latin typeface="楷体" panose="02010609060101010101" pitchFamily="49" charset="-122"/>
                <a:ea typeface="楷体" panose="02010609060101010101" pitchFamily="49" charset="-122"/>
              </a:rPr>
              <a:t>轴旋转</a:t>
            </a:r>
            <a:r>
              <a:rPr lang="en-US" altLang="zh-CN" sz="2000" b="1">
                <a:latin typeface="楷体" panose="02010609060101010101" pitchFamily="49" charset="-122"/>
                <a:ea typeface="楷体" panose="02010609060101010101" pitchFamily="49" charset="-122"/>
              </a:rPr>
              <a:t>90</a:t>
            </a:r>
            <a:r>
              <a:rPr lang="zh-CN" altLang="en-US" sz="2000" b="1">
                <a:latin typeface="楷体" panose="02010609060101010101" pitchFamily="49" charset="-122"/>
                <a:ea typeface="楷体" panose="02010609060101010101" pitchFamily="49" charset="-122"/>
              </a:rPr>
              <a:t>度；</a:t>
            </a:r>
          </a:p>
          <a:p>
            <a:pPr lvl="1">
              <a:buFont typeface="Wingdings" panose="05000000000000000000" pitchFamily="2" charset="2"/>
              <a:buNone/>
            </a:pPr>
            <a:r>
              <a:rPr lang="en-US" altLang="zh-CN" sz="2000" b="1">
                <a:latin typeface="楷体" panose="02010609060101010101" pitchFamily="49" charset="-122"/>
                <a:ea typeface="楷体" panose="02010609060101010101" pitchFamily="49" charset="-122"/>
              </a:rPr>
              <a:t>(3)</a:t>
            </a:r>
            <a:r>
              <a:rPr lang="zh-CN" altLang="en-US" sz="2000" b="1">
                <a:latin typeface="楷体" panose="02010609060101010101" pitchFamily="49" charset="-122"/>
                <a:ea typeface="楷体" panose="02010609060101010101" pitchFamily="49" charset="-122"/>
              </a:rPr>
              <a:t>接着再平移</a:t>
            </a:r>
            <a:r>
              <a:rPr lang="en-US" altLang="zh-CN" sz="2000" b="1">
                <a:latin typeface="楷体" panose="02010609060101010101" pitchFamily="49" charset="-122"/>
                <a:ea typeface="楷体" panose="02010609060101010101" pitchFamily="49" charset="-122"/>
              </a:rPr>
              <a:t>[4</a:t>
            </a:r>
            <a:r>
              <a:rPr lang="zh-CN" altLang="en-US" sz="2000" b="1">
                <a:latin typeface="楷体" panose="02010609060101010101" pitchFamily="49" charset="-122"/>
                <a:ea typeface="楷体" panose="02010609060101010101" pitchFamily="49" charset="-122"/>
              </a:rPr>
              <a:t>，</a:t>
            </a:r>
            <a:r>
              <a:rPr lang="en-US" altLang="zh-CN" sz="2000" b="1">
                <a:latin typeface="楷体" panose="02010609060101010101" pitchFamily="49" charset="-122"/>
                <a:ea typeface="楷体" panose="02010609060101010101" pitchFamily="49" charset="-122"/>
              </a:rPr>
              <a:t>-3</a:t>
            </a:r>
            <a:r>
              <a:rPr lang="zh-CN" altLang="en-US" sz="2000" b="1">
                <a:latin typeface="楷体" panose="02010609060101010101" pitchFamily="49" charset="-122"/>
                <a:ea typeface="楷体" panose="02010609060101010101" pitchFamily="49" charset="-122"/>
              </a:rPr>
              <a:t>，</a:t>
            </a:r>
            <a:r>
              <a:rPr lang="en-US" altLang="zh-CN" sz="2000" b="1">
                <a:latin typeface="楷体" panose="02010609060101010101" pitchFamily="49" charset="-122"/>
                <a:ea typeface="楷体" panose="02010609060101010101" pitchFamily="49" charset="-122"/>
              </a:rPr>
              <a:t>7]</a:t>
            </a:r>
            <a:r>
              <a:rPr lang="zh-CN" altLang="en-US" sz="2000" b="1">
                <a:latin typeface="楷体" panose="02010609060101010101" pitchFamily="49" charset="-122"/>
                <a:ea typeface="楷体" panose="02010609060101010101" pitchFamily="49" charset="-122"/>
              </a:rPr>
              <a:t>。</a:t>
            </a:r>
          </a:p>
          <a:p>
            <a:endParaRPr lang="en-US" altLang="zh-CN" sz="2400" b="1"/>
          </a:p>
        </p:txBody>
      </p:sp>
      <p:sp>
        <p:nvSpPr>
          <p:cNvPr id="207876" name="Rectangle 4">
            <a:extLst>
              <a:ext uri="{FF2B5EF4-FFF2-40B4-BE49-F238E27FC236}">
                <a16:creationId xmlns:a16="http://schemas.microsoft.com/office/drawing/2014/main" id="{8907340D-CF96-40FE-B612-886E9FB07BC6}"/>
              </a:ext>
            </a:extLst>
          </p:cNvPr>
          <p:cNvSpPr>
            <a:spLocks noChangeArrowheads="1"/>
          </p:cNvSpPr>
          <p:nvPr/>
        </p:nvSpPr>
        <p:spPr bwMode="auto">
          <a:xfrm>
            <a:off x="1752600" y="4953000"/>
            <a:ext cx="557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i="1">
                <a:solidFill>
                  <a:srgbClr val="FF0000"/>
                </a:solidFill>
                <a:latin typeface="Times New Roman" panose="02020603050405020304" pitchFamily="18" charset="0"/>
              </a:rPr>
              <a:t>Pxyz=Trans(4,-3,7)Rot(y,90)Rot(z,90)Pnoa</a:t>
            </a:r>
          </a:p>
        </p:txBody>
      </p:sp>
      <p:sp>
        <p:nvSpPr>
          <p:cNvPr id="7" name="Rectangle 2">
            <a:extLst>
              <a:ext uri="{FF2B5EF4-FFF2-40B4-BE49-F238E27FC236}">
                <a16:creationId xmlns:a16="http://schemas.microsoft.com/office/drawing/2014/main" id="{B59A6398-A0DB-4905-B01B-22487AB3D2A8}"/>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8" name="Picture 12" descr="underline_base">
            <a:extLst>
              <a:ext uri="{FF2B5EF4-FFF2-40B4-BE49-F238E27FC236}">
                <a16:creationId xmlns:a16="http://schemas.microsoft.com/office/drawing/2014/main" id="{57459250-E684-439D-A376-00BB6CFD4D1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1825D67-04D5-452B-9B7C-777D86C79897}"/>
              </a:ext>
            </a:extLst>
          </p:cNvPr>
          <p:cNvSpPr>
            <a:spLocks noGrp="1" noChangeArrowheads="1"/>
          </p:cNvSpPr>
          <p:nvPr>
            <p:ph type="title"/>
          </p:nvPr>
        </p:nvSpPr>
        <p:spPr>
          <a:xfrm>
            <a:off x="457200" y="833438"/>
            <a:ext cx="8229600" cy="584200"/>
          </a:xfrm>
        </p:spPr>
        <p:txBody>
          <a:bodyPr/>
          <a:lstStyle/>
          <a:p>
            <a:r>
              <a:rPr lang="zh-CN" altLang="en-US" sz="3800"/>
              <a:t>例题：</a:t>
            </a:r>
          </a:p>
        </p:txBody>
      </p:sp>
      <p:sp>
        <p:nvSpPr>
          <p:cNvPr id="151554" name="Rectangle 3">
            <a:extLst>
              <a:ext uri="{FF2B5EF4-FFF2-40B4-BE49-F238E27FC236}">
                <a16:creationId xmlns:a16="http://schemas.microsoft.com/office/drawing/2014/main" id="{BADA4A99-5A8C-4E64-8687-EAFC0BE755B4}"/>
              </a:ext>
            </a:extLst>
          </p:cNvPr>
          <p:cNvSpPr>
            <a:spLocks noGrp="1" noChangeArrowheads="1"/>
          </p:cNvSpPr>
          <p:nvPr>
            <p:ph type="body" sz="half" idx="1"/>
          </p:nvPr>
        </p:nvSpPr>
        <p:spPr>
          <a:xfrm>
            <a:off x="457200" y="1600200"/>
            <a:ext cx="4037013" cy="4530725"/>
          </a:xfrm>
        </p:spPr>
        <p:txBody>
          <a:bodyPr/>
          <a:lstStyle/>
          <a:p>
            <a:pPr>
              <a:spcAft>
                <a:spcPct val="20000"/>
              </a:spcAft>
            </a:pPr>
            <a:r>
              <a:rPr lang="zh-CN" altLang="en-US" sz="2000" b="1">
                <a:cs typeface="Times New Roman" panose="02020603050405020304" pitchFamily="18" charset="0"/>
              </a:rPr>
              <a:t>｛</a:t>
            </a:r>
            <a:r>
              <a:rPr lang="en-US" altLang="zh-CN" sz="2400">
                <a:cs typeface="Times New Roman" panose="02020603050405020304" pitchFamily="18" charset="0"/>
              </a:rPr>
              <a:t>B</a:t>
            </a:r>
            <a:r>
              <a:rPr lang="zh-CN" altLang="en-US" sz="2400">
                <a:cs typeface="Times New Roman" panose="02020603050405020304" pitchFamily="18" charset="0"/>
              </a:rPr>
              <a:t>｝和｛</a:t>
            </a:r>
            <a:r>
              <a:rPr lang="en-US" altLang="zh-CN" sz="2400">
                <a:cs typeface="Times New Roman" panose="02020603050405020304" pitchFamily="18" charset="0"/>
              </a:rPr>
              <a:t>A</a:t>
            </a:r>
            <a:r>
              <a:rPr lang="zh-CN" altLang="en-US" sz="2400">
                <a:cs typeface="Times New Roman" panose="02020603050405020304" pitchFamily="18" charset="0"/>
              </a:rPr>
              <a:t>｝位姿重合。现在将｛</a:t>
            </a:r>
            <a:r>
              <a:rPr lang="en-US" altLang="zh-CN" sz="2400">
                <a:cs typeface="Times New Roman" panose="02020603050405020304" pitchFamily="18" charset="0"/>
              </a:rPr>
              <a:t>B</a:t>
            </a:r>
            <a:r>
              <a:rPr lang="zh-CN" altLang="en-US" sz="2400">
                <a:cs typeface="Times New Roman" panose="02020603050405020304" pitchFamily="18" charset="0"/>
              </a:rPr>
              <a:t>｝绕｛</a:t>
            </a:r>
            <a:r>
              <a:rPr lang="en-US" altLang="zh-CN" sz="2400">
                <a:cs typeface="Times New Roman" panose="02020603050405020304" pitchFamily="18" charset="0"/>
              </a:rPr>
              <a:t>A</a:t>
            </a:r>
            <a:r>
              <a:rPr lang="zh-CN" altLang="en-US" sz="2400">
                <a:cs typeface="Times New Roman" panose="02020603050405020304" pitchFamily="18" charset="0"/>
              </a:rPr>
              <a:t>｝</a:t>
            </a:r>
            <a:r>
              <a:rPr lang="en-US" altLang="zh-CN" sz="2400">
                <a:cs typeface="Times New Roman" panose="02020603050405020304" pitchFamily="18" charset="0"/>
              </a:rPr>
              <a:t>z</a:t>
            </a:r>
            <a:r>
              <a:rPr lang="en-US" altLang="zh-CN" sz="2400" baseline="-25000">
                <a:cs typeface="Times New Roman" panose="02020603050405020304" pitchFamily="18" charset="0"/>
              </a:rPr>
              <a:t>A</a:t>
            </a:r>
            <a:r>
              <a:rPr lang="zh-CN" altLang="en-US" sz="2400">
                <a:cs typeface="Times New Roman" panose="02020603050405020304" pitchFamily="18" charset="0"/>
              </a:rPr>
              <a:t>轴转</a:t>
            </a:r>
            <a:r>
              <a:rPr lang="en-US" altLang="zh-CN" sz="2400">
                <a:cs typeface="Times New Roman" panose="02020603050405020304" pitchFamily="18" charset="0"/>
              </a:rPr>
              <a:t>30</a:t>
            </a:r>
            <a:r>
              <a:rPr lang="zh-CN" altLang="en-US" sz="2400">
                <a:cs typeface="Times New Roman" panose="02020603050405020304" pitchFamily="18" charset="0"/>
              </a:rPr>
              <a:t>度，再沿｛</a:t>
            </a:r>
            <a:r>
              <a:rPr lang="en-US" altLang="zh-CN" sz="2400">
                <a:cs typeface="Times New Roman" panose="02020603050405020304" pitchFamily="18" charset="0"/>
              </a:rPr>
              <a:t>A</a:t>
            </a:r>
            <a:r>
              <a:rPr lang="zh-CN" altLang="en-US" sz="2400">
                <a:cs typeface="Times New Roman" panose="02020603050405020304" pitchFamily="18" charset="0"/>
              </a:rPr>
              <a:t>｝的</a:t>
            </a:r>
            <a:r>
              <a:rPr lang="en-US" altLang="zh-CN" sz="2400">
                <a:cs typeface="Times New Roman" panose="02020603050405020304" pitchFamily="18" charset="0"/>
              </a:rPr>
              <a:t>x</a:t>
            </a:r>
            <a:r>
              <a:rPr lang="en-US" altLang="zh-CN" sz="2400" baseline="-25000">
                <a:cs typeface="Times New Roman" panose="02020603050405020304" pitchFamily="18" charset="0"/>
              </a:rPr>
              <a:t>A</a:t>
            </a:r>
            <a:r>
              <a:rPr lang="zh-CN" altLang="en-US" sz="2400">
                <a:cs typeface="Times New Roman" panose="02020603050405020304" pitchFamily="18" charset="0"/>
              </a:rPr>
              <a:t>轴移动</a:t>
            </a:r>
            <a:r>
              <a:rPr lang="en-US" altLang="zh-CN" sz="2400">
                <a:cs typeface="Times New Roman" panose="02020603050405020304" pitchFamily="18" charset="0"/>
              </a:rPr>
              <a:t>12</a:t>
            </a:r>
            <a:r>
              <a:rPr lang="zh-CN" altLang="en-US" sz="2400">
                <a:cs typeface="Times New Roman" panose="02020603050405020304" pitchFamily="18" charset="0"/>
              </a:rPr>
              <a:t>单位，再沿｛</a:t>
            </a:r>
            <a:r>
              <a:rPr lang="en-US" altLang="zh-CN" sz="2400">
                <a:cs typeface="Times New Roman" panose="02020603050405020304" pitchFamily="18" charset="0"/>
              </a:rPr>
              <a:t>A</a:t>
            </a:r>
            <a:r>
              <a:rPr lang="zh-CN" altLang="en-US" sz="2400">
                <a:cs typeface="Times New Roman" panose="02020603050405020304" pitchFamily="18" charset="0"/>
              </a:rPr>
              <a:t>｝的</a:t>
            </a:r>
            <a:r>
              <a:rPr lang="en-US" altLang="zh-CN" sz="2400">
                <a:cs typeface="Times New Roman" panose="02020603050405020304" pitchFamily="18" charset="0"/>
              </a:rPr>
              <a:t>y</a:t>
            </a:r>
            <a:r>
              <a:rPr lang="en-US" altLang="zh-CN" sz="2400" baseline="-25000">
                <a:cs typeface="Times New Roman" panose="02020603050405020304" pitchFamily="18" charset="0"/>
              </a:rPr>
              <a:t>A</a:t>
            </a:r>
            <a:r>
              <a:rPr lang="zh-CN" altLang="en-US" sz="2400">
                <a:cs typeface="Times New Roman" panose="02020603050405020304" pitchFamily="18" charset="0"/>
              </a:rPr>
              <a:t>轴移动</a:t>
            </a:r>
            <a:r>
              <a:rPr lang="en-US" altLang="zh-CN" sz="2400">
                <a:cs typeface="Times New Roman" panose="02020603050405020304" pitchFamily="18" charset="0"/>
              </a:rPr>
              <a:t>6</a:t>
            </a:r>
            <a:r>
              <a:rPr lang="zh-CN" altLang="en-US" sz="2400">
                <a:cs typeface="Times New Roman" panose="02020603050405020304" pitchFamily="18" charset="0"/>
              </a:rPr>
              <a:t>单位。假设点</a:t>
            </a:r>
            <a:r>
              <a:rPr lang="en-US" altLang="zh-CN" sz="2400">
                <a:cs typeface="Times New Roman" panose="02020603050405020304" pitchFamily="18" charset="0"/>
              </a:rPr>
              <a:t>p</a:t>
            </a:r>
            <a:r>
              <a:rPr lang="zh-CN" altLang="en-US" sz="2400">
                <a:cs typeface="Times New Roman" panose="02020603050405020304" pitchFamily="18" charset="0"/>
              </a:rPr>
              <a:t>在｛</a:t>
            </a:r>
            <a:r>
              <a:rPr lang="en-US" altLang="zh-CN" sz="2400">
                <a:cs typeface="Times New Roman" panose="02020603050405020304" pitchFamily="18" charset="0"/>
              </a:rPr>
              <a:t>B</a:t>
            </a:r>
            <a:r>
              <a:rPr lang="zh-CN" altLang="en-US" sz="2400">
                <a:cs typeface="Times New Roman" panose="02020603050405020304" pitchFamily="18" charset="0"/>
              </a:rPr>
              <a:t>｝中位置为</a:t>
            </a:r>
            <a:r>
              <a:rPr lang="en-US" altLang="zh-CN" sz="2400">
                <a:cs typeface="Times New Roman" panose="02020603050405020304" pitchFamily="18" charset="0"/>
              </a:rPr>
              <a:t>[5,9,0]</a:t>
            </a:r>
            <a:r>
              <a:rPr lang="en-US" altLang="zh-CN" sz="2400" i="1" baseline="30000">
                <a:cs typeface="Times New Roman" panose="02020603050405020304" pitchFamily="18" charset="0"/>
              </a:rPr>
              <a:t>T</a:t>
            </a:r>
            <a:r>
              <a:rPr lang="zh-CN" altLang="en-US" sz="2400">
                <a:cs typeface="Times New Roman" panose="02020603050405020304" pitchFamily="18" charset="0"/>
              </a:rPr>
              <a:t>，求点</a:t>
            </a:r>
            <a:r>
              <a:rPr lang="en-US" altLang="zh-CN" sz="2400">
                <a:cs typeface="Times New Roman" panose="02020603050405020304" pitchFamily="18" charset="0"/>
              </a:rPr>
              <a:t>p</a:t>
            </a:r>
            <a:r>
              <a:rPr lang="zh-CN" altLang="en-US" sz="2400">
                <a:cs typeface="Times New Roman" panose="02020603050405020304" pitchFamily="18" charset="0"/>
              </a:rPr>
              <a:t>在｛</a:t>
            </a:r>
            <a:r>
              <a:rPr lang="en-US" altLang="zh-CN" sz="2400">
                <a:cs typeface="Times New Roman" panose="02020603050405020304" pitchFamily="18" charset="0"/>
              </a:rPr>
              <a:t>A</a:t>
            </a:r>
            <a:r>
              <a:rPr lang="zh-CN" altLang="en-US" sz="2400">
                <a:cs typeface="Times New Roman" panose="02020603050405020304" pitchFamily="18" charset="0"/>
              </a:rPr>
              <a:t>｝中位置。</a:t>
            </a:r>
          </a:p>
          <a:p>
            <a:endParaRPr lang="zh-CN" altLang="en-US" sz="2600"/>
          </a:p>
          <a:p>
            <a:pPr lvl="1"/>
            <a:r>
              <a:rPr lang="en-US" altLang="zh-CN" b="1" i="1" baseline="30000">
                <a:latin typeface="Times New Roman" panose="02020603050405020304" pitchFamily="18" charset="0"/>
                <a:cs typeface="Times New Roman" panose="02020603050405020304" pitchFamily="18" charset="0"/>
              </a:rPr>
              <a:t>A</a:t>
            </a:r>
            <a:r>
              <a:rPr lang="en-US" altLang="zh-CN" b="1" i="1">
                <a:latin typeface="Times New Roman" panose="02020603050405020304" pitchFamily="18" charset="0"/>
                <a:cs typeface="Times New Roman" panose="02020603050405020304" pitchFamily="18" charset="0"/>
              </a:rPr>
              <a:t>p</a:t>
            </a:r>
            <a:r>
              <a:rPr lang="en-US" altLang="zh-CN" b="1" i="1" baseline="-25000">
                <a:latin typeface="Times New Roman" panose="02020603050405020304" pitchFamily="18" charset="0"/>
                <a:cs typeface="Times New Roman" panose="02020603050405020304" pitchFamily="18" charset="0"/>
              </a:rPr>
              <a:t>B</a:t>
            </a:r>
            <a:r>
              <a:rPr lang="en-US" altLang="zh-CN">
                <a:latin typeface="Times New Roman" panose="02020603050405020304" pitchFamily="18" charset="0"/>
                <a:cs typeface="Times New Roman" panose="02020603050405020304" pitchFamily="18" charset="0"/>
              </a:rPr>
              <a:t>=[12, 6, 0,1]</a:t>
            </a:r>
            <a:r>
              <a:rPr lang="en-US" altLang="zh-CN" b="1" i="1" baseline="30000">
                <a:latin typeface="Times New Roman" panose="02020603050405020304" pitchFamily="18" charset="0"/>
                <a:cs typeface="Times New Roman" panose="02020603050405020304" pitchFamily="18" charset="0"/>
              </a:rPr>
              <a:t>T</a:t>
            </a:r>
            <a:endParaRPr lang="en-US" altLang="zh-CN">
              <a:latin typeface="Times New Roman" panose="02020603050405020304" pitchFamily="18" charset="0"/>
              <a:cs typeface="Times New Roman" panose="02020603050405020304" pitchFamily="18" charset="0"/>
            </a:endParaRPr>
          </a:p>
          <a:p>
            <a:endParaRPr lang="en-US" altLang="zh-CN" b="1" i="1" baseline="30000">
              <a:latin typeface="Times New Roman" panose="02020603050405020304" pitchFamily="18" charset="0"/>
              <a:cs typeface="Times New Roman" panose="02020603050405020304" pitchFamily="18" charset="0"/>
            </a:endParaRPr>
          </a:p>
          <a:p>
            <a:pPr lvl="1"/>
            <a:endParaRPr lang="en-US" altLang="zh-CN" b="1" i="1" baseline="30000">
              <a:latin typeface="Times New Roman" panose="02020603050405020304" pitchFamily="18" charset="0"/>
              <a:cs typeface="Times New Roman" panose="02020603050405020304" pitchFamily="18" charset="0"/>
            </a:endParaRPr>
          </a:p>
          <a:p>
            <a:pPr lvl="1"/>
            <a:r>
              <a:rPr lang="en-US" altLang="zh-CN" b="1" i="1" baseline="30000">
                <a:latin typeface="Times New Roman" panose="02020603050405020304" pitchFamily="18" charset="0"/>
                <a:cs typeface="Times New Roman" panose="02020603050405020304" pitchFamily="18" charset="0"/>
              </a:rPr>
              <a:t>A</a:t>
            </a:r>
            <a:r>
              <a:rPr lang="en-US" altLang="zh-CN" b="1" i="1">
                <a:latin typeface="Times New Roman" panose="02020603050405020304" pitchFamily="18" charset="0"/>
                <a:cs typeface="Times New Roman" panose="02020603050405020304" pitchFamily="18" charset="0"/>
              </a:rPr>
              <a:t>p</a:t>
            </a:r>
            <a:r>
              <a:rPr lang="en-US" altLang="zh-CN">
                <a:latin typeface="Times New Roman" panose="02020603050405020304" pitchFamily="18" charset="0"/>
                <a:cs typeface="Times New Roman" panose="02020603050405020304" pitchFamily="18" charset="0"/>
              </a:rPr>
              <a:t>=[11.1, 13.6, 0,1]</a:t>
            </a:r>
            <a:r>
              <a:rPr lang="en-US" altLang="zh-CN" b="1" i="1" baseline="30000">
                <a:latin typeface="Times New Roman" panose="02020603050405020304" pitchFamily="18" charset="0"/>
                <a:cs typeface="Times New Roman" panose="02020603050405020304" pitchFamily="18" charset="0"/>
              </a:rPr>
              <a:t>T</a:t>
            </a:r>
            <a:endParaRPr lang="en-US" altLang="zh-CN">
              <a:latin typeface="Times New Roman" panose="02020603050405020304" pitchFamily="18" charset="0"/>
              <a:cs typeface="Times New Roman" panose="02020603050405020304" pitchFamily="18" charset="0"/>
            </a:endParaRPr>
          </a:p>
          <a:p>
            <a:endParaRPr lang="en-US" altLang="zh-CN"/>
          </a:p>
        </p:txBody>
      </p:sp>
      <p:graphicFrame>
        <p:nvGraphicFramePr>
          <p:cNvPr id="151555" name="Object 2">
            <a:extLst>
              <a:ext uri="{FF2B5EF4-FFF2-40B4-BE49-F238E27FC236}">
                <a16:creationId xmlns:a16="http://schemas.microsoft.com/office/drawing/2014/main" id="{86F2BFE4-C702-40ED-8ADE-C0CEA2AC40B1}"/>
              </a:ext>
            </a:extLst>
          </p:cNvPr>
          <p:cNvGraphicFramePr>
            <a:graphicFrameLocks noGrp="1"/>
          </p:cNvGraphicFramePr>
          <p:nvPr>
            <p:ph sz="half" idx="2"/>
          </p:nvPr>
        </p:nvGraphicFramePr>
        <p:xfrm>
          <a:off x="4806950" y="1860550"/>
          <a:ext cx="3913188" cy="1535113"/>
        </p:xfrm>
        <a:graphic>
          <a:graphicData uri="http://schemas.openxmlformats.org/presentationml/2006/ole">
            <mc:AlternateContent xmlns:mc="http://schemas.openxmlformats.org/markup-compatibility/2006">
              <mc:Choice xmlns:v="urn:schemas-microsoft-com:vml" Requires="v">
                <p:oleObj spid="_x0000_s163212" r:id="rId3" imgW="1612200" imgH="710891" progId="Equation.3">
                  <p:embed/>
                </p:oleObj>
              </mc:Choice>
              <mc:Fallback>
                <p:oleObj r:id="rId3" imgW="1612200" imgH="710891" progId="Equation.3">
                  <p:embed/>
                  <p:pic>
                    <p:nvPicPr>
                      <p:cNvPr id="151555" name="Object 2">
                        <a:extLst>
                          <a:ext uri="{FF2B5EF4-FFF2-40B4-BE49-F238E27FC236}">
                            <a16:creationId xmlns:a16="http://schemas.microsoft.com/office/drawing/2014/main" id="{86F2BFE4-C702-40ED-8ADE-C0CEA2AC40B1}"/>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950" y="1860550"/>
                        <a:ext cx="3913188"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2">
            <a:extLst>
              <a:ext uri="{FF2B5EF4-FFF2-40B4-BE49-F238E27FC236}">
                <a16:creationId xmlns:a16="http://schemas.microsoft.com/office/drawing/2014/main" id="{FE6286D3-24C4-4984-A91C-0E00A22F6837}"/>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8" name="Picture 12" descr="underline_base">
            <a:extLst>
              <a:ext uri="{FF2B5EF4-FFF2-40B4-BE49-F238E27FC236}">
                <a16:creationId xmlns:a16="http://schemas.microsoft.com/office/drawing/2014/main" id="{B9E80503-060A-4B17-87B4-AEC8A518E62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51555"/>
                                        </p:tgtEl>
                                        <p:attrNameLst>
                                          <p:attrName>style.visibility</p:attrName>
                                        </p:attrNameLst>
                                      </p:cBhvr>
                                      <p:to>
                                        <p:strVal val="visible"/>
                                      </p:to>
                                    </p:set>
                                    <p:anim calcmode="lin" valueType="num">
                                      <p:cBhvr>
                                        <p:cTn id="7" dur="500" fill="hold"/>
                                        <p:tgtEl>
                                          <p:spTgt spid="151555"/>
                                        </p:tgtEl>
                                        <p:attrNameLst>
                                          <p:attrName>ppt_w</p:attrName>
                                        </p:attrNameLst>
                                      </p:cBhvr>
                                      <p:tavLst>
                                        <p:tav tm="0">
                                          <p:val>
                                            <p:fltVal val="0"/>
                                          </p:val>
                                        </p:tav>
                                        <p:tav tm="100000">
                                          <p:val>
                                            <p:strVal val="#ppt_w"/>
                                          </p:val>
                                        </p:tav>
                                      </p:tavLst>
                                    </p:anim>
                                    <p:anim calcmode="lin" valueType="num">
                                      <p:cBhvr>
                                        <p:cTn id="8" dur="500" fill="hold"/>
                                        <p:tgtEl>
                                          <p:spTgt spid="15155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151554">
                                            <p:txEl>
                                              <p:pRg st="2" end="2"/>
                                            </p:txEl>
                                          </p:spTgt>
                                        </p:tgtEl>
                                        <p:attrNameLst>
                                          <p:attrName>style.visibility</p:attrName>
                                        </p:attrNameLst>
                                      </p:cBhvr>
                                      <p:to>
                                        <p:strVal val="visible"/>
                                      </p:to>
                                    </p:set>
                                    <p:anim calcmode="discrete" valueType="clr">
                                      <p:cBhvr override="childStyle">
                                        <p:cTn id="13" dur="80"/>
                                        <p:tgtEl>
                                          <p:spTgt spid="15155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1554">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151554">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1554">
                                            <p:txEl>
                                              <p:pRg st="5" end="5"/>
                                            </p:txEl>
                                          </p:spTgt>
                                        </p:tgtEl>
                                        <p:attrNameLst>
                                          <p:attrName>style.visibility</p:attrName>
                                        </p:attrNameLst>
                                      </p:cBhvr>
                                      <p:to>
                                        <p:strVal val="visible"/>
                                      </p:to>
                                    </p:set>
                                    <p:anim calcmode="discrete" valueType="clr">
                                      <p:cBhvr override="childStyle">
                                        <p:cTn id="20" dur="80"/>
                                        <p:tgtEl>
                                          <p:spTgt spid="15155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1554">
                                            <p:txEl>
                                              <p:pRg st="5" end="5"/>
                                            </p:txEl>
                                          </p:spTgt>
                                        </p:tgtEl>
                                        <p:attrNameLst>
                                          <p:attrName>fillcolor</p:attrName>
                                        </p:attrNameLst>
                                      </p:cBhvr>
                                      <p:tavLst>
                                        <p:tav tm="0">
                                          <p:val>
                                            <p:clrVal>
                                              <a:schemeClr val="accent2"/>
                                            </p:clrVal>
                                          </p:val>
                                        </p:tav>
                                        <p:tav tm="50000">
                                          <p:val>
                                            <p:clrVal>
                                              <a:schemeClr val="hlink"/>
                                            </p:clrVal>
                                          </p:val>
                                        </p:tav>
                                      </p:tavLst>
                                    </p:anim>
                                    <p:set>
                                      <p:cBhvr>
                                        <p:cTn id="22" dur="80"/>
                                        <p:tgtEl>
                                          <p:spTgt spid="151554">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dirty="0"/>
              <a:t>位置描述    </a:t>
            </a:r>
            <a:r>
              <a:rPr lang="en-US" altLang="zh-CN" sz="3800" dirty="0"/>
              <a:t>-----</a:t>
            </a:r>
            <a:r>
              <a:rPr lang="en-US" altLang="zh-CN" sz="3800" dirty="0">
                <a:sym typeface="Wingdings" panose="05000000000000000000" pitchFamily="2" charset="2"/>
              </a:rPr>
              <a:t>--&gt;     </a:t>
            </a:r>
            <a:r>
              <a:rPr lang="zh-CN" altLang="en-US" sz="3800" dirty="0">
                <a:sym typeface="Wingdings" panose="05000000000000000000" pitchFamily="2" charset="2"/>
              </a:rPr>
              <a:t>投影</a:t>
            </a:r>
            <a:r>
              <a:rPr lang="zh-CN" altLang="en-US" sz="3800" dirty="0"/>
              <a:t>描述</a:t>
            </a:r>
          </a:p>
        </p:txBody>
      </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59C0E5F-8D31-4EFA-9CAB-AB3B4816636E}"/>
              </a:ext>
            </a:extLst>
          </p:cNvPr>
          <p:cNvPicPr>
            <a:picLocks noChangeAspect="1"/>
          </p:cNvPicPr>
          <p:nvPr/>
        </p:nvPicPr>
        <p:blipFill>
          <a:blip r:embed="rId4"/>
          <a:stretch>
            <a:fillRect/>
          </a:stretch>
        </p:blipFill>
        <p:spPr>
          <a:xfrm>
            <a:off x="787794" y="4197327"/>
            <a:ext cx="7518006" cy="1913987"/>
          </a:xfrm>
          <a:prstGeom prst="rect">
            <a:avLst/>
          </a:prstGeom>
        </p:spPr>
      </p:pic>
      <p:pic>
        <p:nvPicPr>
          <p:cNvPr id="4" name="图片 3">
            <a:extLst>
              <a:ext uri="{FF2B5EF4-FFF2-40B4-BE49-F238E27FC236}">
                <a16:creationId xmlns:a16="http://schemas.microsoft.com/office/drawing/2014/main" id="{8CEAD66C-3574-4B5C-9FC3-1A1E5E4975D5}"/>
              </a:ext>
            </a:extLst>
          </p:cNvPr>
          <p:cNvPicPr>
            <a:picLocks noChangeAspect="1"/>
          </p:cNvPicPr>
          <p:nvPr/>
        </p:nvPicPr>
        <p:blipFill>
          <a:blip r:embed="rId5"/>
          <a:stretch>
            <a:fillRect/>
          </a:stretch>
        </p:blipFill>
        <p:spPr>
          <a:xfrm>
            <a:off x="242372" y="1785748"/>
            <a:ext cx="8405870" cy="2150311"/>
          </a:xfrm>
          <a:prstGeom prst="rect">
            <a:avLst/>
          </a:prstGeom>
        </p:spPr>
      </p:pic>
    </p:spTree>
    <p:extLst>
      <p:ext uri="{BB962C8B-B14F-4D97-AF65-F5344CB8AC3E}">
        <p14:creationId xmlns:p14="http://schemas.microsoft.com/office/powerpoint/2010/main" val="2152280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dirty="0"/>
              <a:t>位置描述    </a:t>
            </a:r>
            <a:r>
              <a:rPr lang="en-US" altLang="zh-CN" sz="3800" dirty="0"/>
              <a:t>-----</a:t>
            </a:r>
            <a:r>
              <a:rPr lang="en-US" altLang="zh-CN" sz="3800" dirty="0">
                <a:sym typeface="Wingdings" panose="05000000000000000000" pitchFamily="2" charset="2"/>
              </a:rPr>
              <a:t>--&gt;     </a:t>
            </a:r>
            <a:r>
              <a:rPr lang="zh-CN" altLang="en-US" sz="3800" dirty="0">
                <a:sym typeface="Wingdings" panose="05000000000000000000" pitchFamily="2" charset="2"/>
              </a:rPr>
              <a:t>投影</a:t>
            </a:r>
            <a:r>
              <a:rPr lang="zh-CN" altLang="en-US" sz="3800" dirty="0"/>
              <a:t>描述</a:t>
            </a:r>
          </a:p>
        </p:txBody>
      </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AF56F07-FAFE-4746-8E0B-4616F6760A8B}"/>
              </a:ext>
            </a:extLst>
          </p:cNvPr>
          <p:cNvPicPr>
            <a:picLocks noChangeAspect="1"/>
          </p:cNvPicPr>
          <p:nvPr/>
        </p:nvPicPr>
        <p:blipFill>
          <a:blip r:embed="rId4"/>
          <a:stretch>
            <a:fillRect/>
          </a:stretch>
        </p:blipFill>
        <p:spPr>
          <a:xfrm>
            <a:off x="1093323" y="1566863"/>
            <a:ext cx="5569204" cy="5251418"/>
          </a:xfrm>
          <a:prstGeom prst="rect">
            <a:avLst/>
          </a:prstGeom>
        </p:spPr>
      </p:pic>
    </p:spTree>
    <p:extLst>
      <p:ext uri="{BB962C8B-B14F-4D97-AF65-F5344CB8AC3E}">
        <p14:creationId xmlns:p14="http://schemas.microsoft.com/office/powerpoint/2010/main" val="4154924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dirty="0"/>
              <a:t>位置描述    </a:t>
            </a:r>
            <a:r>
              <a:rPr lang="en-US" altLang="zh-CN" sz="3800" dirty="0"/>
              <a:t>-----</a:t>
            </a:r>
            <a:r>
              <a:rPr lang="en-US" altLang="zh-CN" sz="3800" dirty="0">
                <a:sym typeface="Wingdings" panose="05000000000000000000" pitchFamily="2" charset="2"/>
              </a:rPr>
              <a:t>--&gt;     </a:t>
            </a:r>
            <a:r>
              <a:rPr lang="zh-CN" altLang="en-US" sz="3800" dirty="0">
                <a:sym typeface="Wingdings" panose="05000000000000000000" pitchFamily="2" charset="2"/>
              </a:rPr>
              <a:t>投影</a:t>
            </a:r>
            <a:r>
              <a:rPr lang="zh-CN" altLang="en-US" sz="3800" dirty="0"/>
              <a:t>描述</a:t>
            </a:r>
          </a:p>
        </p:txBody>
      </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C927FE2-4B74-4881-9662-79762BF1AFC5}"/>
              </a:ext>
            </a:extLst>
          </p:cNvPr>
          <p:cNvPicPr>
            <a:picLocks noChangeAspect="1"/>
          </p:cNvPicPr>
          <p:nvPr/>
        </p:nvPicPr>
        <p:blipFill>
          <a:blip r:embed="rId4"/>
          <a:stretch>
            <a:fillRect/>
          </a:stretch>
        </p:blipFill>
        <p:spPr>
          <a:xfrm>
            <a:off x="1368883" y="1566863"/>
            <a:ext cx="5604793" cy="5188437"/>
          </a:xfrm>
          <a:prstGeom prst="rect">
            <a:avLst/>
          </a:prstGeom>
        </p:spPr>
      </p:pic>
    </p:spTree>
    <p:extLst>
      <p:ext uri="{BB962C8B-B14F-4D97-AF65-F5344CB8AC3E}">
        <p14:creationId xmlns:p14="http://schemas.microsoft.com/office/powerpoint/2010/main" val="2297881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dirty="0"/>
              <a:t>位置描述    </a:t>
            </a:r>
            <a:r>
              <a:rPr lang="en-US" altLang="zh-CN" sz="3800" dirty="0"/>
              <a:t>-----</a:t>
            </a:r>
            <a:r>
              <a:rPr lang="en-US" altLang="zh-CN" sz="3800" dirty="0">
                <a:sym typeface="Wingdings" panose="05000000000000000000" pitchFamily="2" charset="2"/>
              </a:rPr>
              <a:t>--&gt;     </a:t>
            </a:r>
            <a:r>
              <a:rPr lang="zh-CN" altLang="en-US" sz="3800" dirty="0">
                <a:sym typeface="Wingdings" panose="05000000000000000000" pitchFamily="2" charset="2"/>
              </a:rPr>
              <a:t>投影</a:t>
            </a:r>
            <a:r>
              <a:rPr lang="zh-CN" altLang="en-US" sz="3800" dirty="0"/>
              <a:t>描述</a:t>
            </a:r>
          </a:p>
        </p:txBody>
      </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ACB0E88-C5DA-484D-A581-25C79447257D}"/>
              </a:ext>
            </a:extLst>
          </p:cNvPr>
          <p:cNvPicPr>
            <a:picLocks noChangeAspect="1"/>
          </p:cNvPicPr>
          <p:nvPr/>
        </p:nvPicPr>
        <p:blipFill>
          <a:blip r:embed="rId4"/>
          <a:stretch>
            <a:fillRect/>
          </a:stretch>
        </p:blipFill>
        <p:spPr>
          <a:xfrm>
            <a:off x="1362486" y="1566862"/>
            <a:ext cx="6138041" cy="5291137"/>
          </a:xfrm>
          <a:prstGeom prst="rect">
            <a:avLst/>
          </a:prstGeom>
        </p:spPr>
      </p:pic>
    </p:spTree>
    <p:extLst>
      <p:ext uri="{BB962C8B-B14F-4D97-AF65-F5344CB8AC3E}">
        <p14:creationId xmlns:p14="http://schemas.microsoft.com/office/powerpoint/2010/main" val="1194967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dirty="0"/>
              <a:t>位置描述    </a:t>
            </a:r>
            <a:r>
              <a:rPr lang="en-US" altLang="zh-CN" sz="3800" dirty="0"/>
              <a:t>-----</a:t>
            </a:r>
            <a:r>
              <a:rPr lang="en-US" altLang="zh-CN" sz="3800" dirty="0">
                <a:sym typeface="Wingdings" panose="05000000000000000000" pitchFamily="2" charset="2"/>
              </a:rPr>
              <a:t>--&gt;     </a:t>
            </a:r>
            <a:r>
              <a:rPr lang="zh-CN" altLang="en-US" sz="3800" dirty="0">
                <a:sym typeface="Wingdings" panose="05000000000000000000" pitchFamily="2" charset="2"/>
              </a:rPr>
              <a:t>投影</a:t>
            </a:r>
            <a:r>
              <a:rPr lang="zh-CN" altLang="en-US" sz="3800" dirty="0"/>
              <a:t>描述</a:t>
            </a:r>
          </a:p>
        </p:txBody>
      </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BECA696-CA89-4C8A-8588-386CD0558577}"/>
              </a:ext>
            </a:extLst>
          </p:cNvPr>
          <p:cNvPicPr>
            <a:picLocks noChangeAspect="1"/>
          </p:cNvPicPr>
          <p:nvPr/>
        </p:nvPicPr>
        <p:blipFill>
          <a:blip r:embed="rId4"/>
          <a:stretch>
            <a:fillRect/>
          </a:stretch>
        </p:blipFill>
        <p:spPr>
          <a:xfrm>
            <a:off x="1003643" y="1643622"/>
            <a:ext cx="6648507" cy="5165815"/>
          </a:xfrm>
          <a:prstGeom prst="rect">
            <a:avLst/>
          </a:prstGeom>
        </p:spPr>
      </p:pic>
    </p:spTree>
    <p:extLst>
      <p:ext uri="{BB962C8B-B14F-4D97-AF65-F5344CB8AC3E}">
        <p14:creationId xmlns:p14="http://schemas.microsoft.com/office/powerpoint/2010/main" val="3960553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5AAD39FE-471C-4976-BF2E-74000864456B}"/>
              </a:ext>
            </a:extLst>
          </p:cNvPr>
          <p:cNvSpPr>
            <a:spLocks noGrp="1" noChangeArrowheads="1"/>
          </p:cNvSpPr>
          <p:nvPr>
            <p:ph type="title"/>
          </p:nvPr>
        </p:nvSpPr>
        <p:spPr>
          <a:xfrm>
            <a:off x="533400" y="979488"/>
            <a:ext cx="7772400" cy="587375"/>
          </a:xfrm>
        </p:spPr>
        <p:txBody>
          <a:bodyPr/>
          <a:lstStyle/>
          <a:p>
            <a:r>
              <a:rPr lang="zh-CN" altLang="en-US" sz="3800" dirty="0"/>
              <a:t>位置描述    </a:t>
            </a:r>
            <a:r>
              <a:rPr lang="en-US" altLang="zh-CN" sz="3800" dirty="0"/>
              <a:t>-----</a:t>
            </a:r>
            <a:r>
              <a:rPr lang="en-US" altLang="zh-CN" sz="3800" dirty="0">
                <a:sym typeface="Wingdings" panose="05000000000000000000" pitchFamily="2" charset="2"/>
              </a:rPr>
              <a:t>--&gt;     </a:t>
            </a:r>
            <a:r>
              <a:rPr lang="zh-CN" altLang="en-US" sz="3800" dirty="0">
                <a:sym typeface="Wingdings" panose="05000000000000000000" pitchFamily="2" charset="2"/>
              </a:rPr>
              <a:t>投影</a:t>
            </a:r>
            <a:r>
              <a:rPr lang="zh-CN" altLang="en-US" sz="3800" dirty="0"/>
              <a:t>描述</a:t>
            </a:r>
          </a:p>
        </p:txBody>
      </p:sp>
      <p:sp>
        <p:nvSpPr>
          <p:cNvPr id="35" name="Rectangle 2">
            <a:extLst>
              <a:ext uri="{FF2B5EF4-FFF2-40B4-BE49-F238E27FC236}">
                <a16:creationId xmlns:a16="http://schemas.microsoft.com/office/drawing/2014/main" id="{AAA2F3DD-AF4A-4852-BA29-F187DD7B59D3}"/>
              </a:ext>
            </a:extLst>
          </p:cNvPr>
          <p:cNvSpPr txBox="1">
            <a:spLocks noChangeArrowheads="1"/>
          </p:cNvSpPr>
          <p:nvPr/>
        </p:nvSpPr>
        <p:spPr bwMode="auto">
          <a:xfrm>
            <a:off x="553496" y="-55002"/>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kern="0" dirty="0"/>
              <a:t>3. </a:t>
            </a:r>
            <a:r>
              <a:rPr lang="zh-CN" altLang="en-US" kern="0" dirty="0"/>
              <a:t>空间变换矩阵</a:t>
            </a:r>
            <a:endParaRPr lang="en-US" altLang="zh-CN" kern="0" dirty="0"/>
          </a:p>
        </p:txBody>
      </p:sp>
      <p:pic>
        <p:nvPicPr>
          <p:cNvPr id="36" name="Picture 12" descr="underline_base">
            <a:extLst>
              <a:ext uri="{FF2B5EF4-FFF2-40B4-BE49-F238E27FC236}">
                <a16:creationId xmlns:a16="http://schemas.microsoft.com/office/drawing/2014/main" id="{CD9ADAD4-E541-4882-B41C-3FAE02CF6C5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746686"/>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6DE3EE0-A924-44AF-836C-83E043FA15B9}"/>
              </a:ext>
            </a:extLst>
          </p:cNvPr>
          <p:cNvPicPr>
            <a:picLocks noChangeAspect="1"/>
          </p:cNvPicPr>
          <p:nvPr/>
        </p:nvPicPr>
        <p:blipFill>
          <a:blip r:embed="rId4"/>
          <a:stretch>
            <a:fillRect/>
          </a:stretch>
        </p:blipFill>
        <p:spPr>
          <a:xfrm>
            <a:off x="1280989" y="1566862"/>
            <a:ext cx="6646655" cy="5291137"/>
          </a:xfrm>
          <a:prstGeom prst="rect">
            <a:avLst/>
          </a:prstGeom>
        </p:spPr>
      </p:pic>
    </p:spTree>
    <p:extLst>
      <p:ext uri="{BB962C8B-B14F-4D97-AF65-F5344CB8AC3E}">
        <p14:creationId xmlns:p14="http://schemas.microsoft.com/office/powerpoint/2010/main" val="153187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t> </a:t>
            </a:r>
            <a:r>
              <a:rPr lang="zh-CN" altLang="en-US" sz="3600" dirty="0"/>
              <a:t>空间坐标定义</a:t>
            </a:r>
            <a:endParaRPr lang="en-US" altLang="zh-CN" sz="3600" dirty="0"/>
          </a:p>
          <a:p>
            <a:pPr marL="514350" indent="-514350" eaLnBrk="1" hangingPunct="1">
              <a:buFont typeface="Arial" panose="020B0604020202020204" pitchFamily="34" charset="0"/>
              <a:buAutoNum type="arabicPeriod"/>
              <a:defRPr/>
            </a:pPr>
            <a:r>
              <a:rPr lang="en-US" altLang="zh-CN" sz="3600" dirty="0"/>
              <a:t> </a:t>
            </a:r>
            <a:r>
              <a:rPr lang="zh-CN" altLang="en-US" sz="3600" dirty="0"/>
              <a:t>齐次坐标系</a:t>
            </a:r>
            <a:endParaRPr lang="en-US" altLang="zh-CN" sz="3600" dirty="0"/>
          </a:p>
          <a:p>
            <a:pPr marL="514350" indent="-514350" eaLnBrk="1" hangingPunct="1">
              <a:buFont typeface="Arial" panose="020B0604020202020204" pitchFamily="34" charset="0"/>
              <a:buAutoNum type="arabicPeriod"/>
              <a:defRPr/>
            </a:pPr>
            <a:r>
              <a:rPr lang="en-US" altLang="zh-CN" sz="3600" dirty="0"/>
              <a:t> </a:t>
            </a:r>
            <a:r>
              <a:rPr lang="zh-CN" altLang="en-US" sz="3600" dirty="0"/>
              <a:t>空间变换矩阵</a:t>
            </a:r>
            <a:endParaRPr lang="en-US" altLang="zh-CN" sz="3600" dirty="0"/>
          </a:p>
          <a:p>
            <a:pPr marL="514350" indent="-514350" eaLnBrk="1" hangingPunct="1">
              <a:buFont typeface="Arial" panose="020B0604020202020204" pitchFamily="34" charset="0"/>
              <a:buAutoNum type="arabicPeriod"/>
              <a:defRPr/>
            </a:pPr>
            <a:r>
              <a:rPr lang="zh-CN" altLang="en-US" sz="3600" dirty="0"/>
              <a:t> 旋转向量</a:t>
            </a:r>
            <a:endParaRPr lang="en-US" altLang="zh-CN" sz="3600" dirty="0"/>
          </a:p>
          <a:p>
            <a:pPr eaLnBrk="1" hangingPunct="1">
              <a:defRPr/>
            </a:pPr>
            <a:r>
              <a:rPr lang="en-US" altLang="zh-CN" sz="3600" dirty="0"/>
              <a:t>5.  </a:t>
            </a:r>
            <a:r>
              <a:rPr lang="zh-CN" altLang="en-US" sz="3600" dirty="0"/>
              <a:t>欧拉角</a:t>
            </a:r>
            <a:endParaRPr lang="en-US" altLang="zh-CN" sz="3600" dirty="0"/>
          </a:p>
          <a:p>
            <a:pPr eaLnBrk="1" hangingPunct="1">
              <a:defRPr/>
            </a:pPr>
            <a:r>
              <a:rPr lang="en-US" altLang="zh-CN" sz="3600" dirty="0"/>
              <a:t>6.  </a:t>
            </a:r>
            <a:r>
              <a:rPr lang="zh-CN" altLang="en-US" sz="3600" dirty="0"/>
              <a:t>四元数</a:t>
            </a:r>
            <a:endParaRPr lang="en-US" altLang="zh-CN" sz="3600" dirty="0"/>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3194642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空间坐标定义</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齐次坐标系</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空间变换矩阵</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zh-CN" altLang="en-US" sz="3600" dirty="0"/>
              <a:t> 旋转向量</a:t>
            </a:r>
            <a:endParaRPr lang="en-US" altLang="zh-CN" sz="3600" dirty="0"/>
          </a:p>
          <a:p>
            <a:pPr eaLnBrk="1" hangingPunct="1">
              <a:defRPr/>
            </a:pPr>
            <a:r>
              <a:rPr lang="en-US" altLang="zh-CN" sz="3600" dirty="0"/>
              <a:t>5.  </a:t>
            </a:r>
            <a:r>
              <a:rPr lang="zh-CN" altLang="en-US" sz="3600" dirty="0"/>
              <a:t>欧拉角</a:t>
            </a:r>
            <a:endParaRPr lang="en-US" altLang="zh-CN" sz="3600" dirty="0"/>
          </a:p>
          <a:p>
            <a:pPr eaLnBrk="1" hangingPunct="1">
              <a:defRPr/>
            </a:pPr>
            <a:r>
              <a:rPr lang="en-US" altLang="zh-CN" sz="3600" dirty="0"/>
              <a:t>6.  </a:t>
            </a:r>
            <a:r>
              <a:rPr lang="zh-CN" altLang="en-US" sz="3600" dirty="0"/>
              <a:t>四元数</a:t>
            </a:r>
            <a:endParaRPr lang="en-US" altLang="zh-CN" sz="3600" dirty="0"/>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2645943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23FB2E3-D3CB-4146-A84B-FF0D739496AD}"/>
              </a:ext>
            </a:extLst>
          </p:cNvPr>
          <p:cNvSpPr txBox="1">
            <a:spLocks noChangeArrowheads="1"/>
          </p:cNvSpPr>
          <p:nvPr/>
        </p:nvSpPr>
        <p:spPr bwMode="auto">
          <a:xfrm>
            <a:off x="553496" y="-12533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dirty="0"/>
              <a:t>4. </a:t>
            </a:r>
            <a:r>
              <a:rPr lang="zh-CN" altLang="en-US" dirty="0"/>
              <a:t>旋转向量</a:t>
            </a:r>
            <a:endParaRPr lang="en-US" altLang="zh-CN" kern="0" dirty="0"/>
          </a:p>
        </p:txBody>
      </p:sp>
      <p:pic>
        <p:nvPicPr>
          <p:cNvPr id="9" name="Picture 12" descr="underline_base">
            <a:extLst>
              <a:ext uri="{FF2B5EF4-FFF2-40B4-BE49-F238E27FC236}">
                <a16:creationId xmlns:a16="http://schemas.microsoft.com/office/drawing/2014/main" id="{435876DE-29AF-4AC9-869A-7DBA5A13933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59" y="67635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2681AA45-3012-4B44-9D57-4C02CE4E7513}"/>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r>
              <a:rPr lang="zh-CN" altLang="en-US" sz="2000" dirty="0">
                <a:latin typeface="+mj-ea"/>
                <a:ea typeface="+mj-ea"/>
              </a:rPr>
              <a:t>给定参考系，向量的运算可由坐标运算表达</a:t>
            </a: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加法和减法</a:t>
            </a: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内积</a:t>
            </a: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外积</a:t>
            </a:r>
            <a:endParaRPr lang="en-US" altLang="zh-CN" sz="2000" dirty="0">
              <a:latin typeface="+mj-ea"/>
              <a:ea typeface="+mj-ea"/>
            </a:endParaRPr>
          </a:p>
        </p:txBody>
      </p:sp>
      <p:pic>
        <p:nvPicPr>
          <p:cNvPr id="11" name="图片 10">
            <a:extLst>
              <a:ext uri="{FF2B5EF4-FFF2-40B4-BE49-F238E27FC236}">
                <a16:creationId xmlns:a16="http://schemas.microsoft.com/office/drawing/2014/main" id="{22A948D3-4E10-46D5-9880-4EE11CAAB1E6}"/>
              </a:ext>
            </a:extLst>
          </p:cNvPr>
          <p:cNvPicPr>
            <a:picLocks noChangeAspect="1"/>
          </p:cNvPicPr>
          <p:nvPr/>
        </p:nvPicPr>
        <p:blipFill>
          <a:blip r:embed="rId4"/>
          <a:stretch>
            <a:fillRect/>
          </a:stretch>
        </p:blipFill>
        <p:spPr>
          <a:xfrm>
            <a:off x="2805735" y="2122125"/>
            <a:ext cx="4206605" cy="1013548"/>
          </a:xfrm>
          <a:prstGeom prst="rect">
            <a:avLst/>
          </a:prstGeom>
        </p:spPr>
      </p:pic>
      <p:pic>
        <p:nvPicPr>
          <p:cNvPr id="12" name="图片 11">
            <a:extLst>
              <a:ext uri="{FF2B5EF4-FFF2-40B4-BE49-F238E27FC236}">
                <a16:creationId xmlns:a16="http://schemas.microsoft.com/office/drawing/2014/main" id="{9C90671B-BF65-46EC-B64C-5956948F7555}"/>
              </a:ext>
            </a:extLst>
          </p:cNvPr>
          <p:cNvPicPr>
            <a:picLocks noChangeAspect="1"/>
          </p:cNvPicPr>
          <p:nvPr/>
        </p:nvPicPr>
        <p:blipFill>
          <a:blip r:embed="rId5"/>
          <a:stretch>
            <a:fillRect/>
          </a:stretch>
        </p:blipFill>
        <p:spPr>
          <a:xfrm>
            <a:off x="1784912" y="3582559"/>
            <a:ext cx="6974295" cy="1367509"/>
          </a:xfrm>
          <a:prstGeom prst="rect">
            <a:avLst/>
          </a:prstGeom>
        </p:spPr>
      </p:pic>
      <p:sp>
        <p:nvSpPr>
          <p:cNvPr id="3" name="对话气泡: 圆角矩形 2">
            <a:extLst>
              <a:ext uri="{FF2B5EF4-FFF2-40B4-BE49-F238E27FC236}">
                <a16:creationId xmlns:a16="http://schemas.microsoft.com/office/drawing/2014/main" id="{30B23D82-EBD3-40C9-8F3B-824A61317624}"/>
              </a:ext>
            </a:extLst>
          </p:cNvPr>
          <p:cNvSpPr/>
          <p:nvPr/>
        </p:nvSpPr>
        <p:spPr bwMode="auto">
          <a:xfrm>
            <a:off x="7458418" y="2919470"/>
            <a:ext cx="1483159" cy="509530"/>
          </a:xfrm>
          <a:prstGeom prst="wedgeRoundRectCallout">
            <a:avLst>
              <a:gd name="adj1" fmla="val 4562"/>
              <a:gd name="adj2" fmla="val 163882"/>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反对称矩阵</a:t>
            </a:r>
          </a:p>
        </p:txBody>
      </p:sp>
      <p:pic>
        <p:nvPicPr>
          <p:cNvPr id="13" name="图片 5">
            <a:extLst>
              <a:ext uri="{FF2B5EF4-FFF2-40B4-BE49-F238E27FC236}">
                <a16:creationId xmlns:a16="http://schemas.microsoft.com/office/drawing/2014/main" id="{92279A75-06DD-4D69-902F-F0B075EF0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376" y="5073717"/>
            <a:ext cx="2033588"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EDAB4860-8998-4310-B3C8-50130B8DD3B1}"/>
              </a:ext>
            </a:extLst>
          </p:cNvPr>
          <p:cNvSpPr>
            <a:spLocks noGrp="1" noChangeArrowheads="1"/>
          </p:cNvSpPr>
          <p:nvPr>
            <p:ph type="body" sz="half" idx="1"/>
          </p:nvPr>
        </p:nvSpPr>
        <p:spPr>
          <a:xfrm>
            <a:off x="457200" y="1600200"/>
            <a:ext cx="8229600" cy="1546225"/>
          </a:xfrm>
        </p:spPr>
        <p:txBody>
          <a:bodyPr/>
          <a:lstStyle/>
          <a:p>
            <a:pPr>
              <a:spcAft>
                <a:spcPct val="20000"/>
              </a:spcAft>
            </a:pPr>
            <a:r>
              <a:rPr lang="zh-CN" altLang="en-US" sz="2400" dirty="0">
                <a:cs typeface="Times New Roman" panose="02020603050405020304" pitchFamily="18" charset="0"/>
              </a:rPr>
              <a:t>除了旋转矩阵表示欧式变换之外，还存在其他的表示方式 </a:t>
            </a:r>
            <a:endParaRPr lang="en-US" altLang="zh-CN" sz="2400" dirty="0">
              <a:cs typeface="Times New Roman" panose="02020603050405020304" pitchFamily="18" charset="0"/>
            </a:endParaRPr>
          </a:p>
          <a:p>
            <a:pPr>
              <a:spcAft>
                <a:spcPct val="20000"/>
              </a:spcAft>
            </a:pPr>
            <a:r>
              <a:rPr lang="zh-CN" altLang="en-US" sz="2400" dirty="0">
                <a:cs typeface="Times New Roman" panose="02020603050405020304" pitchFamily="18" charset="0"/>
              </a:rPr>
              <a:t>旋转矩阵 </a:t>
            </a:r>
            <a:r>
              <a:rPr lang="en-US" altLang="zh-CN" sz="2400" dirty="0">
                <a:cs typeface="Times New Roman" panose="02020603050405020304" pitchFamily="18" charset="0"/>
              </a:rPr>
              <a:t>R </a:t>
            </a:r>
            <a:r>
              <a:rPr lang="zh-CN" altLang="en-US" sz="2400" dirty="0">
                <a:cs typeface="Times New Roman" panose="02020603050405020304" pitchFamily="18" charset="0"/>
              </a:rPr>
              <a:t>有九个元素，但仅有三个自由度 </a:t>
            </a:r>
            <a:endParaRPr lang="en-US" altLang="zh-CN" sz="2400" dirty="0">
              <a:cs typeface="Times New Roman" panose="02020603050405020304" pitchFamily="18" charset="0"/>
            </a:endParaRPr>
          </a:p>
          <a:p>
            <a:pPr>
              <a:spcAft>
                <a:spcPct val="20000"/>
              </a:spcAft>
            </a:pPr>
            <a:r>
              <a:rPr lang="zh-CN" altLang="en-US" sz="2400" dirty="0">
                <a:cs typeface="Times New Roman" panose="02020603050405020304" pitchFamily="18" charset="0"/>
              </a:rPr>
              <a:t>能否以更少的元素表达旋转？</a:t>
            </a:r>
          </a:p>
          <a:p>
            <a:endParaRPr lang="zh-CN" altLang="en-US" sz="2400" dirty="0"/>
          </a:p>
        </p:txBody>
      </p:sp>
      <p:sp>
        <p:nvSpPr>
          <p:cNvPr id="210950" name="矩形 3">
            <a:extLst>
              <a:ext uri="{FF2B5EF4-FFF2-40B4-BE49-F238E27FC236}">
                <a16:creationId xmlns:a16="http://schemas.microsoft.com/office/drawing/2014/main" id="{BB645A9E-ACAF-4D56-ABC1-D949B16398FE}"/>
              </a:ext>
            </a:extLst>
          </p:cNvPr>
          <p:cNvSpPr>
            <a:spLocks noChangeArrowheads="1"/>
          </p:cNvSpPr>
          <p:nvPr/>
        </p:nvSpPr>
        <p:spPr bwMode="auto">
          <a:xfrm>
            <a:off x="457200" y="3546475"/>
            <a:ext cx="56276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400" dirty="0"/>
              <a:t>旋转向量 </a:t>
            </a:r>
            <a:endParaRPr lang="en-US" altLang="zh-CN" sz="2400" dirty="0"/>
          </a:p>
          <a:p>
            <a:pPr>
              <a:lnSpc>
                <a:spcPct val="100000"/>
              </a:lnSpc>
              <a:spcBef>
                <a:spcPct val="0"/>
              </a:spcBef>
              <a:buClrTx/>
              <a:buSzTx/>
              <a:buFontTx/>
              <a:buNone/>
            </a:pPr>
            <a:r>
              <a:rPr lang="zh-CN" altLang="en-US" sz="2400" dirty="0"/>
              <a:t>方向为旋转轴，长度为转过的角度 </a:t>
            </a:r>
            <a:endParaRPr lang="en-US" altLang="zh-CN" sz="2400" dirty="0"/>
          </a:p>
          <a:p>
            <a:pPr>
              <a:lnSpc>
                <a:spcPct val="100000"/>
              </a:lnSpc>
              <a:spcBef>
                <a:spcPct val="0"/>
              </a:spcBef>
              <a:buClrTx/>
              <a:buSzTx/>
              <a:buFontTx/>
              <a:buNone/>
            </a:pPr>
            <a:r>
              <a:rPr lang="zh-CN" altLang="en-US" sz="2400" dirty="0"/>
              <a:t>称为角轴</a:t>
            </a:r>
            <a:r>
              <a:rPr lang="en-US" altLang="zh-CN" sz="2400" dirty="0"/>
              <a:t>/</a:t>
            </a:r>
            <a:r>
              <a:rPr lang="zh-CN" altLang="en-US" sz="2400" dirty="0"/>
              <a:t>轴角（</a:t>
            </a:r>
            <a:r>
              <a:rPr lang="en-US" altLang="zh-CN" sz="2400" dirty="0"/>
              <a:t>Angle Axis</a:t>
            </a:r>
            <a:r>
              <a:rPr lang="zh-CN" altLang="en-US" sz="2400" dirty="0"/>
              <a:t>）或旋转向量（</a:t>
            </a:r>
            <a:r>
              <a:rPr lang="en-US" altLang="zh-CN" sz="2400" dirty="0"/>
              <a:t>Rotation Vector</a:t>
            </a:r>
            <a:r>
              <a:rPr lang="zh-CN" altLang="en-US" sz="2400" dirty="0"/>
              <a:t>）</a:t>
            </a:r>
          </a:p>
        </p:txBody>
      </p:sp>
      <p:pic>
        <p:nvPicPr>
          <p:cNvPr id="210951" name="图片 5">
            <a:extLst>
              <a:ext uri="{FF2B5EF4-FFF2-40B4-BE49-F238E27FC236}">
                <a16:creationId xmlns:a16="http://schemas.microsoft.com/office/drawing/2014/main" id="{D98923DF-2735-431E-B964-71D8DAE0B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3589338"/>
            <a:ext cx="2033588"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623FB2E3-D3CB-4146-A84B-FF0D739496AD}"/>
              </a:ext>
            </a:extLst>
          </p:cNvPr>
          <p:cNvSpPr txBox="1">
            <a:spLocks noChangeArrowheads="1"/>
          </p:cNvSpPr>
          <p:nvPr/>
        </p:nvSpPr>
        <p:spPr bwMode="auto">
          <a:xfrm>
            <a:off x="553496" y="-12533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dirty="0"/>
              <a:t>4. </a:t>
            </a:r>
            <a:r>
              <a:rPr lang="zh-CN" altLang="en-US" dirty="0"/>
              <a:t>旋转向量</a:t>
            </a:r>
            <a:endParaRPr lang="en-US" altLang="zh-CN" kern="0" dirty="0"/>
          </a:p>
        </p:txBody>
      </p:sp>
      <p:pic>
        <p:nvPicPr>
          <p:cNvPr id="9" name="Picture 12" descr="underline_base">
            <a:extLst>
              <a:ext uri="{FF2B5EF4-FFF2-40B4-BE49-F238E27FC236}">
                <a16:creationId xmlns:a16="http://schemas.microsoft.com/office/drawing/2014/main" id="{435876DE-29AF-4AC9-869A-7DBA5A13933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59" y="67635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752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a:extLst>
              <a:ext uri="{FF2B5EF4-FFF2-40B4-BE49-F238E27FC236}">
                <a16:creationId xmlns:a16="http://schemas.microsoft.com/office/drawing/2014/main" id="{99CC1B29-1F73-40E3-9B54-F26637F84DD1}"/>
              </a:ext>
            </a:extLst>
          </p:cNvPr>
          <p:cNvSpPr>
            <a:spLocks noGrp="1" noChangeArrowheads="1"/>
          </p:cNvSpPr>
          <p:nvPr>
            <p:ph type="body" sz="half" idx="1"/>
          </p:nvPr>
        </p:nvSpPr>
        <p:spPr>
          <a:xfrm>
            <a:off x="457200" y="1600200"/>
            <a:ext cx="8229600" cy="1546225"/>
          </a:xfrm>
        </p:spPr>
        <p:txBody>
          <a:bodyPr/>
          <a:lstStyle/>
          <a:p>
            <a:pPr>
              <a:spcAft>
                <a:spcPct val="20000"/>
              </a:spcAft>
              <a:defRPr/>
            </a:pPr>
            <a:r>
              <a:rPr lang="zh-CN" altLang="en-US" sz="2400" dirty="0">
                <a:cs typeface="Times New Roman" panose="02020603050405020304" pitchFamily="18" charset="0"/>
              </a:rPr>
              <a:t> 旋转向量与变换矩阵的不同： </a:t>
            </a:r>
            <a:endParaRPr lang="en-US" altLang="zh-CN" sz="2400" dirty="0">
              <a:cs typeface="Times New Roman" panose="02020603050405020304" pitchFamily="18" charset="0"/>
            </a:endParaRPr>
          </a:p>
          <a:p>
            <a:pPr marL="400050" lvl="1" indent="0">
              <a:spcAft>
                <a:spcPct val="20000"/>
              </a:spcAft>
              <a:buFont typeface="Wingdings" panose="05000000000000000000" pitchFamily="2" charset="2"/>
              <a:buNone/>
              <a:defRPr/>
            </a:pPr>
            <a:r>
              <a:rPr lang="en-US" altLang="zh-CN" sz="2000" dirty="0">
                <a:cs typeface="Times New Roman" panose="02020603050405020304" pitchFamily="18" charset="0"/>
              </a:rPr>
              <a:t>• </a:t>
            </a:r>
            <a:r>
              <a:rPr lang="zh-CN" altLang="en-US" sz="2000" dirty="0">
                <a:cs typeface="Times New Roman" panose="02020603050405020304" pitchFamily="18" charset="0"/>
              </a:rPr>
              <a:t>仅有三个量 </a:t>
            </a:r>
            <a:endParaRPr lang="en-US" altLang="zh-CN" sz="2000" dirty="0">
              <a:cs typeface="Times New Roman" panose="02020603050405020304" pitchFamily="18" charset="0"/>
            </a:endParaRPr>
          </a:p>
          <a:p>
            <a:pPr marL="400050" lvl="1" indent="0">
              <a:spcAft>
                <a:spcPct val="20000"/>
              </a:spcAft>
              <a:buFont typeface="Wingdings" panose="05000000000000000000" pitchFamily="2" charset="2"/>
              <a:buNone/>
              <a:defRPr/>
            </a:pPr>
            <a:r>
              <a:rPr lang="en-US" altLang="zh-CN" sz="2000" dirty="0">
                <a:cs typeface="Times New Roman" panose="02020603050405020304" pitchFamily="18" charset="0"/>
              </a:rPr>
              <a:t>• </a:t>
            </a:r>
            <a:r>
              <a:rPr lang="zh-CN" altLang="en-US" sz="2000" dirty="0">
                <a:cs typeface="Times New Roman" panose="02020603050405020304" pitchFamily="18" charset="0"/>
              </a:rPr>
              <a:t>无约束</a:t>
            </a:r>
            <a:endParaRPr lang="en-US" altLang="zh-CN" sz="2000" dirty="0">
              <a:cs typeface="Times New Roman" panose="02020603050405020304" pitchFamily="18" charset="0"/>
            </a:endParaRPr>
          </a:p>
          <a:p>
            <a:pPr marL="400050" lvl="1" indent="0">
              <a:spcAft>
                <a:spcPct val="20000"/>
              </a:spcAft>
              <a:buFont typeface="Wingdings" panose="05000000000000000000" pitchFamily="2" charset="2"/>
              <a:buNone/>
              <a:defRPr/>
            </a:pPr>
            <a:r>
              <a:rPr lang="en-US" altLang="zh-CN" sz="2000" dirty="0">
                <a:cs typeface="Times New Roman" panose="02020603050405020304" pitchFamily="18" charset="0"/>
              </a:rPr>
              <a:t>• </a:t>
            </a:r>
            <a:r>
              <a:rPr lang="zh-CN" altLang="en-US" sz="2000" dirty="0">
                <a:cs typeface="Times New Roman" panose="02020603050405020304" pitchFamily="18" charset="0"/>
              </a:rPr>
              <a:t>更直观 </a:t>
            </a:r>
            <a:endParaRPr lang="en-US" altLang="zh-CN" sz="2000" dirty="0">
              <a:cs typeface="Times New Roman" panose="02020603050405020304" pitchFamily="18" charset="0"/>
            </a:endParaRPr>
          </a:p>
          <a:p>
            <a:pPr>
              <a:spcAft>
                <a:spcPct val="20000"/>
              </a:spcAft>
              <a:defRPr/>
            </a:pPr>
            <a:r>
              <a:rPr lang="zh-CN" altLang="en-US" sz="2400" dirty="0">
                <a:cs typeface="Times New Roman" panose="02020603050405020304" pitchFamily="18" charset="0"/>
              </a:rPr>
              <a:t>它们可以是同一个东西的不同表达方式</a:t>
            </a:r>
          </a:p>
          <a:p>
            <a:pPr>
              <a:spcAft>
                <a:spcPct val="20000"/>
              </a:spcAft>
              <a:defRPr/>
            </a:pPr>
            <a:r>
              <a:rPr lang="zh-CN" altLang="en-US" sz="2400" dirty="0">
                <a:cs typeface="Times New Roman" panose="02020603050405020304" pitchFamily="18" charset="0"/>
              </a:rPr>
              <a:t>罗德里格斯公式（</a:t>
            </a:r>
            <a:r>
              <a:rPr lang="en-US" altLang="zh-CN" sz="2400" dirty="0">
                <a:cs typeface="Times New Roman" panose="02020603050405020304" pitchFamily="18" charset="0"/>
              </a:rPr>
              <a:t>Rodrigues’s Formula</a:t>
            </a:r>
            <a:r>
              <a:rPr lang="zh-CN" altLang="en-US" sz="2400" dirty="0">
                <a:cs typeface="Times New Roman" panose="02020603050405020304" pitchFamily="18" charset="0"/>
              </a:rPr>
              <a:t>）：</a:t>
            </a:r>
            <a:endParaRPr lang="en-US" altLang="zh-CN" sz="2400" dirty="0">
              <a:cs typeface="Times New Roman" panose="02020603050405020304" pitchFamily="18" charset="0"/>
            </a:endParaRPr>
          </a:p>
          <a:p>
            <a:pPr>
              <a:spcAft>
                <a:spcPct val="20000"/>
              </a:spcAft>
              <a:defRPr/>
            </a:pPr>
            <a:endParaRPr lang="en-US" altLang="zh-CN" sz="2400" dirty="0">
              <a:cs typeface="Times New Roman" panose="02020603050405020304" pitchFamily="18" charset="0"/>
            </a:endParaRPr>
          </a:p>
          <a:p>
            <a:pPr marL="0" indent="0">
              <a:spcAft>
                <a:spcPct val="20000"/>
              </a:spcAft>
              <a:buFont typeface="Wingdings" panose="05000000000000000000" pitchFamily="2" charset="2"/>
              <a:buNone/>
              <a:defRPr/>
            </a:pPr>
            <a:r>
              <a:rPr lang="zh-CN" altLang="en-US" sz="2400" dirty="0">
                <a:cs typeface="Times New Roman" panose="02020603050405020304" pitchFamily="18" charset="0"/>
              </a:rPr>
              <a:t>旋转矩阵转向量： </a:t>
            </a:r>
            <a:endParaRPr lang="en-US" altLang="zh-CN" sz="2400" dirty="0">
              <a:cs typeface="Times New Roman" panose="02020603050405020304" pitchFamily="18" charset="0"/>
            </a:endParaRPr>
          </a:p>
          <a:p>
            <a:pPr marL="0" indent="0">
              <a:spcAft>
                <a:spcPct val="20000"/>
              </a:spcAft>
              <a:buFont typeface="Wingdings" panose="05000000000000000000" pitchFamily="2" charset="2"/>
              <a:buNone/>
              <a:defRPr/>
            </a:pPr>
            <a:r>
              <a:rPr lang="en-US" altLang="zh-CN" sz="2400" dirty="0">
                <a:cs typeface="Times New Roman" panose="02020603050405020304" pitchFamily="18" charset="0"/>
              </a:rPr>
              <a:t>                        </a:t>
            </a:r>
            <a:r>
              <a:rPr lang="zh-CN" altLang="en-US" sz="2400" dirty="0">
                <a:cs typeface="Times New Roman" panose="02020603050405020304" pitchFamily="18" charset="0"/>
              </a:rPr>
              <a:t>角度：</a:t>
            </a:r>
          </a:p>
          <a:p>
            <a:pPr marL="0" indent="0">
              <a:spcAft>
                <a:spcPct val="20000"/>
              </a:spcAft>
              <a:buFont typeface="Wingdings" panose="05000000000000000000" pitchFamily="2" charset="2"/>
              <a:buNone/>
              <a:defRPr/>
            </a:pPr>
            <a:endParaRPr lang="en-US" altLang="zh-CN" sz="2400" dirty="0">
              <a:cs typeface="Times New Roman" panose="02020603050405020304" pitchFamily="18" charset="0"/>
            </a:endParaRPr>
          </a:p>
          <a:p>
            <a:pPr marL="0" indent="0">
              <a:spcAft>
                <a:spcPct val="20000"/>
              </a:spcAft>
              <a:buFont typeface="Wingdings" panose="05000000000000000000" pitchFamily="2" charset="2"/>
              <a:buNone/>
              <a:defRPr/>
            </a:pPr>
            <a:r>
              <a:rPr lang="zh-CN" altLang="en-US" sz="2400" dirty="0">
                <a:cs typeface="Times New Roman" panose="02020603050405020304" pitchFamily="18" charset="0"/>
              </a:rPr>
              <a:t>                           轴：</a:t>
            </a:r>
            <a:endParaRPr lang="zh-CN" altLang="en-US" sz="2400" dirty="0"/>
          </a:p>
        </p:txBody>
      </p:sp>
      <p:pic>
        <p:nvPicPr>
          <p:cNvPr id="211974" name="图片 1">
            <a:extLst>
              <a:ext uri="{FF2B5EF4-FFF2-40B4-BE49-F238E27FC236}">
                <a16:creationId xmlns:a16="http://schemas.microsoft.com/office/drawing/2014/main" id="{D29A0821-5D7D-4FD6-8E61-CD9EABE69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4042840"/>
            <a:ext cx="5588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5" name="图片 2">
            <a:extLst>
              <a:ext uri="{FF2B5EF4-FFF2-40B4-BE49-F238E27FC236}">
                <a16:creationId xmlns:a16="http://schemas.microsoft.com/office/drawing/2014/main" id="{755F21E8-429A-45B1-8980-07C1028982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438" y="4800600"/>
            <a:ext cx="27813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6" name="图片 6">
            <a:extLst>
              <a:ext uri="{FF2B5EF4-FFF2-40B4-BE49-F238E27FC236}">
                <a16:creationId xmlns:a16="http://schemas.microsoft.com/office/drawing/2014/main" id="{2FEC7B06-4973-4FF7-B5E1-AA957EEB6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4438" y="5889625"/>
            <a:ext cx="10715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F955A66A-CC69-465F-B1D0-E795F4188DD0}"/>
              </a:ext>
            </a:extLst>
          </p:cNvPr>
          <p:cNvSpPr txBox="1">
            <a:spLocks noChangeArrowheads="1"/>
          </p:cNvSpPr>
          <p:nvPr/>
        </p:nvSpPr>
        <p:spPr bwMode="auto">
          <a:xfrm>
            <a:off x="553496" y="-125338"/>
            <a:ext cx="510360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a:lstStyle>
          <a:p>
            <a:pPr eaLnBrk="1" hangingPunct="1">
              <a:defRPr/>
            </a:pPr>
            <a:r>
              <a:rPr lang="en-US" altLang="zh-CN" dirty="0"/>
              <a:t>4. </a:t>
            </a:r>
            <a:r>
              <a:rPr lang="zh-CN" altLang="en-US" dirty="0"/>
              <a:t>旋转向量</a:t>
            </a:r>
            <a:endParaRPr lang="en-US" altLang="zh-CN" kern="0" dirty="0"/>
          </a:p>
        </p:txBody>
      </p:sp>
      <p:pic>
        <p:nvPicPr>
          <p:cNvPr id="9" name="Picture 12" descr="underline_base">
            <a:extLst>
              <a:ext uri="{FF2B5EF4-FFF2-40B4-BE49-F238E27FC236}">
                <a16:creationId xmlns:a16="http://schemas.microsoft.com/office/drawing/2014/main" id="{D6BF977D-0E00-4D78-90F5-2FD74C28AA0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59" y="67635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对话气泡: 圆角矩形 9">
            <a:extLst>
              <a:ext uri="{FF2B5EF4-FFF2-40B4-BE49-F238E27FC236}">
                <a16:creationId xmlns:a16="http://schemas.microsoft.com/office/drawing/2014/main" id="{546E1C49-00D3-406D-A41F-697B92BEB9E3}"/>
              </a:ext>
            </a:extLst>
          </p:cNvPr>
          <p:cNvSpPr/>
          <p:nvPr/>
        </p:nvSpPr>
        <p:spPr bwMode="auto">
          <a:xfrm>
            <a:off x="5657103" y="5730882"/>
            <a:ext cx="3222492" cy="509530"/>
          </a:xfrm>
          <a:prstGeom prst="wedgeRoundRectCallout">
            <a:avLst>
              <a:gd name="adj1" fmla="val -76142"/>
              <a:gd name="adj2" fmla="val 36314"/>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旋转轴上的向量在旋转后不变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空间坐标定义</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齐次坐标系</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空间变换矩阵</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zh-CN" altLang="en-US" sz="3600" dirty="0">
                <a:solidFill>
                  <a:schemeClr val="bg1">
                    <a:lumMod val="50000"/>
                  </a:schemeClr>
                </a:solidFill>
              </a:rPr>
              <a:t> 旋转向量</a:t>
            </a:r>
            <a:endParaRPr lang="en-US" altLang="zh-CN" sz="3600" dirty="0">
              <a:solidFill>
                <a:schemeClr val="bg1">
                  <a:lumMod val="50000"/>
                </a:schemeClr>
              </a:solidFill>
            </a:endParaRPr>
          </a:p>
          <a:p>
            <a:pPr eaLnBrk="1" hangingPunct="1">
              <a:defRPr/>
            </a:pPr>
            <a:r>
              <a:rPr lang="en-US" altLang="zh-CN" sz="3600" dirty="0"/>
              <a:t>5.  </a:t>
            </a:r>
            <a:r>
              <a:rPr lang="zh-CN" altLang="en-US" sz="3600" dirty="0"/>
              <a:t>欧拉角</a:t>
            </a:r>
            <a:endParaRPr lang="en-US" altLang="zh-CN" sz="3600" dirty="0"/>
          </a:p>
          <a:p>
            <a:pPr eaLnBrk="1" hangingPunct="1">
              <a:defRPr/>
            </a:pPr>
            <a:r>
              <a:rPr lang="en-US" altLang="zh-CN" sz="3600" dirty="0"/>
              <a:t>6.  </a:t>
            </a:r>
            <a:r>
              <a:rPr lang="zh-CN" altLang="en-US" sz="3600" dirty="0"/>
              <a:t>四元数</a:t>
            </a:r>
            <a:endParaRPr lang="en-US" altLang="zh-CN" sz="3600" dirty="0"/>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2256925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a:extLst>
              <a:ext uri="{FF2B5EF4-FFF2-40B4-BE49-F238E27FC236}">
                <a16:creationId xmlns:a16="http://schemas.microsoft.com/office/drawing/2014/main" id="{070733C9-9E7A-4ED0-833A-84705404197E}"/>
              </a:ext>
            </a:extLst>
          </p:cNvPr>
          <p:cNvSpPr>
            <a:spLocks noGrp="1" noChangeArrowheads="1"/>
          </p:cNvSpPr>
          <p:nvPr>
            <p:ph type="body" sz="half" idx="1"/>
          </p:nvPr>
        </p:nvSpPr>
        <p:spPr>
          <a:xfrm>
            <a:off x="457200" y="1481138"/>
            <a:ext cx="8229600" cy="1544637"/>
          </a:xfrm>
        </p:spPr>
        <p:txBody>
          <a:bodyPr/>
          <a:lstStyle/>
          <a:p>
            <a:pPr marL="0" indent="0">
              <a:spcAft>
                <a:spcPct val="20000"/>
              </a:spcAft>
              <a:buFont typeface="Wingdings" panose="05000000000000000000" pitchFamily="2" charset="2"/>
              <a:buNone/>
            </a:pPr>
            <a:r>
              <a:rPr lang="zh-CN" altLang="en-US" sz="2400">
                <a:cs typeface="Times New Roman" panose="02020603050405020304" pitchFamily="18" charset="0"/>
              </a:rPr>
              <a:t>将旋转分解为三个方向上的转动 </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en-US" altLang="zh-CN" sz="2400">
                <a:cs typeface="Times New Roman" panose="02020603050405020304" pitchFamily="18" charset="0"/>
              </a:rPr>
              <a:t> • </a:t>
            </a:r>
            <a:r>
              <a:rPr lang="zh-CN" altLang="en-US" sz="2400">
                <a:cs typeface="Times New Roman" panose="02020603050405020304" pitchFamily="18" charset="0"/>
              </a:rPr>
              <a:t>例，按</a:t>
            </a:r>
            <a:r>
              <a:rPr lang="en-US" altLang="zh-CN" sz="2400">
                <a:cs typeface="Times New Roman" panose="02020603050405020304" pitchFamily="18" charset="0"/>
              </a:rPr>
              <a:t>Z-Y-X</a:t>
            </a:r>
            <a:r>
              <a:rPr lang="zh-CN" altLang="en-US" sz="2400">
                <a:cs typeface="Times New Roman" panose="02020603050405020304" pitchFamily="18" charset="0"/>
              </a:rPr>
              <a:t>顺序转动</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zh-CN" altLang="en-US" sz="2400">
                <a:cs typeface="Times New Roman" panose="02020603050405020304" pitchFamily="18" charset="0"/>
              </a:rPr>
              <a:t> </a:t>
            </a:r>
            <a:r>
              <a:rPr lang="en-US" altLang="zh-CN" sz="2400">
                <a:cs typeface="Times New Roman" panose="02020603050405020304" pitchFamily="18" charset="0"/>
              </a:rPr>
              <a:t>• </a:t>
            </a:r>
            <a:r>
              <a:rPr lang="zh-CN" altLang="en-US" sz="2400">
                <a:cs typeface="Times New Roman" panose="02020603050405020304" pitchFamily="18" charset="0"/>
              </a:rPr>
              <a:t>轴可以是定轴或动轴，顺序亦可不同</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zh-CN" altLang="en-US" sz="2400">
                <a:cs typeface="Times New Roman" panose="02020603050405020304" pitchFamily="18" charset="0"/>
              </a:rPr>
              <a:t> </a:t>
            </a:r>
            <a:r>
              <a:rPr lang="en-US" altLang="zh-CN" sz="2400">
                <a:cs typeface="Times New Roman" panose="02020603050405020304" pitchFamily="18" charset="0"/>
              </a:rPr>
              <a:t>• </a:t>
            </a:r>
            <a:r>
              <a:rPr lang="zh-CN" altLang="en-US" sz="2400">
                <a:cs typeface="Times New Roman" panose="02020603050405020304" pitchFamily="18" charset="0"/>
              </a:rPr>
              <a:t>常见的有：</a:t>
            </a:r>
            <a:r>
              <a:rPr lang="en-US" altLang="zh-CN" sz="2400">
                <a:cs typeface="Times New Roman" panose="02020603050405020304" pitchFamily="18" charset="0"/>
              </a:rPr>
              <a:t>yaw-pitch-roll</a:t>
            </a:r>
            <a:r>
              <a:rPr lang="zh-CN" altLang="en-US" sz="2400">
                <a:cs typeface="Times New Roman" panose="02020603050405020304" pitchFamily="18" charset="0"/>
              </a:rPr>
              <a:t>，东北天 </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en-US" altLang="zh-CN" sz="2400">
                <a:cs typeface="Times New Roman" panose="02020603050405020304" pitchFamily="18" charset="0"/>
              </a:rPr>
              <a:t> • </a:t>
            </a:r>
            <a:r>
              <a:rPr lang="zh-CN" altLang="en-US" sz="2400">
                <a:cs typeface="Times New Roman" panose="02020603050405020304" pitchFamily="18" charset="0"/>
              </a:rPr>
              <a:t>不同领域的习惯有所不同</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zh-CN" altLang="en-US" sz="2400">
                <a:cs typeface="Times New Roman" panose="02020603050405020304" pitchFamily="18" charset="0"/>
              </a:rPr>
              <a:t>                           </a:t>
            </a:r>
            <a:endParaRPr lang="zh-CN" altLang="en-US" sz="2400"/>
          </a:p>
        </p:txBody>
      </p:sp>
      <p:sp>
        <p:nvSpPr>
          <p:cNvPr id="5" name="Rectangle 2">
            <a:extLst>
              <a:ext uri="{FF2B5EF4-FFF2-40B4-BE49-F238E27FC236}">
                <a16:creationId xmlns:a16="http://schemas.microsoft.com/office/drawing/2014/main" id="{4BE86A2B-2351-420E-92AD-A5BA19C5BA18}"/>
              </a:ext>
            </a:extLst>
          </p:cNvPr>
          <p:cNvSpPr txBox="1">
            <a:spLocks noChangeArrowheads="1"/>
          </p:cNvSpPr>
          <p:nvPr/>
        </p:nvSpPr>
        <p:spPr>
          <a:xfrm>
            <a:off x="360363" y="91281"/>
            <a:ext cx="2282353" cy="936626"/>
          </a:xfrm>
          <a:prstGeom prst="rect">
            <a:avLst/>
          </a:prstGeom>
        </p:spPr>
        <p:txBody>
          <a:bodyPr/>
          <a:lstStyle/>
          <a:p>
            <a:pPr>
              <a:buFont typeface="Arial" panose="020B0604020202020204" pitchFamily="34" charset="0"/>
              <a:buNone/>
              <a:defRPr/>
            </a:pPr>
            <a:r>
              <a:rPr lang="en-US" altLang="zh-CN" sz="3600" kern="0" dirty="0">
                <a:solidFill>
                  <a:srgbClr val="000099"/>
                </a:solidFill>
                <a:latin typeface="Times New Roman" panose="02020603050405020304" pitchFamily="18" charset="0"/>
              </a:rPr>
              <a:t>5. </a:t>
            </a:r>
            <a:r>
              <a:rPr lang="zh-CN" altLang="en-US" sz="3600" kern="0" dirty="0">
                <a:solidFill>
                  <a:srgbClr val="000099"/>
                </a:solidFill>
                <a:latin typeface="Times New Roman" panose="02020603050405020304" pitchFamily="18" charset="0"/>
              </a:rPr>
              <a:t>欧拉角</a:t>
            </a:r>
          </a:p>
        </p:txBody>
      </p:sp>
      <p:pic>
        <p:nvPicPr>
          <p:cNvPr id="214021" name="Picture 12" descr="underline_base">
            <a:extLst>
              <a:ext uri="{FF2B5EF4-FFF2-40B4-BE49-F238E27FC236}">
                <a16:creationId xmlns:a16="http://schemas.microsoft.com/office/drawing/2014/main" id="{86278C01-D56D-4BE2-833F-C9D3FB306A9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654050"/>
            <a:ext cx="2372789" cy="21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图片 3">
            <a:extLst>
              <a:ext uri="{FF2B5EF4-FFF2-40B4-BE49-F238E27FC236}">
                <a16:creationId xmlns:a16="http://schemas.microsoft.com/office/drawing/2014/main" id="{51E4B47B-BE4A-4E81-8134-187995237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88" y="4164013"/>
            <a:ext cx="7573962"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C927CE48-743F-49AF-A49C-F7C169895BFE}"/>
              </a:ext>
            </a:extLst>
          </p:cNvPr>
          <p:cNvSpPr/>
          <p:nvPr/>
        </p:nvSpPr>
        <p:spPr>
          <a:xfrm>
            <a:off x="4637088" y="3257550"/>
            <a:ext cx="4800600" cy="923925"/>
          </a:xfrm>
          <a:prstGeom prst="rect">
            <a:avLst/>
          </a:prstGeom>
        </p:spPr>
        <p:txBody>
          <a:bodyPr>
            <a:spAutoFit/>
          </a:bodyPr>
          <a:lstStyle/>
          <a:p>
            <a:pPr>
              <a:defRPr/>
            </a:pPr>
            <a:r>
              <a:rPr lang="en-US" altLang="zh-CN" sz="1800" dirty="0"/>
              <a:t>1.  </a:t>
            </a:r>
            <a:r>
              <a:rPr lang="zh-CN" altLang="en-US" sz="1800" dirty="0"/>
              <a:t>绕物体的</a:t>
            </a:r>
            <a:r>
              <a:rPr lang="en-US" altLang="zh-CN" sz="1800" dirty="0"/>
              <a:t>Z</a:t>
            </a:r>
            <a:r>
              <a:rPr lang="zh-CN" altLang="en-US" sz="1800" dirty="0"/>
              <a:t>轴旋转，得到偏航角</a:t>
            </a:r>
            <a:r>
              <a:rPr lang="en-US" altLang="zh-CN" sz="1800" dirty="0"/>
              <a:t>yaw</a:t>
            </a:r>
            <a:r>
              <a:rPr lang="zh-CN" altLang="en-US" sz="1800" dirty="0"/>
              <a:t>； </a:t>
            </a:r>
            <a:endParaRPr lang="en-US" altLang="zh-CN" sz="1800" dirty="0"/>
          </a:p>
          <a:p>
            <a:pPr>
              <a:defRPr/>
            </a:pPr>
            <a:r>
              <a:rPr lang="en-US" altLang="zh-CN" sz="1800" dirty="0"/>
              <a:t>2. </a:t>
            </a:r>
            <a:r>
              <a:rPr lang="zh-CN" altLang="en-US" sz="1800" dirty="0"/>
              <a:t>绕旋转之后的</a:t>
            </a:r>
            <a:r>
              <a:rPr lang="en-US" altLang="zh-CN" sz="1800" dirty="0"/>
              <a:t>Y</a:t>
            </a:r>
            <a:r>
              <a:rPr lang="zh-CN" altLang="en-US" sz="1800" dirty="0"/>
              <a:t>轴旋转，得到俯仰角</a:t>
            </a:r>
            <a:r>
              <a:rPr lang="en-US" altLang="zh-CN" sz="1800" dirty="0"/>
              <a:t>pitch</a:t>
            </a:r>
            <a:r>
              <a:rPr lang="zh-CN" altLang="en-US" sz="1800" dirty="0"/>
              <a:t>；</a:t>
            </a:r>
            <a:endParaRPr lang="en-US" altLang="zh-CN" sz="1800" dirty="0"/>
          </a:p>
          <a:p>
            <a:pPr>
              <a:defRPr/>
            </a:pPr>
            <a:r>
              <a:rPr lang="en-US" altLang="zh-CN" sz="1800" dirty="0"/>
              <a:t>3. </a:t>
            </a:r>
            <a:r>
              <a:rPr lang="zh-CN" altLang="en-US" sz="1800" dirty="0"/>
              <a:t>绕旋转之后的</a:t>
            </a:r>
            <a:r>
              <a:rPr lang="en-US" altLang="zh-CN" sz="1800" dirty="0"/>
              <a:t>X</a:t>
            </a:r>
            <a:r>
              <a:rPr lang="zh-CN" altLang="en-US" sz="1800" dirty="0"/>
              <a:t>轴旋转，得到滚转角</a:t>
            </a:r>
            <a:r>
              <a:rPr lang="en-US" altLang="zh-CN" sz="1800" dirty="0"/>
              <a:t>roll</a:t>
            </a:r>
            <a:endParaRPr lang="zh-CN" altLang="en-US"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a:extLst>
              <a:ext uri="{FF2B5EF4-FFF2-40B4-BE49-F238E27FC236}">
                <a16:creationId xmlns:a16="http://schemas.microsoft.com/office/drawing/2014/main" id="{7DEA5357-C048-47AE-8583-26E9750A73E5}"/>
              </a:ext>
            </a:extLst>
          </p:cNvPr>
          <p:cNvSpPr>
            <a:spLocks noGrp="1" noChangeArrowheads="1"/>
          </p:cNvSpPr>
          <p:nvPr>
            <p:ph type="body" sz="half" idx="1"/>
          </p:nvPr>
        </p:nvSpPr>
        <p:spPr>
          <a:xfrm>
            <a:off x="457200" y="1481138"/>
            <a:ext cx="8229600" cy="1544637"/>
          </a:xfrm>
        </p:spPr>
        <p:txBody>
          <a:bodyPr/>
          <a:lstStyle/>
          <a:p>
            <a:pPr marL="0" indent="0">
              <a:spcAft>
                <a:spcPct val="20000"/>
              </a:spcAft>
              <a:buFont typeface="Wingdings" panose="05000000000000000000" pitchFamily="2" charset="2"/>
              <a:buNone/>
            </a:pPr>
            <a:r>
              <a:rPr lang="zh-CN" altLang="en-US" sz="2400">
                <a:cs typeface="Times New Roman" panose="02020603050405020304" pitchFamily="18" charset="0"/>
              </a:rPr>
              <a:t>万向锁（</a:t>
            </a:r>
            <a:r>
              <a:rPr lang="en-US" altLang="zh-CN" sz="2400">
                <a:cs typeface="Times New Roman" panose="02020603050405020304" pitchFamily="18" charset="0"/>
              </a:rPr>
              <a:t>Gimbal Lock</a:t>
            </a:r>
            <a:r>
              <a:rPr lang="zh-CN" altLang="en-US" sz="2400">
                <a:cs typeface="Times New Roman" panose="02020603050405020304" pitchFamily="18" charset="0"/>
              </a:rPr>
              <a:t>） </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en-US" altLang="zh-CN" sz="2400">
                <a:cs typeface="Times New Roman" panose="02020603050405020304" pitchFamily="18" charset="0"/>
              </a:rPr>
              <a:t>• </a:t>
            </a:r>
            <a:r>
              <a:rPr lang="zh-CN" altLang="en-US" sz="2400">
                <a:cs typeface="Times New Roman" panose="02020603050405020304" pitchFamily="18" charset="0"/>
              </a:rPr>
              <a:t>欧拉角的奇异性问题 </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en-US" altLang="zh-CN" sz="2400">
                <a:cs typeface="Times New Roman" panose="02020603050405020304" pitchFamily="18" charset="0"/>
              </a:rPr>
              <a:t>• </a:t>
            </a:r>
            <a:r>
              <a:rPr lang="zh-CN" altLang="en-US" sz="2400">
                <a:cs typeface="Times New Roman" panose="02020603050405020304" pitchFamily="18" charset="0"/>
              </a:rPr>
              <a:t>在特定值时，旋转自由度减</a:t>
            </a:r>
            <a:r>
              <a:rPr lang="en-US" altLang="zh-CN" sz="2400">
                <a:cs typeface="Times New Roman" panose="02020603050405020304" pitchFamily="18" charset="0"/>
              </a:rPr>
              <a:t>1</a:t>
            </a:r>
            <a:r>
              <a:rPr lang="zh-CN" altLang="en-US" sz="2400">
                <a:cs typeface="Times New Roman" panose="02020603050405020304" pitchFamily="18" charset="0"/>
              </a:rPr>
              <a:t>；</a:t>
            </a:r>
            <a:endParaRPr lang="en-US" altLang="zh-CN" sz="2400">
              <a:cs typeface="Times New Roman" panose="02020603050405020304" pitchFamily="18" charset="0"/>
            </a:endParaRPr>
          </a:p>
          <a:p>
            <a:pPr marL="0" indent="0">
              <a:spcAft>
                <a:spcPct val="20000"/>
              </a:spcAft>
              <a:buFont typeface="Wingdings" panose="05000000000000000000" pitchFamily="2" charset="2"/>
              <a:buNone/>
            </a:pPr>
            <a:r>
              <a:rPr lang="en-US" altLang="zh-CN" sz="2400">
                <a:cs typeface="Times New Roman" panose="02020603050405020304" pitchFamily="18" charset="0"/>
              </a:rPr>
              <a:t>• Yaw-pitch-roll</a:t>
            </a:r>
            <a:r>
              <a:rPr lang="zh-CN" altLang="en-US" sz="2400">
                <a:cs typeface="Times New Roman" panose="02020603050405020304" pitchFamily="18" charset="0"/>
              </a:rPr>
              <a:t>顺序下，当</a:t>
            </a:r>
            <a:r>
              <a:rPr lang="en-US" altLang="zh-CN" sz="2400">
                <a:cs typeface="Times New Roman" panose="02020603050405020304" pitchFamily="18" charset="0"/>
              </a:rPr>
              <a:t>pitch</a:t>
            </a:r>
            <a:r>
              <a:rPr lang="zh-CN" altLang="en-US" sz="2400">
                <a:cs typeface="Times New Roman" panose="02020603050405020304" pitchFamily="18" charset="0"/>
              </a:rPr>
              <a:t>为</a:t>
            </a:r>
            <a:r>
              <a:rPr lang="en-US" altLang="zh-CN" sz="2400">
                <a:cs typeface="Times New Roman" panose="02020603050405020304" pitchFamily="18" charset="0"/>
              </a:rPr>
              <a:t>90</a:t>
            </a:r>
            <a:r>
              <a:rPr lang="zh-CN" altLang="en-US" sz="2400">
                <a:cs typeface="Times New Roman" panose="02020603050405020304" pitchFamily="18" charset="0"/>
              </a:rPr>
              <a:t>度时，存在奇异性</a:t>
            </a:r>
          </a:p>
          <a:p>
            <a:pPr marL="0" indent="0">
              <a:spcAft>
                <a:spcPct val="20000"/>
              </a:spcAft>
              <a:buFont typeface="Wingdings" panose="05000000000000000000" pitchFamily="2" charset="2"/>
              <a:buNone/>
            </a:pPr>
            <a:endParaRPr lang="zh-CN" altLang="en-US" sz="2400"/>
          </a:p>
        </p:txBody>
      </p:sp>
      <p:pic>
        <p:nvPicPr>
          <p:cNvPr id="216070" name="图片 1">
            <a:extLst>
              <a:ext uri="{FF2B5EF4-FFF2-40B4-BE49-F238E27FC236}">
                <a16:creationId xmlns:a16="http://schemas.microsoft.com/office/drawing/2014/main" id="{74683206-5D85-4F3A-AC1A-D5036B570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3573463"/>
            <a:ext cx="5795963"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1" name="文本框 2">
            <a:extLst>
              <a:ext uri="{FF2B5EF4-FFF2-40B4-BE49-F238E27FC236}">
                <a16:creationId xmlns:a16="http://schemas.microsoft.com/office/drawing/2014/main" id="{D5B326D3-71D3-4DBF-A5DC-B6F9C7482194}"/>
              </a:ext>
            </a:extLst>
          </p:cNvPr>
          <p:cNvSpPr txBox="1">
            <a:spLocks noChangeArrowheads="1"/>
          </p:cNvSpPr>
          <p:nvPr/>
        </p:nvSpPr>
        <p:spPr bwMode="auto">
          <a:xfrm>
            <a:off x="1577975" y="6270625"/>
            <a:ext cx="241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400"/>
              <a:t>正常情况</a:t>
            </a:r>
          </a:p>
        </p:txBody>
      </p:sp>
      <p:sp>
        <p:nvSpPr>
          <p:cNvPr id="216072" name="文本框 9">
            <a:extLst>
              <a:ext uri="{FF2B5EF4-FFF2-40B4-BE49-F238E27FC236}">
                <a16:creationId xmlns:a16="http://schemas.microsoft.com/office/drawing/2014/main" id="{D0C515A7-6410-4A4C-BB0C-F00B7EF0B1F1}"/>
              </a:ext>
            </a:extLst>
          </p:cNvPr>
          <p:cNvSpPr txBox="1">
            <a:spLocks noChangeArrowheads="1"/>
          </p:cNvSpPr>
          <p:nvPr/>
        </p:nvSpPr>
        <p:spPr bwMode="auto">
          <a:xfrm>
            <a:off x="4572000" y="6226175"/>
            <a:ext cx="2416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400"/>
              <a:t>奇异情况</a:t>
            </a:r>
          </a:p>
        </p:txBody>
      </p:sp>
      <p:sp>
        <p:nvSpPr>
          <p:cNvPr id="11" name="Rectangle 2">
            <a:extLst>
              <a:ext uri="{FF2B5EF4-FFF2-40B4-BE49-F238E27FC236}">
                <a16:creationId xmlns:a16="http://schemas.microsoft.com/office/drawing/2014/main" id="{297242BF-EE23-436B-B817-2450844B9823}"/>
              </a:ext>
            </a:extLst>
          </p:cNvPr>
          <p:cNvSpPr txBox="1">
            <a:spLocks noChangeArrowheads="1"/>
          </p:cNvSpPr>
          <p:nvPr/>
        </p:nvSpPr>
        <p:spPr>
          <a:xfrm>
            <a:off x="360363" y="91281"/>
            <a:ext cx="2282353" cy="936626"/>
          </a:xfrm>
          <a:prstGeom prst="rect">
            <a:avLst/>
          </a:prstGeom>
        </p:spPr>
        <p:txBody>
          <a:bodyPr/>
          <a:lstStyle/>
          <a:p>
            <a:pPr>
              <a:buFont typeface="Arial" panose="020B0604020202020204" pitchFamily="34" charset="0"/>
              <a:buNone/>
              <a:defRPr/>
            </a:pPr>
            <a:r>
              <a:rPr lang="en-US" altLang="zh-CN" sz="3600" kern="0" dirty="0">
                <a:solidFill>
                  <a:srgbClr val="000099"/>
                </a:solidFill>
                <a:latin typeface="Times New Roman" panose="02020603050405020304" pitchFamily="18" charset="0"/>
              </a:rPr>
              <a:t>5. </a:t>
            </a:r>
            <a:r>
              <a:rPr lang="zh-CN" altLang="en-US" sz="3600" kern="0" dirty="0">
                <a:solidFill>
                  <a:srgbClr val="000099"/>
                </a:solidFill>
                <a:latin typeface="Times New Roman" panose="02020603050405020304" pitchFamily="18" charset="0"/>
              </a:rPr>
              <a:t>欧拉角</a:t>
            </a:r>
          </a:p>
        </p:txBody>
      </p:sp>
      <p:pic>
        <p:nvPicPr>
          <p:cNvPr id="12" name="Picture 12" descr="underline_base">
            <a:extLst>
              <a:ext uri="{FF2B5EF4-FFF2-40B4-BE49-F238E27FC236}">
                <a16:creationId xmlns:a16="http://schemas.microsoft.com/office/drawing/2014/main" id="{153807A8-9E51-4EFC-A090-EA2C0AC6186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654050"/>
            <a:ext cx="2372789" cy="21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空间坐标定义</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齐次坐标系</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空间变换矩阵</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zh-CN" altLang="en-US" sz="3600" dirty="0">
                <a:solidFill>
                  <a:schemeClr val="bg1">
                    <a:lumMod val="50000"/>
                  </a:schemeClr>
                </a:solidFill>
              </a:rPr>
              <a:t> 旋转向量</a:t>
            </a:r>
            <a:endParaRPr lang="en-US" altLang="zh-CN" sz="3600" dirty="0">
              <a:solidFill>
                <a:schemeClr val="bg1">
                  <a:lumMod val="50000"/>
                </a:schemeClr>
              </a:solidFill>
            </a:endParaRPr>
          </a:p>
          <a:p>
            <a:pPr eaLnBrk="1" hangingPunct="1">
              <a:defRPr/>
            </a:pPr>
            <a:r>
              <a:rPr lang="en-US" altLang="zh-CN" sz="3600" dirty="0">
                <a:solidFill>
                  <a:schemeClr val="bg1">
                    <a:lumMod val="50000"/>
                  </a:schemeClr>
                </a:solidFill>
              </a:rPr>
              <a:t>5.  </a:t>
            </a:r>
            <a:r>
              <a:rPr lang="zh-CN" altLang="en-US" sz="3600" dirty="0">
                <a:solidFill>
                  <a:schemeClr val="bg1">
                    <a:lumMod val="50000"/>
                  </a:schemeClr>
                </a:solidFill>
              </a:rPr>
              <a:t>欧拉角</a:t>
            </a:r>
            <a:endParaRPr lang="en-US" altLang="zh-CN" sz="3600" dirty="0">
              <a:solidFill>
                <a:schemeClr val="bg1">
                  <a:lumMod val="50000"/>
                </a:schemeClr>
              </a:solidFill>
            </a:endParaRPr>
          </a:p>
          <a:p>
            <a:pPr eaLnBrk="1" hangingPunct="1">
              <a:defRPr/>
            </a:pPr>
            <a:r>
              <a:rPr lang="en-US" altLang="zh-CN" sz="3600" dirty="0"/>
              <a:t>6.  </a:t>
            </a:r>
            <a:r>
              <a:rPr lang="zh-CN" altLang="en-US" sz="3600" dirty="0"/>
              <a:t>四元数</a:t>
            </a:r>
            <a:endParaRPr lang="en-US" altLang="zh-CN" sz="3600" dirty="0"/>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1224021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8951FA5-8884-4BBB-8B15-A6BBC9E0A4B8}"/>
              </a:ext>
            </a:extLst>
          </p:cNvPr>
          <p:cNvPicPr>
            <a:picLocks noChangeAspect="1"/>
          </p:cNvPicPr>
          <p:nvPr/>
        </p:nvPicPr>
        <p:blipFill>
          <a:blip r:embed="rId3"/>
          <a:stretch>
            <a:fillRect/>
          </a:stretch>
        </p:blipFill>
        <p:spPr>
          <a:xfrm>
            <a:off x="3395753" y="1317006"/>
            <a:ext cx="1344308" cy="622972"/>
          </a:xfrm>
          <a:prstGeom prst="rect">
            <a:avLst/>
          </a:prstGeom>
        </p:spPr>
      </p:pic>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7" y="1019846"/>
            <a:ext cx="8206305" cy="3903846"/>
          </a:xfrm>
        </p:spPr>
        <p:txBody>
          <a:bodyPr/>
          <a:lstStyle/>
          <a:p>
            <a:pPr>
              <a:defRPr/>
            </a:pPr>
            <a:r>
              <a:rPr lang="zh-CN" altLang="en-US" sz="2400" b="1" dirty="0"/>
              <a:t>从虚数开始，虚数形式如下：</a:t>
            </a:r>
          </a:p>
          <a:p>
            <a:pPr marL="0" indent="0">
              <a:buNone/>
              <a:defRPr/>
            </a:pPr>
            <a:endParaRPr lang="zh-CN" altLang="en-US" sz="2400" b="1" dirty="0"/>
          </a:p>
          <a:p>
            <a:pPr marL="0" indent="0">
              <a:buNone/>
              <a:defRPr/>
            </a:pPr>
            <a:r>
              <a:rPr lang="zh-CN" altLang="en-US" sz="2400" b="1" dirty="0"/>
              <a:t>虚数和实数结合定义成复数，它的形式如下：</a:t>
            </a:r>
            <a:endParaRPr lang="en-US" altLang="zh-CN" sz="2400" b="1" dirty="0"/>
          </a:p>
          <a:p>
            <a:pPr marL="0" indent="0">
              <a:buNone/>
              <a:defRPr/>
            </a:pPr>
            <a:endParaRPr lang="en-US" altLang="zh-CN" sz="2400" b="1" dirty="0"/>
          </a:p>
          <a:p>
            <a:pPr marL="0" indent="0">
              <a:buNone/>
              <a:defRPr/>
            </a:pPr>
            <a:endParaRPr lang="en-US" altLang="zh-CN" sz="2400" b="1" dirty="0"/>
          </a:p>
          <a:p>
            <a:pPr marL="0" indent="0">
              <a:buNone/>
              <a:defRPr/>
            </a:pPr>
            <a:r>
              <a:rPr lang="zh-CN" altLang="en-US" sz="2400" dirty="0"/>
              <a:t>复数放到二维平面上可以理解成向量，</a:t>
            </a:r>
            <a:r>
              <a:rPr lang="en-US" altLang="zh-CN" sz="2400" dirty="0"/>
              <a:t>a</a:t>
            </a:r>
            <a:r>
              <a:rPr lang="zh-CN" altLang="en-US" sz="2400" dirty="0"/>
              <a:t>是二维平面</a:t>
            </a:r>
            <a:r>
              <a:rPr lang="en-US" altLang="zh-CN" sz="2400" dirty="0"/>
              <a:t>X</a:t>
            </a:r>
            <a:r>
              <a:rPr lang="zh-CN" altLang="en-US" sz="2400" dirty="0"/>
              <a:t>轴上的分量，</a:t>
            </a:r>
            <a:r>
              <a:rPr lang="en-US" altLang="zh-CN" sz="2400" dirty="0"/>
              <a:t>bi</a:t>
            </a:r>
            <a:r>
              <a:rPr lang="zh-CN" altLang="en-US" sz="2400" dirty="0"/>
              <a:t>是</a:t>
            </a:r>
            <a:r>
              <a:rPr lang="en-US" altLang="zh-CN" sz="2400" dirty="0"/>
              <a:t>Y</a:t>
            </a:r>
            <a:r>
              <a:rPr lang="zh-CN" altLang="en-US" sz="2400" dirty="0"/>
              <a:t>轴上的分量，即</a:t>
            </a:r>
            <a:r>
              <a:rPr lang="en-US" altLang="zh-CN" sz="2400" dirty="0"/>
              <a:t>p=</a:t>
            </a:r>
            <a:r>
              <a:rPr lang="en-US" altLang="zh-CN" sz="2400" dirty="0" err="1"/>
              <a:t>a+bi</a:t>
            </a:r>
            <a:r>
              <a:rPr lang="zh-CN" altLang="en-US" sz="2400" dirty="0"/>
              <a:t>可以看作成向量</a:t>
            </a:r>
            <a:r>
              <a:rPr lang="en-US" altLang="zh-CN" sz="2400" dirty="0"/>
              <a:t>(</a:t>
            </a:r>
            <a:r>
              <a:rPr lang="en-US" altLang="zh-CN" sz="2400" dirty="0" err="1"/>
              <a:t>a,b</a:t>
            </a:r>
            <a:r>
              <a:rPr lang="en-US" altLang="zh-CN" sz="2400" dirty="0"/>
              <a:t>)</a:t>
            </a:r>
            <a:endParaRPr lang="zh-CN" altLang="en-US" sz="2400" b="1" dirty="0"/>
          </a:p>
          <a:p>
            <a:pPr marL="0" indent="0">
              <a:buNone/>
              <a:defRPr/>
            </a:pPr>
            <a:r>
              <a:rPr lang="en-US" altLang="zh-CN" sz="2400" dirty="0"/>
              <a:t>    </a:t>
            </a:r>
          </a:p>
          <a:p>
            <a:pPr>
              <a:buFont typeface="Wingdings" panose="05000000000000000000" pitchFamily="2" charset="2"/>
              <a:buNone/>
              <a:defRPr/>
            </a:pPr>
            <a:r>
              <a:rPr lang="en-US" altLang="zh-CN" sz="2400" dirty="0"/>
              <a:t> </a:t>
            </a:r>
            <a:endParaRPr lang="zh-CN" altLang="en-US" sz="2400"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952A2834-3DA2-41D7-BCD0-31C88061BA33}"/>
              </a:ext>
            </a:extLst>
          </p:cNvPr>
          <p:cNvPicPr>
            <a:picLocks noChangeAspect="1"/>
          </p:cNvPicPr>
          <p:nvPr/>
        </p:nvPicPr>
        <p:blipFill>
          <a:blip r:embed="rId5"/>
          <a:stretch>
            <a:fillRect/>
          </a:stretch>
        </p:blipFill>
        <p:spPr>
          <a:xfrm>
            <a:off x="2532344" y="2374569"/>
            <a:ext cx="4360220" cy="378679"/>
          </a:xfrm>
          <a:prstGeom prst="rect">
            <a:avLst/>
          </a:prstGeom>
        </p:spPr>
      </p:pic>
      <p:pic>
        <p:nvPicPr>
          <p:cNvPr id="8" name="图片 7">
            <a:extLst>
              <a:ext uri="{FF2B5EF4-FFF2-40B4-BE49-F238E27FC236}">
                <a16:creationId xmlns:a16="http://schemas.microsoft.com/office/drawing/2014/main" id="{D09A612E-5D14-4AB6-BFCA-02BB87588D29}"/>
              </a:ext>
            </a:extLst>
          </p:cNvPr>
          <p:cNvPicPr>
            <a:picLocks noChangeAspect="1"/>
          </p:cNvPicPr>
          <p:nvPr/>
        </p:nvPicPr>
        <p:blipFill>
          <a:blip r:embed="rId6"/>
          <a:stretch>
            <a:fillRect/>
          </a:stretch>
        </p:blipFill>
        <p:spPr>
          <a:xfrm>
            <a:off x="2859298" y="3640286"/>
            <a:ext cx="2303252" cy="2303252"/>
          </a:xfrm>
          <a:prstGeom prst="rect">
            <a:avLst/>
          </a:prstGeom>
        </p:spPr>
      </p:pic>
      <p:sp>
        <p:nvSpPr>
          <p:cNvPr id="9" name="矩形 8">
            <a:extLst>
              <a:ext uri="{FF2B5EF4-FFF2-40B4-BE49-F238E27FC236}">
                <a16:creationId xmlns:a16="http://schemas.microsoft.com/office/drawing/2014/main" id="{B856E023-DBEF-4361-B9A1-C60364804ADE}"/>
              </a:ext>
            </a:extLst>
          </p:cNvPr>
          <p:cNvSpPr/>
          <p:nvPr/>
        </p:nvSpPr>
        <p:spPr>
          <a:xfrm>
            <a:off x="212614" y="5943538"/>
            <a:ext cx="8718771" cy="1015663"/>
          </a:xfrm>
          <a:prstGeom prst="rect">
            <a:avLst/>
          </a:prstGeom>
        </p:spPr>
        <p:txBody>
          <a:bodyPr wrap="square">
            <a:spAutoFit/>
          </a:bodyPr>
          <a:lstStyle/>
          <a:p>
            <a:r>
              <a:rPr lang="zh-CN" altLang="en-US" sz="2000" dirty="0"/>
              <a:t>图中虚数的方向是处于</a:t>
            </a:r>
            <a:r>
              <a:rPr lang="en-US" altLang="zh-CN" sz="2000" dirty="0"/>
              <a:t>90</a:t>
            </a:r>
            <a:r>
              <a:rPr lang="zh-CN" altLang="en-US" sz="2000" dirty="0"/>
              <a:t>度和</a:t>
            </a:r>
            <a:r>
              <a:rPr lang="en-US" altLang="zh-CN" sz="2000" dirty="0"/>
              <a:t>270</a:t>
            </a:r>
            <a:r>
              <a:rPr lang="zh-CN" altLang="en-US" sz="2000" dirty="0"/>
              <a:t>度方向上的，如果一个实数</a:t>
            </a:r>
            <a:r>
              <a:rPr lang="en-US" altLang="zh-CN" sz="2000" dirty="0"/>
              <a:t>b</a:t>
            </a:r>
            <a:r>
              <a:rPr lang="zh-CN" altLang="en-US" sz="2000" dirty="0"/>
              <a:t>乘以虚数</a:t>
            </a:r>
            <a:r>
              <a:rPr lang="en-US" altLang="zh-CN" sz="2000" dirty="0" err="1"/>
              <a:t>i</a:t>
            </a:r>
            <a:r>
              <a:rPr lang="zh-CN" altLang="en-US" sz="2000" dirty="0"/>
              <a:t>，那它在二维平面上的表现就相当于将向量</a:t>
            </a:r>
            <a:r>
              <a:rPr lang="en-US" altLang="zh-CN" sz="2000" dirty="0"/>
              <a:t>(b,0)</a:t>
            </a:r>
            <a:r>
              <a:rPr lang="zh-CN" altLang="en-US" sz="2000" dirty="0"/>
              <a:t>绕垂直于平面的</a:t>
            </a:r>
            <a:r>
              <a:rPr lang="en-US" altLang="zh-CN" sz="2000" dirty="0"/>
              <a:t>Z</a:t>
            </a:r>
            <a:r>
              <a:rPr lang="zh-CN" altLang="en-US" sz="2000" dirty="0"/>
              <a:t>轴逆时针旋转</a:t>
            </a:r>
            <a:r>
              <a:rPr lang="en-US" altLang="zh-CN" sz="2000" dirty="0"/>
              <a:t>90</a:t>
            </a:r>
            <a:r>
              <a:rPr lang="zh-CN" altLang="en-US" sz="2000" dirty="0"/>
              <a:t>度</a:t>
            </a:r>
            <a:r>
              <a:rPr lang="en-US" altLang="zh-CN" sz="2000" dirty="0"/>
              <a:t>,</a:t>
            </a:r>
            <a:r>
              <a:rPr lang="zh-CN" altLang="en-US" sz="2000" dirty="0"/>
              <a:t>得到新的向量</a:t>
            </a:r>
            <a:r>
              <a:rPr lang="en-US" altLang="zh-CN" sz="2000" dirty="0"/>
              <a:t>(0,b)</a:t>
            </a:r>
            <a:endParaRPr lang="zh-CN" altLang="en-US" sz="2000" dirty="0"/>
          </a:p>
        </p:txBody>
      </p:sp>
      <p:sp>
        <p:nvSpPr>
          <p:cNvPr id="10" name="思想气泡: 云 9">
            <a:extLst>
              <a:ext uri="{FF2B5EF4-FFF2-40B4-BE49-F238E27FC236}">
                <a16:creationId xmlns:a16="http://schemas.microsoft.com/office/drawing/2014/main" id="{C2979335-F269-44C3-8312-A38B25FD1587}"/>
              </a:ext>
            </a:extLst>
          </p:cNvPr>
          <p:cNvSpPr/>
          <p:nvPr/>
        </p:nvSpPr>
        <p:spPr bwMode="auto">
          <a:xfrm>
            <a:off x="5737609" y="3788229"/>
            <a:ext cx="3104940" cy="1467059"/>
          </a:xfrm>
          <a:prstGeom prst="cloud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复数乘法具有向量旋转功能</a:t>
            </a:r>
            <a:endParaRPr kumimoji="0" lang="zh-CN" altLang="en-US" sz="24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3543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7" y="1019846"/>
            <a:ext cx="8828465" cy="1281227"/>
          </a:xfrm>
        </p:spPr>
        <p:txBody>
          <a:bodyPr/>
          <a:lstStyle/>
          <a:p>
            <a:pPr>
              <a:defRPr/>
            </a:pPr>
            <a:r>
              <a:rPr lang="zh-CN" altLang="en-US" dirty="0"/>
              <a:t>假设需要旋转的角度是</a:t>
            </a:r>
            <a:r>
              <a:rPr lang="en-US" altLang="zh-CN" dirty="0"/>
              <a:t>θ</a:t>
            </a:r>
            <a:r>
              <a:rPr lang="zh-CN" altLang="en-US" dirty="0"/>
              <a:t>度，可以先画出二维平面上</a:t>
            </a:r>
            <a:r>
              <a:rPr lang="en-US" altLang="zh-CN" dirty="0"/>
              <a:t>θ</a:t>
            </a:r>
            <a:r>
              <a:rPr lang="zh-CN" altLang="en-US" dirty="0"/>
              <a:t>角对应的单位向量（</a:t>
            </a:r>
            <a:r>
              <a:rPr lang="en-US" altLang="zh-CN" dirty="0" err="1"/>
              <a:t>cosθ,sinθ</a:t>
            </a:r>
            <a:r>
              <a:rPr lang="zh-CN" altLang="en-US" dirty="0"/>
              <a:t>），再根据这个单位向量定义一个</a:t>
            </a:r>
            <a:r>
              <a:rPr lang="zh-CN" altLang="en-US" b="1" dirty="0"/>
              <a:t>复数旋转数：</a:t>
            </a: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6F4533A6-D147-4CBF-B64A-D9476FE3C8F4}"/>
              </a:ext>
            </a:extLst>
          </p:cNvPr>
          <p:cNvPicPr>
            <a:picLocks noChangeAspect="1"/>
          </p:cNvPicPr>
          <p:nvPr/>
        </p:nvPicPr>
        <p:blipFill>
          <a:blip r:embed="rId4"/>
          <a:stretch>
            <a:fillRect/>
          </a:stretch>
        </p:blipFill>
        <p:spPr>
          <a:xfrm>
            <a:off x="2931884" y="2199962"/>
            <a:ext cx="2618751" cy="563335"/>
          </a:xfrm>
          <a:prstGeom prst="rect">
            <a:avLst/>
          </a:prstGeom>
        </p:spPr>
      </p:pic>
      <p:sp>
        <p:nvSpPr>
          <p:cNvPr id="3" name="矩形 2">
            <a:extLst>
              <a:ext uri="{FF2B5EF4-FFF2-40B4-BE49-F238E27FC236}">
                <a16:creationId xmlns:a16="http://schemas.microsoft.com/office/drawing/2014/main" id="{6F0BD849-F940-4784-9D2D-6247C13A409C}"/>
              </a:ext>
            </a:extLst>
          </p:cNvPr>
          <p:cNvSpPr/>
          <p:nvPr/>
        </p:nvSpPr>
        <p:spPr>
          <a:xfrm>
            <a:off x="517163" y="2715847"/>
            <a:ext cx="3724096" cy="461665"/>
          </a:xfrm>
          <a:prstGeom prst="rect">
            <a:avLst/>
          </a:prstGeom>
        </p:spPr>
        <p:txBody>
          <a:bodyPr wrap="none">
            <a:spAutoFit/>
          </a:bodyPr>
          <a:lstStyle/>
          <a:p>
            <a:r>
              <a:rPr lang="zh-CN" altLang="en-US" dirty="0"/>
              <a:t>假设要转动的向量复数为：</a:t>
            </a:r>
          </a:p>
        </p:txBody>
      </p:sp>
      <p:pic>
        <p:nvPicPr>
          <p:cNvPr id="4" name="图片 3">
            <a:extLst>
              <a:ext uri="{FF2B5EF4-FFF2-40B4-BE49-F238E27FC236}">
                <a16:creationId xmlns:a16="http://schemas.microsoft.com/office/drawing/2014/main" id="{6D70E022-5B9F-4707-9CEE-6B5736ADB8EF}"/>
              </a:ext>
            </a:extLst>
          </p:cNvPr>
          <p:cNvPicPr>
            <a:picLocks noChangeAspect="1"/>
          </p:cNvPicPr>
          <p:nvPr/>
        </p:nvPicPr>
        <p:blipFill>
          <a:blip r:embed="rId5"/>
          <a:stretch>
            <a:fillRect/>
          </a:stretch>
        </p:blipFill>
        <p:spPr>
          <a:xfrm>
            <a:off x="2836262" y="3151600"/>
            <a:ext cx="2026288" cy="584155"/>
          </a:xfrm>
          <a:prstGeom prst="rect">
            <a:avLst/>
          </a:prstGeom>
        </p:spPr>
      </p:pic>
      <p:sp>
        <p:nvSpPr>
          <p:cNvPr id="5" name="矩形 4">
            <a:extLst>
              <a:ext uri="{FF2B5EF4-FFF2-40B4-BE49-F238E27FC236}">
                <a16:creationId xmlns:a16="http://schemas.microsoft.com/office/drawing/2014/main" id="{99C48883-2E75-4833-9D54-D55B50A88486}"/>
              </a:ext>
            </a:extLst>
          </p:cNvPr>
          <p:cNvSpPr/>
          <p:nvPr/>
        </p:nvSpPr>
        <p:spPr>
          <a:xfrm>
            <a:off x="517163" y="3820259"/>
            <a:ext cx="5461606" cy="461665"/>
          </a:xfrm>
          <a:prstGeom prst="rect">
            <a:avLst/>
          </a:prstGeom>
        </p:spPr>
        <p:txBody>
          <a:bodyPr wrap="square">
            <a:spAutoFit/>
          </a:bodyPr>
          <a:lstStyle/>
          <a:p>
            <a:r>
              <a:rPr lang="zh-CN" altLang="en-US" dirty="0"/>
              <a:t>将要转动的向量复数乘以复数旋转数：</a:t>
            </a:r>
          </a:p>
        </p:txBody>
      </p:sp>
      <p:pic>
        <p:nvPicPr>
          <p:cNvPr id="6" name="图片 5">
            <a:extLst>
              <a:ext uri="{FF2B5EF4-FFF2-40B4-BE49-F238E27FC236}">
                <a16:creationId xmlns:a16="http://schemas.microsoft.com/office/drawing/2014/main" id="{443D5DCB-E700-4D5E-A295-E53F1861D282}"/>
              </a:ext>
            </a:extLst>
          </p:cNvPr>
          <p:cNvPicPr>
            <a:picLocks noChangeAspect="1"/>
          </p:cNvPicPr>
          <p:nvPr/>
        </p:nvPicPr>
        <p:blipFill>
          <a:blip r:embed="rId6"/>
          <a:stretch>
            <a:fillRect/>
          </a:stretch>
        </p:blipFill>
        <p:spPr>
          <a:xfrm>
            <a:off x="2931884" y="4324628"/>
            <a:ext cx="3361866" cy="461665"/>
          </a:xfrm>
          <a:prstGeom prst="rect">
            <a:avLst/>
          </a:prstGeom>
        </p:spPr>
      </p:pic>
      <p:sp>
        <p:nvSpPr>
          <p:cNvPr id="7" name="矩形 6">
            <a:extLst>
              <a:ext uri="{FF2B5EF4-FFF2-40B4-BE49-F238E27FC236}">
                <a16:creationId xmlns:a16="http://schemas.microsoft.com/office/drawing/2014/main" id="{EB83CEB9-7AF0-4703-A836-F0F0A8AB0578}"/>
              </a:ext>
            </a:extLst>
          </p:cNvPr>
          <p:cNvSpPr/>
          <p:nvPr/>
        </p:nvSpPr>
        <p:spPr>
          <a:xfrm>
            <a:off x="550214" y="4793276"/>
            <a:ext cx="2800767" cy="461665"/>
          </a:xfrm>
          <a:prstGeom prst="rect">
            <a:avLst/>
          </a:prstGeom>
        </p:spPr>
        <p:txBody>
          <a:bodyPr wrap="none">
            <a:spAutoFit/>
          </a:bodyPr>
          <a:lstStyle/>
          <a:p>
            <a:r>
              <a:rPr lang="zh-CN" altLang="en-US" dirty="0"/>
              <a:t>得到旋转后的复数：</a:t>
            </a:r>
          </a:p>
        </p:txBody>
      </p:sp>
      <p:pic>
        <p:nvPicPr>
          <p:cNvPr id="8" name="图片 7">
            <a:extLst>
              <a:ext uri="{FF2B5EF4-FFF2-40B4-BE49-F238E27FC236}">
                <a16:creationId xmlns:a16="http://schemas.microsoft.com/office/drawing/2014/main" id="{1E405B44-0EDF-4472-A89D-A4BCA0F53986}"/>
              </a:ext>
            </a:extLst>
          </p:cNvPr>
          <p:cNvPicPr>
            <a:picLocks noChangeAspect="1"/>
          </p:cNvPicPr>
          <p:nvPr/>
        </p:nvPicPr>
        <p:blipFill>
          <a:blip r:embed="rId7"/>
          <a:stretch>
            <a:fillRect/>
          </a:stretch>
        </p:blipFill>
        <p:spPr>
          <a:xfrm>
            <a:off x="1397937" y="5563417"/>
            <a:ext cx="6086691" cy="461665"/>
          </a:xfrm>
          <a:prstGeom prst="rect">
            <a:avLst/>
          </a:prstGeom>
        </p:spPr>
      </p:pic>
      <p:pic>
        <p:nvPicPr>
          <p:cNvPr id="9" name="图片 8">
            <a:extLst>
              <a:ext uri="{FF2B5EF4-FFF2-40B4-BE49-F238E27FC236}">
                <a16:creationId xmlns:a16="http://schemas.microsoft.com/office/drawing/2014/main" id="{7BF4B8C3-49F0-42AF-AF9C-957C075F72A2}"/>
              </a:ext>
            </a:extLst>
          </p:cNvPr>
          <p:cNvPicPr>
            <a:picLocks noChangeAspect="1"/>
          </p:cNvPicPr>
          <p:nvPr/>
        </p:nvPicPr>
        <p:blipFill>
          <a:blip r:embed="rId8"/>
          <a:stretch>
            <a:fillRect/>
          </a:stretch>
        </p:blipFill>
        <p:spPr>
          <a:xfrm>
            <a:off x="6112597" y="2196725"/>
            <a:ext cx="2775520" cy="2168375"/>
          </a:xfrm>
          <a:prstGeom prst="rect">
            <a:avLst/>
          </a:prstGeom>
        </p:spPr>
      </p:pic>
    </p:spTree>
    <p:extLst>
      <p:ext uri="{BB962C8B-B14F-4D97-AF65-F5344CB8AC3E}">
        <p14:creationId xmlns:p14="http://schemas.microsoft.com/office/powerpoint/2010/main" val="420908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C50DD38A-63C0-4BD1-A13E-DE342BF69800}"/>
              </a:ext>
            </a:extLst>
          </p:cNvPr>
          <p:cNvSpPr>
            <a:spLocks noGrp="1" noChangeArrowheads="1"/>
          </p:cNvSpPr>
          <p:nvPr>
            <p:ph type="title"/>
          </p:nvPr>
        </p:nvSpPr>
        <p:spPr>
          <a:xfrm>
            <a:off x="533399" y="228600"/>
            <a:ext cx="5857353" cy="1143000"/>
          </a:xfrm>
        </p:spPr>
        <p:txBody>
          <a:bodyPr/>
          <a:lstStyle/>
          <a:p>
            <a:pPr eaLnBrk="1" hangingPunct="1">
              <a:defRPr/>
            </a:pPr>
            <a:r>
              <a:rPr lang="zh-CN" altLang="en-US" dirty="0"/>
              <a:t>移动的基础是相对坐标</a:t>
            </a:r>
            <a:endParaRPr lang="en-US" altLang="zh-CN" dirty="0"/>
          </a:p>
        </p:txBody>
      </p:sp>
      <p:sp>
        <p:nvSpPr>
          <p:cNvPr id="31749" name="Rectangle 6">
            <a:extLst>
              <a:ext uri="{FF2B5EF4-FFF2-40B4-BE49-F238E27FC236}">
                <a16:creationId xmlns:a16="http://schemas.microsoft.com/office/drawing/2014/main" id="{8D203DC2-D494-43B2-BDE4-BD8DA99881DF}"/>
              </a:ext>
            </a:extLst>
          </p:cNvPr>
          <p:cNvSpPr>
            <a:spLocks noChangeArrowheads="1"/>
          </p:cNvSpPr>
          <p:nvPr/>
        </p:nvSpPr>
        <p:spPr bwMode="auto">
          <a:xfrm>
            <a:off x="422910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1750" name="Rectangle 10">
            <a:extLst>
              <a:ext uri="{FF2B5EF4-FFF2-40B4-BE49-F238E27FC236}">
                <a16:creationId xmlns:a16="http://schemas.microsoft.com/office/drawing/2014/main" id="{8C6E94F0-91F7-459E-A8D4-F897FBD58684}"/>
              </a:ext>
            </a:extLst>
          </p:cNvPr>
          <p:cNvSpPr>
            <a:spLocks noChangeArrowheads="1"/>
          </p:cNvSpPr>
          <p:nvPr/>
        </p:nvSpPr>
        <p:spPr bwMode="auto">
          <a:xfrm>
            <a:off x="3338513"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1800">
              <a:latin typeface="Arial" panose="020B0604020202020204" pitchFamily="34" charset="0"/>
            </a:endParaRPr>
          </a:p>
        </p:txBody>
      </p:sp>
      <p:pic>
        <p:nvPicPr>
          <p:cNvPr id="31751" name="Picture 12" descr="underline_base">
            <a:extLst>
              <a:ext uri="{FF2B5EF4-FFF2-40B4-BE49-F238E27FC236}">
                <a16:creationId xmlns:a16="http://schemas.microsoft.com/office/drawing/2014/main" id="{FF124CB1-137B-404B-9F83-06D5538A1BA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1616E7C8-B082-4344-8DC5-A294611E1BFE}"/>
              </a:ext>
            </a:extLst>
          </p:cNvPr>
          <p:cNvPicPr>
            <a:picLocks noChangeAspect="1"/>
          </p:cNvPicPr>
          <p:nvPr/>
        </p:nvPicPr>
        <p:blipFill>
          <a:blip r:embed="rId4"/>
          <a:stretch>
            <a:fillRect/>
          </a:stretch>
        </p:blipFill>
        <p:spPr>
          <a:xfrm>
            <a:off x="2711720" y="1241820"/>
            <a:ext cx="3598645" cy="573456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7" y="1019846"/>
            <a:ext cx="8919737" cy="1281227"/>
          </a:xfrm>
        </p:spPr>
        <p:txBody>
          <a:bodyPr/>
          <a:lstStyle/>
          <a:p>
            <a:pPr>
              <a:defRPr/>
            </a:pPr>
            <a:r>
              <a:rPr lang="zh-CN" altLang="en-US" b="1" dirty="0"/>
              <a:t>将</a:t>
            </a:r>
            <a:r>
              <a:rPr lang="en-US" altLang="zh-CN" b="1" dirty="0"/>
              <a:t>2</a:t>
            </a:r>
            <a:r>
              <a:rPr lang="zh-CN" altLang="en-US" b="1" dirty="0"/>
              <a:t>维旋转推广到</a:t>
            </a:r>
            <a:r>
              <a:rPr lang="en-US" altLang="zh-CN" b="1" dirty="0"/>
              <a:t>3</a:t>
            </a:r>
            <a:r>
              <a:rPr lang="zh-CN" altLang="en-US" b="1" dirty="0"/>
              <a:t>维</a:t>
            </a:r>
            <a:r>
              <a:rPr lang="en-US" altLang="zh-CN" dirty="0"/>
              <a:t> </a:t>
            </a:r>
          </a:p>
          <a:p>
            <a:pPr marL="0" indent="0">
              <a:buNone/>
              <a:defRPr/>
            </a:pPr>
            <a:r>
              <a:rPr lang="zh-CN" altLang="en-US" dirty="0"/>
              <a:t>由于三维空间比二维平面多了一个轴，因而三维的复数应该比二维的复数增加一个虚数，假设增加的虚数为</a:t>
            </a:r>
            <a:r>
              <a:rPr lang="en-US" altLang="zh-CN" dirty="0"/>
              <a:t>j</a:t>
            </a:r>
            <a:r>
              <a:rPr lang="zh-CN" altLang="en-US" dirty="0"/>
              <a:t>，</a:t>
            </a:r>
            <a:r>
              <a:rPr lang="en-US" altLang="zh-CN" dirty="0"/>
              <a:t>j</a:t>
            </a:r>
            <a:r>
              <a:rPr lang="zh-CN" altLang="en-US" dirty="0"/>
              <a:t>也满足虚数性质：</a:t>
            </a:r>
            <a:r>
              <a:rPr lang="en-US" altLang="zh-CN" dirty="0"/>
              <a:t>   </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755A077D-5134-4FBC-BA31-5A942ABAF87D}"/>
              </a:ext>
            </a:extLst>
          </p:cNvPr>
          <p:cNvPicPr>
            <a:picLocks noChangeAspect="1"/>
          </p:cNvPicPr>
          <p:nvPr/>
        </p:nvPicPr>
        <p:blipFill>
          <a:blip r:embed="rId4"/>
          <a:stretch>
            <a:fillRect/>
          </a:stretch>
        </p:blipFill>
        <p:spPr>
          <a:xfrm>
            <a:off x="3057615" y="2424200"/>
            <a:ext cx="1536080" cy="645851"/>
          </a:xfrm>
          <a:prstGeom prst="rect">
            <a:avLst/>
          </a:prstGeom>
        </p:spPr>
      </p:pic>
      <p:pic>
        <p:nvPicPr>
          <p:cNvPr id="3" name="图片 2">
            <a:extLst>
              <a:ext uri="{FF2B5EF4-FFF2-40B4-BE49-F238E27FC236}">
                <a16:creationId xmlns:a16="http://schemas.microsoft.com/office/drawing/2014/main" id="{C9FD16DC-C719-4FE7-93CF-7DA0984C0C6B}"/>
              </a:ext>
            </a:extLst>
          </p:cNvPr>
          <p:cNvPicPr>
            <a:picLocks noChangeAspect="1"/>
          </p:cNvPicPr>
          <p:nvPr/>
        </p:nvPicPr>
        <p:blipFill>
          <a:blip r:embed="rId5"/>
          <a:stretch>
            <a:fillRect/>
          </a:stretch>
        </p:blipFill>
        <p:spPr>
          <a:xfrm>
            <a:off x="2957544" y="3531716"/>
            <a:ext cx="2413136" cy="970361"/>
          </a:xfrm>
          <a:prstGeom prst="rect">
            <a:avLst/>
          </a:prstGeom>
        </p:spPr>
      </p:pic>
      <p:sp>
        <p:nvSpPr>
          <p:cNvPr id="4" name="矩形 3">
            <a:extLst>
              <a:ext uri="{FF2B5EF4-FFF2-40B4-BE49-F238E27FC236}">
                <a16:creationId xmlns:a16="http://schemas.microsoft.com/office/drawing/2014/main" id="{7492B63D-D9F6-4268-B038-9E84D9CEF946}"/>
              </a:ext>
            </a:extLst>
          </p:cNvPr>
          <p:cNvSpPr/>
          <p:nvPr/>
        </p:nvSpPr>
        <p:spPr>
          <a:xfrm>
            <a:off x="181707" y="3070051"/>
            <a:ext cx="4339650" cy="461665"/>
          </a:xfrm>
          <a:prstGeom prst="rect">
            <a:avLst/>
          </a:prstGeom>
        </p:spPr>
        <p:txBody>
          <a:bodyPr wrap="none">
            <a:spAutoFit/>
          </a:bodyPr>
          <a:lstStyle/>
          <a:p>
            <a:r>
              <a:rPr lang="zh-CN" altLang="en-US" dirty="0"/>
              <a:t>则三维空间的复数可以定义为：</a:t>
            </a:r>
          </a:p>
        </p:txBody>
      </p:sp>
      <p:pic>
        <p:nvPicPr>
          <p:cNvPr id="5" name="图片 4">
            <a:extLst>
              <a:ext uri="{FF2B5EF4-FFF2-40B4-BE49-F238E27FC236}">
                <a16:creationId xmlns:a16="http://schemas.microsoft.com/office/drawing/2014/main" id="{1992FE21-8E51-4A39-A09D-0C29F8674161}"/>
              </a:ext>
            </a:extLst>
          </p:cNvPr>
          <p:cNvPicPr>
            <a:picLocks noChangeAspect="1"/>
          </p:cNvPicPr>
          <p:nvPr/>
        </p:nvPicPr>
        <p:blipFill>
          <a:blip r:embed="rId6"/>
          <a:stretch>
            <a:fillRect/>
          </a:stretch>
        </p:blipFill>
        <p:spPr>
          <a:xfrm>
            <a:off x="550347" y="4752372"/>
            <a:ext cx="7942020" cy="1183903"/>
          </a:xfrm>
          <a:prstGeom prst="rect">
            <a:avLst/>
          </a:prstGeom>
        </p:spPr>
      </p:pic>
      <p:sp>
        <p:nvSpPr>
          <p:cNvPr id="6" name="矩形 5">
            <a:extLst>
              <a:ext uri="{FF2B5EF4-FFF2-40B4-BE49-F238E27FC236}">
                <a16:creationId xmlns:a16="http://schemas.microsoft.com/office/drawing/2014/main" id="{C35C7CA5-91B9-4664-856A-B9150CC87671}"/>
              </a:ext>
            </a:extLst>
          </p:cNvPr>
          <p:cNvSpPr/>
          <p:nvPr/>
        </p:nvSpPr>
        <p:spPr>
          <a:xfrm>
            <a:off x="550347" y="4675276"/>
            <a:ext cx="2048959" cy="461665"/>
          </a:xfrm>
          <a:prstGeom prst="rect">
            <a:avLst/>
          </a:prstGeom>
        </p:spPr>
        <p:txBody>
          <a:bodyPr wrap="none">
            <a:spAutoFit/>
          </a:bodyPr>
          <a:lstStyle/>
          <a:p>
            <a:r>
              <a:rPr lang="zh-CN" altLang="en-US" dirty="0"/>
              <a:t>将</a:t>
            </a:r>
            <a:r>
              <a:rPr lang="en-US" altLang="zh-CN" dirty="0"/>
              <a:t>p</a:t>
            </a:r>
            <a:r>
              <a:rPr lang="zh-CN" altLang="en-US" dirty="0"/>
              <a:t>和</a:t>
            </a:r>
            <a:r>
              <a:rPr lang="en-US" altLang="zh-CN" dirty="0"/>
              <a:t>q</a:t>
            </a:r>
            <a:r>
              <a:rPr lang="zh-CN" altLang="en-US" dirty="0"/>
              <a:t>相乘有</a:t>
            </a:r>
          </a:p>
        </p:txBody>
      </p:sp>
      <p:sp>
        <p:nvSpPr>
          <p:cNvPr id="10" name="思想气泡: 云 9">
            <a:extLst>
              <a:ext uri="{FF2B5EF4-FFF2-40B4-BE49-F238E27FC236}">
                <a16:creationId xmlns:a16="http://schemas.microsoft.com/office/drawing/2014/main" id="{39878E58-98C5-4A79-A6E4-539F4841279D}"/>
              </a:ext>
            </a:extLst>
          </p:cNvPr>
          <p:cNvSpPr/>
          <p:nvPr/>
        </p:nvSpPr>
        <p:spPr bwMode="auto">
          <a:xfrm>
            <a:off x="5744724" y="2860769"/>
            <a:ext cx="3104940" cy="1467059"/>
          </a:xfrm>
          <a:prstGeom prst="cloud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多出了两个项</a:t>
            </a:r>
            <a:r>
              <a:rPr lang="en-US" altLang="zh-CN" b="1" dirty="0" err="1">
                <a:solidFill>
                  <a:schemeClr val="bg1"/>
                </a:solidFill>
              </a:rPr>
              <a:t>ij</a:t>
            </a:r>
            <a:r>
              <a:rPr lang="zh-CN" altLang="en-US" b="1" dirty="0">
                <a:solidFill>
                  <a:schemeClr val="bg1"/>
                </a:solidFill>
              </a:rPr>
              <a:t>和</a:t>
            </a:r>
            <a:r>
              <a:rPr lang="en-US" altLang="zh-CN" b="1" dirty="0">
                <a:solidFill>
                  <a:schemeClr val="bg1"/>
                </a:solidFill>
              </a:rPr>
              <a:t>ji</a:t>
            </a:r>
            <a:endParaRPr kumimoji="0" lang="zh-CN" altLang="en-US" sz="24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0868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anim calcmode="lin" valueType="num">
                                      <p:cBhvr>
                                        <p:cTn id="7" dur="1000" fill="hold"/>
                                        <p:tgtEl>
                                          <p:spTgt spid="22835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2835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2835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28355">
                                            <p:txEl>
                                              <p:pRg st="1" end="1"/>
                                            </p:txEl>
                                          </p:spTgt>
                                        </p:tgtEl>
                                        <p:attrNameLst>
                                          <p:attrName>style.visibility</p:attrName>
                                        </p:attrNameLst>
                                      </p:cBhvr>
                                      <p:to>
                                        <p:strVal val="visible"/>
                                      </p:to>
                                    </p:set>
                                    <p:anim calcmode="lin" valueType="num">
                                      <p:cBhvr>
                                        <p:cTn id="14" dur="1000" fill="hold"/>
                                        <p:tgtEl>
                                          <p:spTgt spid="22835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2835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2835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2499"/>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strVal val="#ppt_w*0.70"/>
                                          </p:val>
                                        </p:tav>
                                        <p:tav tm="100000">
                                          <p:val>
                                            <p:strVal val="#ppt_w"/>
                                          </p:val>
                                        </p:tav>
                                      </p:tavLst>
                                    </p:anim>
                                    <p:anim calcmode="lin" valueType="num">
                                      <p:cBhvr>
                                        <p:cTn id="37" dur="1000" fill="hold"/>
                                        <p:tgtEl>
                                          <p:spTgt spid="6"/>
                                        </p:tgtEl>
                                        <p:attrNameLst>
                                          <p:attrName>ppt_h</p:attrName>
                                        </p:attrNameLst>
                                      </p:cBhvr>
                                      <p:tavLst>
                                        <p:tav tm="0">
                                          <p:val>
                                            <p:strVal val="#ppt_h"/>
                                          </p:val>
                                        </p:tav>
                                        <p:tav tm="100000">
                                          <p:val>
                                            <p:strVal val="#ppt_h"/>
                                          </p:val>
                                        </p:tav>
                                      </p:tavLst>
                                    </p:anim>
                                    <p:animEffect transition="in" filter="fade">
                                      <p:cBhvr>
                                        <p:cTn id="38" dur="10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strVal val="#ppt_w*0.70"/>
                                          </p:val>
                                        </p:tav>
                                        <p:tav tm="100000">
                                          <p:val>
                                            <p:strVal val="#ppt_w"/>
                                          </p:val>
                                        </p:tav>
                                      </p:tavLst>
                                    </p:anim>
                                    <p:anim calcmode="lin" valueType="num">
                                      <p:cBhvr>
                                        <p:cTn id="44" dur="1000" fill="hold"/>
                                        <p:tgtEl>
                                          <p:spTgt spid="5"/>
                                        </p:tgtEl>
                                        <p:attrNameLst>
                                          <p:attrName>ppt_h</p:attrName>
                                        </p:attrNameLst>
                                      </p:cBhvr>
                                      <p:tavLst>
                                        <p:tav tm="0">
                                          <p:val>
                                            <p:strVal val="#ppt_h"/>
                                          </p:val>
                                        </p:tav>
                                        <p:tav tm="100000">
                                          <p:val>
                                            <p:strVal val="#ppt_h"/>
                                          </p:val>
                                        </p:tav>
                                      </p:tavLst>
                                    </p:anim>
                                    <p:animEffect transition="in" filter="fade">
                                      <p:cBhvr>
                                        <p:cTn id="45" dur="10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p:bldP spid="4" grpId="0"/>
      <p:bldP spid="6"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8437416" cy="1281227"/>
          </a:xfrm>
        </p:spPr>
        <p:txBody>
          <a:bodyPr/>
          <a:lstStyle/>
          <a:p>
            <a:pPr>
              <a:defRPr/>
            </a:pPr>
            <a:r>
              <a:rPr lang="zh-CN" altLang="en-US" b="1" dirty="0"/>
              <a:t>两个向量的叉积或者向量积，等于垂直于这两个向量的向量</a:t>
            </a:r>
            <a:endParaRPr lang="en-US" altLang="zh-CN" dirty="0"/>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846E393-A6A0-444B-BDA2-1C79089E5862}"/>
              </a:ext>
            </a:extLst>
          </p:cNvPr>
          <p:cNvPicPr>
            <a:picLocks noChangeAspect="1"/>
          </p:cNvPicPr>
          <p:nvPr/>
        </p:nvPicPr>
        <p:blipFill>
          <a:blip r:embed="rId3"/>
          <a:stretch>
            <a:fillRect/>
          </a:stretch>
        </p:blipFill>
        <p:spPr>
          <a:xfrm>
            <a:off x="2764185" y="1830100"/>
            <a:ext cx="3474953" cy="2697166"/>
          </a:xfrm>
          <a:prstGeom prst="rect">
            <a:avLst/>
          </a:prstGeom>
        </p:spPr>
      </p:pic>
      <p:sp>
        <p:nvSpPr>
          <p:cNvPr id="3" name="矩形 2">
            <a:extLst>
              <a:ext uri="{FF2B5EF4-FFF2-40B4-BE49-F238E27FC236}">
                <a16:creationId xmlns:a16="http://schemas.microsoft.com/office/drawing/2014/main" id="{91B9F03D-0E2B-45B9-AD3E-ED156DCB98AF}"/>
              </a:ext>
            </a:extLst>
          </p:cNvPr>
          <p:cNvSpPr/>
          <p:nvPr/>
        </p:nvSpPr>
        <p:spPr>
          <a:xfrm>
            <a:off x="538475" y="4828717"/>
            <a:ext cx="8283978" cy="461665"/>
          </a:xfrm>
          <a:prstGeom prst="rect">
            <a:avLst/>
          </a:prstGeom>
        </p:spPr>
        <p:txBody>
          <a:bodyPr wrap="square">
            <a:spAutoFit/>
          </a:bodyPr>
          <a:lstStyle/>
          <a:p>
            <a:r>
              <a:rPr lang="zh-CN" altLang="en-US" dirty="0"/>
              <a:t>虽然</a:t>
            </a:r>
            <a:r>
              <a:rPr lang="en-US" altLang="zh-CN" dirty="0"/>
              <a:t>a</a:t>
            </a:r>
            <a:r>
              <a:rPr lang="zh-CN" altLang="en-US" dirty="0"/>
              <a:t>垂直于</a:t>
            </a:r>
            <a:r>
              <a:rPr lang="en-US" altLang="zh-CN" dirty="0" err="1"/>
              <a:t>i</a:t>
            </a:r>
            <a:r>
              <a:rPr lang="zh-CN" altLang="en-US" dirty="0"/>
              <a:t>和</a:t>
            </a:r>
            <a:r>
              <a:rPr lang="en-US" altLang="zh-CN" dirty="0"/>
              <a:t>j</a:t>
            </a:r>
            <a:r>
              <a:rPr lang="zh-CN" altLang="en-US" dirty="0"/>
              <a:t>构成的平面，但是</a:t>
            </a:r>
            <a:r>
              <a:rPr lang="en-US" altLang="zh-CN" dirty="0" err="1"/>
              <a:t>ij</a:t>
            </a:r>
            <a:r>
              <a:rPr lang="zh-CN" altLang="en-US" dirty="0"/>
              <a:t>不等于实数，怎么办？</a:t>
            </a:r>
          </a:p>
        </p:txBody>
      </p:sp>
    </p:spTree>
    <p:extLst>
      <p:ext uri="{BB962C8B-B14F-4D97-AF65-F5344CB8AC3E}">
        <p14:creationId xmlns:p14="http://schemas.microsoft.com/office/powerpoint/2010/main" val="137748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7" y="1019846"/>
            <a:ext cx="8728819" cy="1281227"/>
          </a:xfrm>
        </p:spPr>
        <p:txBody>
          <a:bodyPr/>
          <a:lstStyle/>
          <a:p>
            <a:pPr>
              <a:defRPr/>
            </a:pPr>
            <a:r>
              <a:rPr lang="en-US" altLang="zh-CN" b="1" dirty="0"/>
              <a:t>3</a:t>
            </a:r>
            <a:r>
              <a:rPr lang="zh-CN" altLang="en-US" b="1" dirty="0"/>
              <a:t>维到</a:t>
            </a:r>
            <a:r>
              <a:rPr lang="en-US" altLang="zh-CN" b="1" dirty="0"/>
              <a:t>4</a:t>
            </a:r>
            <a:r>
              <a:rPr lang="zh-CN" altLang="en-US" b="1" dirty="0"/>
              <a:t>维</a:t>
            </a:r>
            <a:r>
              <a:rPr lang="en-US" altLang="zh-CN" dirty="0"/>
              <a:t>    </a:t>
            </a:r>
          </a:p>
          <a:p>
            <a:pPr>
              <a:buNone/>
              <a:defRPr/>
            </a:pPr>
            <a:r>
              <a:rPr lang="zh-CN" altLang="en-US" dirty="0"/>
              <a:t>   四元数发明者哈密尔顿引入四维空间的概念，四维空间里存在四维向量或者说四维的复数，这个四维的复数被哈密尔顿定义为四元数，它的形式如下：</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AA5358E6-7917-4E3F-9311-6291A14B5259}"/>
              </a:ext>
            </a:extLst>
          </p:cNvPr>
          <p:cNvPicPr>
            <a:picLocks noChangeAspect="1"/>
          </p:cNvPicPr>
          <p:nvPr/>
        </p:nvPicPr>
        <p:blipFill>
          <a:blip r:embed="rId3"/>
          <a:stretch>
            <a:fillRect/>
          </a:stretch>
        </p:blipFill>
        <p:spPr>
          <a:xfrm>
            <a:off x="2848764" y="2723926"/>
            <a:ext cx="3648758" cy="705073"/>
          </a:xfrm>
          <a:prstGeom prst="rect">
            <a:avLst/>
          </a:prstGeom>
        </p:spPr>
      </p:pic>
      <p:sp>
        <p:nvSpPr>
          <p:cNvPr id="3" name="矩形 2">
            <a:extLst>
              <a:ext uri="{FF2B5EF4-FFF2-40B4-BE49-F238E27FC236}">
                <a16:creationId xmlns:a16="http://schemas.microsoft.com/office/drawing/2014/main" id="{66EAC598-644F-4034-A329-FE0C80992B38}"/>
              </a:ext>
            </a:extLst>
          </p:cNvPr>
          <p:cNvSpPr/>
          <p:nvPr/>
        </p:nvSpPr>
        <p:spPr>
          <a:xfrm>
            <a:off x="562763" y="3436353"/>
            <a:ext cx="7576401" cy="461665"/>
          </a:xfrm>
          <a:prstGeom prst="rect">
            <a:avLst/>
          </a:prstGeom>
        </p:spPr>
        <p:txBody>
          <a:bodyPr wrap="square">
            <a:spAutoFit/>
          </a:bodyPr>
          <a:lstStyle/>
          <a:p>
            <a:r>
              <a:rPr lang="zh-CN" altLang="en-US" dirty="0"/>
              <a:t>将</a:t>
            </a:r>
            <a:r>
              <a:rPr lang="en-US" altLang="zh-CN" dirty="0"/>
              <a:t>s</a:t>
            </a:r>
            <a:r>
              <a:rPr lang="zh-CN" altLang="en-US" dirty="0"/>
              <a:t>当成第四维，而</a:t>
            </a:r>
            <a:r>
              <a:rPr lang="en-US" altLang="zh-CN" dirty="0" err="1"/>
              <a:t>ijk</a:t>
            </a:r>
            <a:r>
              <a:rPr lang="zh-CN" altLang="en-US" dirty="0"/>
              <a:t>对应</a:t>
            </a:r>
            <a:r>
              <a:rPr lang="en-US" altLang="zh-CN" dirty="0" err="1"/>
              <a:t>xyz</a:t>
            </a:r>
            <a:r>
              <a:rPr lang="zh-CN" altLang="en-US" dirty="0"/>
              <a:t>三维空间，则有：</a:t>
            </a:r>
          </a:p>
        </p:txBody>
      </p:sp>
      <p:pic>
        <p:nvPicPr>
          <p:cNvPr id="4" name="图片 3">
            <a:extLst>
              <a:ext uri="{FF2B5EF4-FFF2-40B4-BE49-F238E27FC236}">
                <a16:creationId xmlns:a16="http://schemas.microsoft.com/office/drawing/2014/main" id="{37865CA1-8A69-42EE-97E8-0DDABF432DC6}"/>
              </a:ext>
            </a:extLst>
          </p:cNvPr>
          <p:cNvPicPr>
            <a:picLocks noChangeAspect="1"/>
          </p:cNvPicPr>
          <p:nvPr/>
        </p:nvPicPr>
        <p:blipFill>
          <a:blip r:embed="rId4"/>
          <a:stretch>
            <a:fillRect/>
          </a:stretch>
        </p:blipFill>
        <p:spPr>
          <a:xfrm>
            <a:off x="2793932" y="3905372"/>
            <a:ext cx="3556135" cy="711226"/>
          </a:xfrm>
          <a:prstGeom prst="rect">
            <a:avLst/>
          </a:prstGeom>
        </p:spPr>
      </p:pic>
      <p:pic>
        <p:nvPicPr>
          <p:cNvPr id="5" name="图片 4">
            <a:extLst>
              <a:ext uri="{FF2B5EF4-FFF2-40B4-BE49-F238E27FC236}">
                <a16:creationId xmlns:a16="http://schemas.microsoft.com/office/drawing/2014/main" id="{755C8260-E30E-4381-8D9C-FB06495CD95E}"/>
              </a:ext>
            </a:extLst>
          </p:cNvPr>
          <p:cNvPicPr>
            <a:picLocks noChangeAspect="1"/>
          </p:cNvPicPr>
          <p:nvPr/>
        </p:nvPicPr>
        <p:blipFill>
          <a:blip r:embed="rId5"/>
          <a:stretch>
            <a:fillRect/>
          </a:stretch>
        </p:blipFill>
        <p:spPr>
          <a:xfrm>
            <a:off x="0" y="4722725"/>
            <a:ext cx="2012152" cy="1944856"/>
          </a:xfrm>
          <a:prstGeom prst="rect">
            <a:avLst/>
          </a:prstGeom>
        </p:spPr>
      </p:pic>
      <p:pic>
        <p:nvPicPr>
          <p:cNvPr id="6" name="图片 5">
            <a:extLst>
              <a:ext uri="{FF2B5EF4-FFF2-40B4-BE49-F238E27FC236}">
                <a16:creationId xmlns:a16="http://schemas.microsoft.com/office/drawing/2014/main" id="{1BC86B3D-516F-4284-BB4A-68611C603640}"/>
              </a:ext>
            </a:extLst>
          </p:cNvPr>
          <p:cNvPicPr>
            <a:picLocks noChangeAspect="1"/>
          </p:cNvPicPr>
          <p:nvPr/>
        </p:nvPicPr>
        <p:blipFill>
          <a:blip r:embed="rId6"/>
          <a:stretch>
            <a:fillRect/>
          </a:stretch>
        </p:blipFill>
        <p:spPr>
          <a:xfrm>
            <a:off x="2148592" y="4616598"/>
            <a:ext cx="2202371" cy="2103302"/>
          </a:xfrm>
          <a:prstGeom prst="rect">
            <a:avLst/>
          </a:prstGeom>
        </p:spPr>
      </p:pic>
      <p:pic>
        <p:nvPicPr>
          <p:cNvPr id="7" name="图片 6">
            <a:extLst>
              <a:ext uri="{FF2B5EF4-FFF2-40B4-BE49-F238E27FC236}">
                <a16:creationId xmlns:a16="http://schemas.microsoft.com/office/drawing/2014/main" id="{9F2932CB-A571-491C-9B10-49D4796FC6B7}"/>
              </a:ext>
            </a:extLst>
          </p:cNvPr>
          <p:cNvPicPr>
            <a:picLocks noChangeAspect="1"/>
          </p:cNvPicPr>
          <p:nvPr/>
        </p:nvPicPr>
        <p:blipFill>
          <a:blip r:embed="rId7"/>
          <a:stretch>
            <a:fillRect/>
          </a:stretch>
        </p:blipFill>
        <p:spPr>
          <a:xfrm>
            <a:off x="4487403" y="4597546"/>
            <a:ext cx="2240474" cy="2141406"/>
          </a:xfrm>
          <a:prstGeom prst="rect">
            <a:avLst/>
          </a:prstGeom>
        </p:spPr>
      </p:pic>
      <p:pic>
        <p:nvPicPr>
          <p:cNvPr id="8" name="图片 7">
            <a:extLst>
              <a:ext uri="{FF2B5EF4-FFF2-40B4-BE49-F238E27FC236}">
                <a16:creationId xmlns:a16="http://schemas.microsoft.com/office/drawing/2014/main" id="{0E4DD1A6-30F1-4395-A82B-551B7B8AAF36}"/>
              </a:ext>
            </a:extLst>
          </p:cNvPr>
          <p:cNvPicPr>
            <a:picLocks noChangeAspect="1"/>
          </p:cNvPicPr>
          <p:nvPr/>
        </p:nvPicPr>
        <p:blipFill>
          <a:blip r:embed="rId8"/>
          <a:stretch>
            <a:fillRect/>
          </a:stretch>
        </p:blipFill>
        <p:spPr>
          <a:xfrm>
            <a:off x="6864317" y="4533796"/>
            <a:ext cx="2225233" cy="2133785"/>
          </a:xfrm>
          <a:prstGeom prst="rect">
            <a:avLst/>
          </a:prstGeom>
        </p:spPr>
      </p:pic>
    </p:spTree>
    <p:extLst>
      <p:ext uri="{BB962C8B-B14F-4D97-AF65-F5344CB8AC3E}">
        <p14:creationId xmlns:p14="http://schemas.microsoft.com/office/powerpoint/2010/main" val="3847869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7772400" cy="1281227"/>
          </a:xfrm>
        </p:spPr>
        <p:txBody>
          <a:bodyPr/>
          <a:lstStyle/>
          <a:p>
            <a:pPr>
              <a:defRPr/>
            </a:pPr>
            <a:r>
              <a:rPr lang="zh-CN" altLang="en-US" b="1" dirty="0"/>
              <a:t>运算满足</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A743A63D-2938-491E-B2A0-77499F04D72F}"/>
              </a:ext>
            </a:extLst>
          </p:cNvPr>
          <p:cNvPicPr>
            <a:picLocks noChangeAspect="1"/>
          </p:cNvPicPr>
          <p:nvPr/>
        </p:nvPicPr>
        <p:blipFill>
          <a:blip r:embed="rId3"/>
          <a:stretch>
            <a:fillRect/>
          </a:stretch>
        </p:blipFill>
        <p:spPr>
          <a:xfrm>
            <a:off x="1996628" y="1541513"/>
            <a:ext cx="3955693" cy="996358"/>
          </a:xfrm>
          <a:prstGeom prst="rect">
            <a:avLst/>
          </a:prstGeom>
        </p:spPr>
      </p:pic>
      <p:pic>
        <p:nvPicPr>
          <p:cNvPr id="3" name="图片 2">
            <a:extLst>
              <a:ext uri="{FF2B5EF4-FFF2-40B4-BE49-F238E27FC236}">
                <a16:creationId xmlns:a16="http://schemas.microsoft.com/office/drawing/2014/main" id="{047B15EC-08E8-4360-A84F-13B87C6C1614}"/>
              </a:ext>
            </a:extLst>
          </p:cNvPr>
          <p:cNvPicPr>
            <a:picLocks noChangeAspect="1"/>
          </p:cNvPicPr>
          <p:nvPr/>
        </p:nvPicPr>
        <p:blipFill>
          <a:blip r:embed="rId4"/>
          <a:stretch>
            <a:fillRect/>
          </a:stretch>
        </p:blipFill>
        <p:spPr>
          <a:xfrm>
            <a:off x="2226102" y="2900094"/>
            <a:ext cx="4486197" cy="787372"/>
          </a:xfrm>
          <a:prstGeom prst="rect">
            <a:avLst/>
          </a:prstGeom>
        </p:spPr>
      </p:pic>
      <p:sp>
        <p:nvSpPr>
          <p:cNvPr id="4" name="矩形 3">
            <a:extLst>
              <a:ext uri="{FF2B5EF4-FFF2-40B4-BE49-F238E27FC236}">
                <a16:creationId xmlns:a16="http://schemas.microsoft.com/office/drawing/2014/main" id="{D8CFE7DA-71FC-4FFE-A59A-94EB583E3E7A}"/>
              </a:ext>
            </a:extLst>
          </p:cNvPr>
          <p:cNvSpPr/>
          <p:nvPr/>
        </p:nvSpPr>
        <p:spPr>
          <a:xfrm>
            <a:off x="1475489" y="3062947"/>
            <a:ext cx="646331" cy="461665"/>
          </a:xfrm>
          <a:prstGeom prst="rect">
            <a:avLst/>
          </a:prstGeom>
        </p:spPr>
        <p:txBody>
          <a:bodyPr wrap="none">
            <a:spAutoFit/>
          </a:bodyPr>
          <a:lstStyle/>
          <a:p>
            <a:r>
              <a:rPr lang="zh-CN" altLang="en-US" dirty="0"/>
              <a:t>则：</a:t>
            </a:r>
          </a:p>
        </p:txBody>
      </p:sp>
      <p:sp>
        <p:nvSpPr>
          <p:cNvPr id="5" name="矩形 4">
            <a:extLst>
              <a:ext uri="{FF2B5EF4-FFF2-40B4-BE49-F238E27FC236}">
                <a16:creationId xmlns:a16="http://schemas.microsoft.com/office/drawing/2014/main" id="{473D0FA7-0303-426A-A2DE-E42F40F39715}"/>
              </a:ext>
            </a:extLst>
          </p:cNvPr>
          <p:cNvSpPr/>
          <p:nvPr/>
        </p:nvSpPr>
        <p:spPr>
          <a:xfrm>
            <a:off x="471018" y="3904631"/>
            <a:ext cx="7979645" cy="830997"/>
          </a:xfrm>
          <a:prstGeom prst="rect">
            <a:avLst/>
          </a:prstGeom>
        </p:spPr>
        <p:txBody>
          <a:bodyPr wrap="square">
            <a:spAutoFit/>
          </a:bodyPr>
          <a:lstStyle/>
          <a:p>
            <a:r>
              <a:rPr lang="en-US" altLang="zh-CN" dirty="0"/>
              <a:t>s</a:t>
            </a:r>
            <a:r>
              <a:rPr lang="zh-CN" altLang="en-US" dirty="0"/>
              <a:t>是实数，对应特殊的第四维，</a:t>
            </a:r>
            <a:r>
              <a:rPr lang="en-US" altLang="zh-CN" dirty="0"/>
              <a:t>v</a:t>
            </a:r>
            <a:r>
              <a:rPr lang="zh-CN" altLang="en-US" dirty="0"/>
              <a:t>对应正常空间的三个维度，通常表达如下：</a:t>
            </a:r>
          </a:p>
        </p:txBody>
      </p:sp>
      <p:pic>
        <p:nvPicPr>
          <p:cNvPr id="6" name="图片 5">
            <a:extLst>
              <a:ext uri="{FF2B5EF4-FFF2-40B4-BE49-F238E27FC236}">
                <a16:creationId xmlns:a16="http://schemas.microsoft.com/office/drawing/2014/main" id="{02DCFA7E-62BA-4675-8876-920F86F22D0D}"/>
              </a:ext>
            </a:extLst>
          </p:cNvPr>
          <p:cNvPicPr>
            <a:picLocks noChangeAspect="1"/>
          </p:cNvPicPr>
          <p:nvPr/>
        </p:nvPicPr>
        <p:blipFill>
          <a:blip r:embed="rId5"/>
          <a:stretch>
            <a:fillRect/>
          </a:stretch>
        </p:blipFill>
        <p:spPr>
          <a:xfrm>
            <a:off x="2457603" y="4688376"/>
            <a:ext cx="2539847" cy="886549"/>
          </a:xfrm>
          <a:prstGeom prst="rect">
            <a:avLst/>
          </a:prstGeom>
        </p:spPr>
      </p:pic>
    </p:spTree>
    <p:extLst>
      <p:ext uri="{BB962C8B-B14F-4D97-AF65-F5344CB8AC3E}">
        <p14:creationId xmlns:p14="http://schemas.microsoft.com/office/powerpoint/2010/main" val="1115528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718519"/>
          </a:xfrm>
        </p:spPr>
        <p:txBody>
          <a:bodyPr/>
          <a:lstStyle/>
          <a:p>
            <a:pPr>
              <a:defRPr/>
            </a:pPr>
            <a:r>
              <a:rPr lang="zh-CN" altLang="en-US" b="1" dirty="0"/>
              <a:t>表达形式</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EFEEBB5-9B7A-4F78-BC7B-14A57986E725}"/>
              </a:ext>
            </a:extLst>
          </p:cNvPr>
          <p:cNvPicPr>
            <a:picLocks noChangeAspect="1"/>
          </p:cNvPicPr>
          <p:nvPr/>
        </p:nvPicPr>
        <p:blipFill>
          <a:blip r:embed="rId4"/>
          <a:stretch>
            <a:fillRect/>
          </a:stretch>
        </p:blipFill>
        <p:spPr>
          <a:xfrm>
            <a:off x="2520912" y="1464018"/>
            <a:ext cx="2902269" cy="500391"/>
          </a:xfrm>
          <a:prstGeom prst="rect">
            <a:avLst/>
          </a:prstGeom>
        </p:spPr>
      </p:pic>
      <p:sp>
        <p:nvSpPr>
          <p:cNvPr id="3" name="矩形 2">
            <a:extLst>
              <a:ext uri="{FF2B5EF4-FFF2-40B4-BE49-F238E27FC236}">
                <a16:creationId xmlns:a16="http://schemas.microsoft.com/office/drawing/2014/main" id="{7B80666C-6FB4-487A-8D8A-5A75A862534C}"/>
              </a:ext>
            </a:extLst>
          </p:cNvPr>
          <p:cNvSpPr/>
          <p:nvPr/>
        </p:nvSpPr>
        <p:spPr>
          <a:xfrm>
            <a:off x="450557" y="2082801"/>
            <a:ext cx="646331" cy="461665"/>
          </a:xfrm>
          <a:prstGeom prst="rect">
            <a:avLst/>
          </a:prstGeom>
        </p:spPr>
        <p:txBody>
          <a:bodyPr wrap="none">
            <a:spAutoFit/>
          </a:bodyPr>
          <a:lstStyle/>
          <a:p>
            <a:r>
              <a:rPr lang="zh-CN" altLang="en-US" dirty="0"/>
              <a:t>设：</a:t>
            </a:r>
          </a:p>
        </p:txBody>
      </p:sp>
      <p:pic>
        <p:nvPicPr>
          <p:cNvPr id="4" name="图片 3">
            <a:extLst>
              <a:ext uri="{FF2B5EF4-FFF2-40B4-BE49-F238E27FC236}">
                <a16:creationId xmlns:a16="http://schemas.microsoft.com/office/drawing/2014/main" id="{F1A9087E-DBB5-44FA-B3EB-76B540F76DD4}"/>
              </a:ext>
            </a:extLst>
          </p:cNvPr>
          <p:cNvPicPr>
            <a:picLocks noChangeAspect="1"/>
          </p:cNvPicPr>
          <p:nvPr/>
        </p:nvPicPr>
        <p:blipFill>
          <a:blip r:embed="rId5"/>
          <a:stretch>
            <a:fillRect/>
          </a:stretch>
        </p:blipFill>
        <p:spPr>
          <a:xfrm>
            <a:off x="2472301" y="2199606"/>
            <a:ext cx="5573043" cy="827050"/>
          </a:xfrm>
          <a:prstGeom prst="rect">
            <a:avLst/>
          </a:prstGeom>
        </p:spPr>
      </p:pic>
      <p:pic>
        <p:nvPicPr>
          <p:cNvPr id="5" name="图片 4">
            <a:extLst>
              <a:ext uri="{FF2B5EF4-FFF2-40B4-BE49-F238E27FC236}">
                <a16:creationId xmlns:a16="http://schemas.microsoft.com/office/drawing/2014/main" id="{6CFC7F74-6745-4A69-A0D2-5DB5499C8DA0}"/>
              </a:ext>
            </a:extLst>
          </p:cNvPr>
          <p:cNvPicPr>
            <a:picLocks noChangeAspect="1"/>
          </p:cNvPicPr>
          <p:nvPr/>
        </p:nvPicPr>
        <p:blipFill>
          <a:blip r:embed="rId6"/>
          <a:stretch>
            <a:fillRect/>
          </a:stretch>
        </p:blipFill>
        <p:spPr>
          <a:xfrm>
            <a:off x="2520912" y="3487896"/>
            <a:ext cx="6334745" cy="2058793"/>
          </a:xfrm>
          <a:prstGeom prst="rect">
            <a:avLst/>
          </a:prstGeom>
        </p:spPr>
      </p:pic>
      <p:pic>
        <p:nvPicPr>
          <p:cNvPr id="6" name="图片 5">
            <a:extLst>
              <a:ext uri="{FF2B5EF4-FFF2-40B4-BE49-F238E27FC236}">
                <a16:creationId xmlns:a16="http://schemas.microsoft.com/office/drawing/2014/main" id="{53EC6CF9-5DE0-4A76-A85B-162BA1A9CEAE}"/>
              </a:ext>
            </a:extLst>
          </p:cNvPr>
          <p:cNvPicPr>
            <a:picLocks noChangeAspect="1"/>
          </p:cNvPicPr>
          <p:nvPr/>
        </p:nvPicPr>
        <p:blipFill>
          <a:blip r:embed="rId7"/>
          <a:stretch>
            <a:fillRect/>
          </a:stretch>
        </p:blipFill>
        <p:spPr>
          <a:xfrm>
            <a:off x="2480720" y="5546689"/>
            <a:ext cx="5927918" cy="592791"/>
          </a:xfrm>
          <a:prstGeom prst="rect">
            <a:avLst/>
          </a:prstGeom>
        </p:spPr>
      </p:pic>
      <p:sp>
        <p:nvSpPr>
          <p:cNvPr id="7" name="矩形 6">
            <a:extLst>
              <a:ext uri="{FF2B5EF4-FFF2-40B4-BE49-F238E27FC236}">
                <a16:creationId xmlns:a16="http://schemas.microsoft.com/office/drawing/2014/main" id="{544CD1E0-F2BE-4BBC-AE28-A9F5FBB6E5D1}"/>
              </a:ext>
            </a:extLst>
          </p:cNvPr>
          <p:cNvSpPr/>
          <p:nvPr/>
        </p:nvSpPr>
        <p:spPr>
          <a:xfrm>
            <a:off x="318488" y="6106486"/>
            <a:ext cx="8694883" cy="830997"/>
          </a:xfrm>
          <a:prstGeom prst="rect">
            <a:avLst/>
          </a:prstGeom>
        </p:spPr>
        <p:txBody>
          <a:bodyPr wrap="square">
            <a:spAutoFit/>
          </a:bodyPr>
          <a:lstStyle/>
          <a:p>
            <a:r>
              <a:rPr lang="zh-CN" altLang="en-US" dirty="0"/>
              <a:t>    式中</a:t>
            </a:r>
            <a:r>
              <a:rPr lang="en-US" altLang="zh-CN" dirty="0" err="1"/>
              <a:t>a.b</a:t>
            </a:r>
            <a:r>
              <a:rPr lang="zh-CN" altLang="en-US" dirty="0"/>
              <a:t>是向量点乘，运算结果是个实数，故而放在实数区，而</a:t>
            </a:r>
            <a:r>
              <a:rPr lang="en-US" altLang="zh-CN" dirty="0" err="1"/>
              <a:t>axb</a:t>
            </a:r>
            <a:r>
              <a:rPr lang="zh-CN" altLang="en-US" dirty="0"/>
              <a:t>是叉积，运算结果是个垂直于</a:t>
            </a:r>
            <a:r>
              <a:rPr lang="en-US" altLang="zh-CN" dirty="0"/>
              <a:t>a</a:t>
            </a:r>
            <a:r>
              <a:rPr lang="zh-CN" altLang="en-US" dirty="0"/>
              <a:t>和</a:t>
            </a:r>
            <a:r>
              <a:rPr lang="en-US" altLang="zh-CN" dirty="0"/>
              <a:t>b</a:t>
            </a:r>
            <a:r>
              <a:rPr lang="zh-CN" altLang="en-US" dirty="0"/>
              <a:t>向量，故而放在虚数区</a:t>
            </a:r>
          </a:p>
        </p:txBody>
      </p:sp>
    </p:spTree>
    <p:extLst>
      <p:ext uri="{BB962C8B-B14F-4D97-AF65-F5344CB8AC3E}">
        <p14:creationId xmlns:p14="http://schemas.microsoft.com/office/powerpoint/2010/main" val="68863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1281227"/>
          </a:xfrm>
        </p:spPr>
        <p:txBody>
          <a:bodyPr/>
          <a:lstStyle/>
          <a:p>
            <a:pPr>
              <a:defRPr/>
            </a:pPr>
            <a:r>
              <a:rPr lang="zh-CN" altLang="en-US" b="1" dirty="0"/>
              <a:t>属性分析</a:t>
            </a: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4BF4214-B090-483C-B709-DAD15348CB27}"/>
              </a:ext>
            </a:extLst>
          </p:cNvPr>
          <p:cNvSpPr/>
          <p:nvPr/>
        </p:nvSpPr>
        <p:spPr>
          <a:xfrm>
            <a:off x="422031" y="1470076"/>
            <a:ext cx="8048730" cy="830997"/>
          </a:xfrm>
          <a:prstGeom prst="rect">
            <a:avLst/>
          </a:prstGeom>
        </p:spPr>
        <p:txBody>
          <a:bodyPr wrap="square">
            <a:spAutoFit/>
          </a:bodyPr>
          <a:lstStyle/>
          <a:p>
            <a:r>
              <a:rPr lang="zh-CN" altLang="en-US" dirty="0"/>
              <a:t>由于要旋转的向量是个三维空间的向量，所以它是一个实数轴为</a:t>
            </a:r>
            <a:r>
              <a:rPr lang="en-US" altLang="zh-CN" dirty="0"/>
              <a:t>0</a:t>
            </a:r>
            <a:r>
              <a:rPr lang="zh-CN" altLang="en-US" dirty="0"/>
              <a:t>的纯四元数，则可以将</a:t>
            </a:r>
            <a:r>
              <a:rPr lang="en-US" altLang="zh-CN" dirty="0"/>
              <a:t>qa</a:t>
            </a:r>
            <a:r>
              <a:rPr lang="zh-CN" altLang="en-US" dirty="0"/>
              <a:t>修改成：</a:t>
            </a:r>
          </a:p>
        </p:txBody>
      </p:sp>
      <p:pic>
        <p:nvPicPr>
          <p:cNvPr id="3" name="图片 2">
            <a:extLst>
              <a:ext uri="{FF2B5EF4-FFF2-40B4-BE49-F238E27FC236}">
                <a16:creationId xmlns:a16="http://schemas.microsoft.com/office/drawing/2014/main" id="{9C17CBAA-1E16-4B6E-B751-A152D37FB0AD}"/>
              </a:ext>
            </a:extLst>
          </p:cNvPr>
          <p:cNvPicPr>
            <a:picLocks noChangeAspect="1"/>
          </p:cNvPicPr>
          <p:nvPr/>
        </p:nvPicPr>
        <p:blipFill>
          <a:blip r:embed="rId4"/>
          <a:stretch>
            <a:fillRect/>
          </a:stretch>
        </p:blipFill>
        <p:spPr>
          <a:xfrm>
            <a:off x="1796773" y="2301073"/>
            <a:ext cx="4948985" cy="494899"/>
          </a:xfrm>
          <a:prstGeom prst="rect">
            <a:avLst/>
          </a:prstGeom>
        </p:spPr>
      </p:pic>
      <p:sp>
        <p:nvSpPr>
          <p:cNvPr id="4" name="矩形 3">
            <a:extLst>
              <a:ext uri="{FF2B5EF4-FFF2-40B4-BE49-F238E27FC236}">
                <a16:creationId xmlns:a16="http://schemas.microsoft.com/office/drawing/2014/main" id="{9D544E9C-E1A7-4BA4-B892-86E9A829811B}"/>
              </a:ext>
            </a:extLst>
          </p:cNvPr>
          <p:cNvSpPr/>
          <p:nvPr/>
        </p:nvSpPr>
        <p:spPr>
          <a:xfrm>
            <a:off x="422031" y="2901237"/>
            <a:ext cx="4291559" cy="461665"/>
          </a:xfrm>
          <a:prstGeom prst="rect">
            <a:avLst/>
          </a:prstGeom>
        </p:spPr>
        <p:txBody>
          <a:bodyPr wrap="none">
            <a:spAutoFit/>
          </a:bodyPr>
          <a:lstStyle/>
          <a:p>
            <a:r>
              <a:rPr lang="zh-CN" altLang="en-US" dirty="0"/>
              <a:t>将</a:t>
            </a:r>
            <a:r>
              <a:rPr lang="en-US" altLang="zh-CN" dirty="0"/>
              <a:t>qa</a:t>
            </a:r>
            <a:r>
              <a:rPr lang="zh-CN" altLang="en-US" dirty="0"/>
              <a:t>代入</a:t>
            </a:r>
            <a:r>
              <a:rPr lang="en-US" altLang="zh-CN" dirty="0" err="1"/>
              <a:t>qaqb</a:t>
            </a:r>
            <a:r>
              <a:rPr lang="zh-CN" altLang="en-US" dirty="0"/>
              <a:t>相乘结果中，有：</a:t>
            </a:r>
          </a:p>
        </p:txBody>
      </p:sp>
      <p:pic>
        <p:nvPicPr>
          <p:cNvPr id="5" name="图片 4">
            <a:extLst>
              <a:ext uri="{FF2B5EF4-FFF2-40B4-BE49-F238E27FC236}">
                <a16:creationId xmlns:a16="http://schemas.microsoft.com/office/drawing/2014/main" id="{349355CD-21AB-40CA-8DA7-EE891E54FEC5}"/>
              </a:ext>
            </a:extLst>
          </p:cNvPr>
          <p:cNvPicPr>
            <a:picLocks noChangeAspect="1"/>
          </p:cNvPicPr>
          <p:nvPr/>
        </p:nvPicPr>
        <p:blipFill>
          <a:blip r:embed="rId5"/>
          <a:stretch>
            <a:fillRect/>
          </a:stretch>
        </p:blipFill>
        <p:spPr>
          <a:xfrm>
            <a:off x="1715119" y="3343504"/>
            <a:ext cx="4011035" cy="566930"/>
          </a:xfrm>
          <a:prstGeom prst="rect">
            <a:avLst/>
          </a:prstGeom>
        </p:spPr>
      </p:pic>
      <p:sp>
        <p:nvSpPr>
          <p:cNvPr id="6" name="矩形 5">
            <a:extLst>
              <a:ext uri="{FF2B5EF4-FFF2-40B4-BE49-F238E27FC236}">
                <a16:creationId xmlns:a16="http://schemas.microsoft.com/office/drawing/2014/main" id="{E02D895C-FDC2-4B32-83FC-34A198074B62}"/>
              </a:ext>
            </a:extLst>
          </p:cNvPr>
          <p:cNvSpPr/>
          <p:nvPr/>
        </p:nvSpPr>
        <p:spPr>
          <a:xfrm>
            <a:off x="425449" y="3805169"/>
            <a:ext cx="8356809" cy="1200329"/>
          </a:xfrm>
          <a:prstGeom prst="rect">
            <a:avLst/>
          </a:prstGeom>
        </p:spPr>
        <p:txBody>
          <a:bodyPr wrap="square">
            <a:spAutoFit/>
          </a:bodyPr>
          <a:lstStyle/>
          <a:p>
            <a:r>
              <a:rPr lang="zh-CN" altLang="en-US" dirty="0"/>
              <a:t>要研究的是三维空间中的旋转，所以需要三维向量乘以四元数旋转后还是三维向量，需要使得</a:t>
            </a:r>
            <a:r>
              <a:rPr lang="en-US" altLang="zh-CN" dirty="0" err="1"/>
              <a:t>qaqb</a:t>
            </a:r>
            <a:r>
              <a:rPr lang="zh-CN" altLang="en-US" dirty="0"/>
              <a:t>相乘结果中的实数项为</a:t>
            </a:r>
            <a:r>
              <a:rPr lang="en-US" altLang="zh-CN" dirty="0"/>
              <a:t>0</a:t>
            </a:r>
            <a:r>
              <a:rPr lang="zh-CN" altLang="en-US" dirty="0"/>
              <a:t>，即</a:t>
            </a:r>
            <a:r>
              <a:rPr lang="en-US" altLang="zh-CN" dirty="0" err="1"/>
              <a:t>a.b</a:t>
            </a:r>
            <a:r>
              <a:rPr lang="zh-CN" altLang="en-US" dirty="0"/>
              <a:t>值为</a:t>
            </a:r>
            <a:r>
              <a:rPr lang="en-US" altLang="zh-CN" dirty="0"/>
              <a:t>0</a:t>
            </a:r>
            <a:r>
              <a:rPr lang="zh-CN" altLang="en-US" dirty="0"/>
              <a:t>， 也就是两个向量互相垂直正交</a:t>
            </a:r>
          </a:p>
        </p:txBody>
      </p:sp>
      <p:sp>
        <p:nvSpPr>
          <p:cNvPr id="7" name="矩形 6">
            <a:extLst>
              <a:ext uri="{FF2B5EF4-FFF2-40B4-BE49-F238E27FC236}">
                <a16:creationId xmlns:a16="http://schemas.microsoft.com/office/drawing/2014/main" id="{3DA3ECA5-07BD-4818-BADF-770946B04489}"/>
              </a:ext>
            </a:extLst>
          </p:cNvPr>
          <p:cNvSpPr/>
          <p:nvPr/>
        </p:nvSpPr>
        <p:spPr>
          <a:xfrm>
            <a:off x="425450" y="5053324"/>
            <a:ext cx="8356808" cy="830997"/>
          </a:xfrm>
          <a:prstGeom prst="rect">
            <a:avLst/>
          </a:prstGeom>
        </p:spPr>
        <p:txBody>
          <a:bodyPr wrap="square">
            <a:spAutoFit/>
          </a:bodyPr>
          <a:lstStyle/>
          <a:p>
            <a:r>
              <a:rPr lang="zh-CN" altLang="en-US" dirty="0"/>
              <a:t>于是定义</a:t>
            </a:r>
            <a:r>
              <a:rPr lang="en-US" altLang="zh-CN" dirty="0"/>
              <a:t>qb</a:t>
            </a:r>
            <a:r>
              <a:rPr lang="zh-CN" altLang="en-US" dirty="0"/>
              <a:t>，为了使</a:t>
            </a:r>
            <a:r>
              <a:rPr lang="en-US" altLang="zh-CN" dirty="0"/>
              <a:t>qb</a:t>
            </a:r>
            <a:r>
              <a:rPr lang="zh-CN" altLang="en-US" dirty="0"/>
              <a:t>能让纯四元数</a:t>
            </a:r>
            <a:r>
              <a:rPr lang="en-US" altLang="zh-CN" dirty="0"/>
              <a:t>qa</a:t>
            </a:r>
            <a:r>
              <a:rPr lang="zh-CN" altLang="en-US" dirty="0"/>
              <a:t>旋转</a:t>
            </a:r>
            <a:r>
              <a:rPr lang="en-US" altLang="zh-CN" dirty="0"/>
              <a:t>θ</a:t>
            </a:r>
            <a:r>
              <a:rPr lang="zh-CN" altLang="en-US" dirty="0"/>
              <a:t>度，</a:t>
            </a:r>
            <a:r>
              <a:rPr lang="en-US" altLang="zh-CN" dirty="0"/>
              <a:t>qb</a:t>
            </a:r>
            <a:r>
              <a:rPr lang="zh-CN" altLang="en-US" dirty="0"/>
              <a:t>的旋转四元数也参照二维空间的旋转数复数来表示：</a:t>
            </a:r>
          </a:p>
        </p:txBody>
      </p:sp>
      <p:pic>
        <p:nvPicPr>
          <p:cNvPr id="8" name="图片 7">
            <a:extLst>
              <a:ext uri="{FF2B5EF4-FFF2-40B4-BE49-F238E27FC236}">
                <a16:creationId xmlns:a16="http://schemas.microsoft.com/office/drawing/2014/main" id="{35296AC8-7EEC-4BD5-A083-6B026A286BD8}"/>
              </a:ext>
            </a:extLst>
          </p:cNvPr>
          <p:cNvPicPr>
            <a:picLocks noChangeAspect="1"/>
          </p:cNvPicPr>
          <p:nvPr/>
        </p:nvPicPr>
        <p:blipFill>
          <a:blip r:embed="rId6"/>
          <a:stretch>
            <a:fillRect/>
          </a:stretch>
        </p:blipFill>
        <p:spPr>
          <a:xfrm>
            <a:off x="2893926" y="5932146"/>
            <a:ext cx="3272196" cy="577447"/>
          </a:xfrm>
          <a:prstGeom prst="rect">
            <a:avLst/>
          </a:prstGeom>
        </p:spPr>
      </p:pic>
    </p:spTree>
    <p:extLst>
      <p:ext uri="{BB962C8B-B14F-4D97-AF65-F5344CB8AC3E}">
        <p14:creationId xmlns:p14="http://schemas.microsoft.com/office/powerpoint/2010/main" val="320910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1281227"/>
          </a:xfrm>
        </p:spPr>
        <p:txBody>
          <a:bodyPr/>
          <a:lstStyle/>
          <a:p>
            <a:pPr>
              <a:defRPr/>
            </a:pPr>
            <a:r>
              <a:rPr lang="zh-CN" altLang="en-US" b="1" dirty="0"/>
              <a:t>属性分析</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BA9EF95-4335-4182-B1FD-747D0F843AD1}"/>
              </a:ext>
            </a:extLst>
          </p:cNvPr>
          <p:cNvPicPr>
            <a:picLocks noChangeAspect="1"/>
          </p:cNvPicPr>
          <p:nvPr/>
        </p:nvPicPr>
        <p:blipFill>
          <a:blip r:embed="rId4"/>
          <a:stretch>
            <a:fillRect/>
          </a:stretch>
        </p:blipFill>
        <p:spPr>
          <a:xfrm>
            <a:off x="2207322" y="1440072"/>
            <a:ext cx="4308073" cy="524337"/>
          </a:xfrm>
          <a:prstGeom prst="rect">
            <a:avLst/>
          </a:prstGeom>
        </p:spPr>
      </p:pic>
      <p:sp>
        <p:nvSpPr>
          <p:cNvPr id="3" name="矩形 2">
            <a:extLst>
              <a:ext uri="{FF2B5EF4-FFF2-40B4-BE49-F238E27FC236}">
                <a16:creationId xmlns:a16="http://schemas.microsoft.com/office/drawing/2014/main" id="{3BAFAF3A-8F4F-4F76-ACB5-E1479BAE6B5B}"/>
              </a:ext>
            </a:extLst>
          </p:cNvPr>
          <p:cNvSpPr/>
          <p:nvPr/>
        </p:nvSpPr>
        <p:spPr>
          <a:xfrm>
            <a:off x="406327" y="2070240"/>
            <a:ext cx="3661580" cy="461665"/>
          </a:xfrm>
          <a:prstGeom prst="rect">
            <a:avLst/>
          </a:prstGeom>
        </p:spPr>
        <p:txBody>
          <a:bodyPr wrap="none">
            <a:spAutoFit/>
          </a:bodyPr>
          <a:lstStyle/>
          <a:p>
            <a:r>
              <a:rPr lang="zh-CN" altLang="en-US" dirty="0"/>
              <a:t>假设要旋转的三维向量为</a:t>
            </a:r>
            <a:r>
              <a:rPr lang="en-US" altLang="zh-CN" dirty="0"/>
              <a:t>:</a:t>
            </a:r>
            <a:endParaRPr lang="zh-CN" altLang="en-US" dirty="0"/>
          </a:p>
        </p:txBody>
      </p:sp>
      <p:pic>
        <p:nvPicPr>
          <p:cNvPr id="4" name="图片 3">
            <a:extLst>
              <a:ext uri="{FF2B5EF4-FFF2-40B4-BE49-F238E27FC236}">
                <a16:creationId xmlns:a16="http://schemas.microsoft.com/office/drawing/2014/main" id="{69197BD9-D02D-4DFB-A870-035587B9F6BB}"/>
              </a:ext>
            </a:extLst>
          </p:cNvPr>
          <p:cNvPicPr>
            <a:picLocks noChangeAspect="1"/>
          </p:cNvPicPr>
          <p:nvPr/>
        </p:nvPicPr>
        <p:blipFill>
          <a:blip r:embed="rId5"/>
          <a:stretch>
            <a:fillRect/>
          </a:stretch>
        </p:blipFill>
        <p:spPr>
          <a:xfrm>
            <a:off x="2498725" y="2531905"/>
            <a:ext cx="1782983" cy="461665"/>
          </a:xfrm>
          <a:prstGeom prst="rect">
            <a:avLst/>
          </a:prstGeom>
        </p:spPr>
      </p:pic>
      <p:sp>
        <p:nvSpPr>
          <p:cNvPr id="5" name="矩形 4">
            <a:extLst>
              <a:ext uri="{FF2B5EF4-FFF2-40B4-BE49-F238E27FC236}">
                <a16:creationId xmlns:a16="http://schemas.microsoft.com/office/drawing/2014/main" id="{D33A27BD-4830-439D-97B3-AACB93F18C62}"/>
              </a:ext>
            </a:extLst>
          </p:cNvPr>
          <p:cNvSpPr/>
          <p:nvPr/>
        </p:nvSpPr>
        <p:spPr>
          <a:xfrm>
            <a:off x="346533" y="3099401"/>
            <a:ext cx="4304383" cy="461665"/>
          </a:xfrm>
          <a:prstGeom prst="rect">
            <a:avLst/>
          </a:prstGeom>
        </p:spPr>
        <p:txBody>
          <a:bodyPr wrap="none">
            <a:spAutoFit/>
          </a:bodyPr>
          <a:lstStyle/>
          <a:p>
            <a:r>
              <a:rPr lang="zh-CN" altLang="en-US" dirty="0"/>
              <a:t>假设要旋转的角度是</a:t>
            </a:r>
            <a:r>
              <a:rPr lang="en-US" altLang="zh-CN" dirty="0"/>
              <a:t>45</a:t>
            </a:r>
            <a:r>
              <a:rPr lang="zh-CN" altLang="en-US" dirty="0"/>
              <a:t>度，则：</a:t>
            </a:r>
          </a:p>
        </p:txBody>
      </p:sp>
      <p:pic>
        <p:nvPicPr>
          <p:cNvPr id="6" name="图片 5">
            <a:extLst>
              <a:ext uri="{FF2B5EF4-FFF2-40B4-BE49-F238E27FC236}">
                <a16:creationId xmlns:a16="http://schemas.microsoft.com/office/drawing/2014/main" id="{CC5628DD-2912-4C4F-9645-5A81D55B9605}"/>
              </a:ext>
            </a:extLst>
          </p:cNvPr>
          <p:cNvPicPr>
            <a:picLocks noChangeAspect="1"/>
          </p:cNvPicPr>
          <p:nvPr/>
        </p:nvPicPr>
        <p:blipFill>
          <a:blip r:embed="rId6"/>
          <a:stretch>
            <a:fillRect/>
          </a:stretch>
        </p:blipFill>
        <p:spPr>
          <a:xfrm>
            <a:off x="4650916" y="2867912"/>
            <a:ext cx="2009552" cy="924641"/>
          </a:xfrm>
          <a:prstGeom prst="rect">
            <a:avLst/>
          </a:prstGeom>
        </p:spPr>
      </p:pic>
      <p:sp>
        <p:nvSpPr>
          <p:cNvPr id="7" name="矩形 6">
            <a:extLst>
              <a:ext uri="{FF2B5EF4-FFF2-40B4-BE49-F238E27FC236}">
                <a16:creationId xmlns:a16="http://schemas.microsoft.com/office/drawing/2014/main" id="{3D6088D7-1CA9-4D2E-B098-7EA6D5C65602}"/>
              </a:ext>
            </a:extLst>
          </p:cNvPr>
          <p:cNvSpPr/>
          <p:nvPr/>
        </p:nvSpPr>
        <p:spPr>
          <a:xfrm>
            <a:off x="346533" y="3759229"/>
            <a:ext cx="8355340" cy="830997"/>
          </a:xfrm>
          <a:prstGeom prst="rect">
            <a:avLst/>
          </a:prstGeom>
        </p:spPr>
        <p:txBody>
          <a:bodyPr wrap="square">
            <a:spAutoFit/>
          </a:bodyPr>
          <a:lstStyle/>
          <a:p>
            <a:r>
              <a:rPr lang="en-US" altLang="zh-CN" dirty="0"/>
              <a:t>v</a:t>
            </a:r>
            <a:r>
              <a:rPr lang="zh-CN" altLang="en-US" dirty="0"/>
              <a:t>需要垂直于</a:t>
            </a:r>
            <a:r>
              <a:rPr lang="en-US" altLang="zh-CN" dirty="0"/>
              <a:t>qa</a:t>
            </a:r>
            <a:r>
              <a:rPr lang="zh-CN" altLang="en-US" dirty="0"/>
              <a:t>的三维向量部分，即</a:t>
            </a:r>
            <a:r>
              <a:rPr lang="en-US" altLang="zh-CN" dirty="0"/>
              <a:t>v</a:t>
            </a:r>
            <a:r>
              <a:rPr lang="zh-CN" altLang="en-US" dirty="0"/>
              <a:t>垂直于</a:t>
            </a:r>
            <a:r>
              <a:rPr lang="en-US" altLang="zh-CN" dirty="0"/>
              <a:t>2i</a:t>
            </a:r>
            <a:r>
              <a:rPr lang="zh-CN" altLang="en-US" dirty="0"/>
              <a:t>，不妨先将</a:t>
            </a:r>
            <a:r>
              <a:rPr lang="en-US" altLang="zh-CN" dirty="0"/>
              <a:t>v</a:t>
            </a:r>
            <a:r>
              <a:rPr lang="zh-CN" altLang="en-US" dirty="0"/>
              <a:t>设定成</a:t>
            </a:r>
            <a:r>
              <a:rPr lang="en-US" altLang="zh-CN" dirty="0"/>
              <a:t>k</a:t>
            </a:r>
            <a:r>
              <a:rPr lang="zh-CN" altLang="en-US" dirty="0"/>
              <a:t>，即</a:t>
            </a:r>
            <a:r>
              <a:rPr lang="en-US" altLang="zh-CN" dirty="0"/>
              <a:t>z</a:t>
            </a:r>
            <a:r>
              <a:rPr lang="zh-CN" altLang="en-US" dirty="0"/>
              <a:t>轴，有：</a:t>
            </a:r>
          </a:p>
        </p:txBody>
      </p:sp>
      <p:pic>
        <p:nvPicPr>
          <p:cNvPr id="8" name="图片 7">
            <a:extLst>
              <a:ext uri="{FF2B5EF4-FFF2-40B4-BE49-F238E27FC236}">
                <a16:creationId xmlns:a16="http://schemas.microsoft.com/office/drawing/2014/main" id="{0EEEE4D8-FDD6-4F96-B973-5FDFF533D21C}"/>
              </a:ext>
            </a:extLst>
          </p:cNvPr>
          <p:cNvPicPr>
            <a:picLocks noChangeAspect="1"/>
          </p:cNvPicPr>
          <p:nvPr/>
        </p:nvPicPr>
        <p:blipFill>
          <a:blip r:embed="rId7"/>
          <a:stretch>
            <a:fillRect/>
          </a:stretch>
        </p:blipFill>
        <p:spPr>
          <a:xfrm>
            <a:off x="4692220" y="4198193"/>
            <a:ext cx="1968248" cy="898013"/>
          </a:xfrm>
          <a:prstGeom prst="rect">
            <a:avLst/>
          </a:prstGeom>
        </p:spPr>
      </p:pic>
      <p:pic>
        <p:nvPicPr>
          <p:cNvPr id="9" name="图片 8">
            <a:extLst>
              <a:ext uri="{FF2B5EF4-FFF2-40B4-BE49-F238E27FC236}">
                <a16:creationId xmlns:a16="http://schemas.microsoft.com/office/drawing/2014/main" id="{E61C3F82-8962-4FFB-8947-0B8C4A726500}"/>
              </a:ext>
            </a:extLst>
          </p:cNvPr>
          <p:cNvPicPr>
            <a:picLocks noChangeAspect="1"/>
          </p:cNvPicPr>
          <p:nvPr/>
        </p:nvPicPr>
        <p:blipFill>
          <a:blip r:embed="rId8"/>
          <a:stretch>
            <a:fillRect/>
          </a:stretch>
        </p:blipFill>
        <p:spPr>
          <a:xfrm>
            <a:off x="2489786" y="5149535"/>
            <a:ext cx="3527261" cy="1572812"/>
          </a:xfrm>
          <a:prstGeom prst="rect">
            <a:avLst/>
          </a:prstGeom>
        </p:spPr>
      </p:pic>
      <p:sp>
        <p:nvSpPr>
          <p:cNvPr id="14" name="思想气泡: 云 13">
            <a:extLst>
              <a:ext uri="{FF2B5EF4-FFF2-40B4-BE49-F238E27FC236}">
                <a16:creationId xmlns:a16="http://schemas.microsoft.com/office/drawing/2014/main" id="{565172A3-8214-4831-B90E-592B6244DE5D}"/>
              </a:ext>
            </a:extLst>
          </p:cNvPr>
          <p:cNvSpPr/>
          <p:nvPr/>
        </p:nvSpPr>
        <p:spPr bwMode="auto">
          <a:xfrm>
            <a:off x="6039060" y="4788390"/>
            <a:ext cx="3104940" cy="1774876"/>
          </a:xfrm>
          <a:prstGeom prst="cloud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en-US" altLang="zh-CN" b="1" dirty="0">
                <a:solidFill>
                  <a:schemeClr val="bg1"/>
                </a:solidFill>
              </a:rPr>
              <a:t>qa</a:t>
            </a:r>
            <a:r>
              <a:rPr lang="zh-CN" altLang="en-US" b="1" dirty="0">
                <a:solidFill>
                  <a:schemeClr val="bg1"/>
                </a:solidFill>
              </a:rPr>
              <a:t>绕</a:t>
            </a:r>
            <a:r>
              <a:rPr lang="en-US" altLang="zh-CN" b="1" dirty="0">
                <a:solidFill>
                  <a:schemeClr val="bg1"/>
                </a:solidFill>
              </a:rPr>
              <a:t>z</a:t>
            </a:r>
            <a:r>
              <a:rPr lang="zh-CN" altLang="en-US" b="1" dirty="0">
                <a:solidFill>
                  <a:schemeClr val="bg1"/>
                </a:solidFill>
              </a:rPr>
              <a:t>轴旋转了</a:t>
            </a:r>
            <a:r>
              <a:rPr lang="en-US" altLang="zh-CN" b="1" dirty="0">
                <a:solidFill>
                  <a:schemeClr val="bg1"/>
                </a:solidFill>
              </a:rPr>
              <a:t>45</a:t>
            </a:r>
            <a:r>
              <a:rPr lang="zh-CN" altLang="en-US" b="1" dirty="0">
                <a:solidFill>
                  <a:schemeClr val="bg1"/>
                </a:solidFill>
              </a:rPr>
              <a:t>度角，是顺时针旋转。</a:t>
            </a:r>
            <a:endParaRPr kumimoji="0" lang="zh-CN" altLang="en-US" b="1" i="0" u="none" strike="noStrike" cap="none" normalizeH="0" baseline="0" dirty="0">
              <a:ln>
                <a:noFill/>
              </a:ln>
              <a:solidFill>
                <a:schemeClr val="bg1"/>
              </a:solidFill>
              <a:effectLst/>
              <a:latin typeface="Arial" panose="020B0604020202020204" pitchFamily="34" charset="0"/>
            </a:endParaRPr>
          </a:p>
        </p:txBody>
      </p:sp>
      <p:pic>
        <p:nvPicPr>
          <p:cNvPr id="15" name="图片 14">
            <a:extLst>
              <a:ext uri="{FF2B5EF4-FFF2-40B4-BE49-F238E27FC236}">
                <a16:creationId xmlns:a16="http://schemas.microsoft.com/office/drawing/2014/main" id="{FF8C68E2-FB90-4F50-83ED-EC4B2DF0D175}"/>
              </a:ext>
            </a:extLst>
          </p:cNvPr>
          <p:cNvPicPr>
            <a:picLocks noChangeAspect="1"/>
          </p:cNvPicPr>
          <p:nvPr/>
        </p:nvPicPr>
        <p:blipFill>
          <a:blip r:embed="rId9"/>
          <a:stretch>
            <a:fillRect/>
          </a:stretch>
        </p:blipFill>
        <p:spPr>
          <a:xfrm>
            <a:off x="4361358" y="236365"/>
            <a:ext cx="4011035" cy="566930"/>
          </a:xfrm>
          <a:prstGeom prst="rect">
            <a:avLst/>
          </a:prstGeom>
        </p:spPr>
      </p:pic>
      <p:sp>
        <p:nvSpPr>
          <p:cNvPr id="11" name="矩形 10">
            <a:extLst>
              <a:ext uri="{FF2B5EF4-FFF2-40B4-BE49-F238E27FC236}">
                <a16:creationId xmlns:a16="http://schemas.microsoft.com/office/drawing/2014/main" id="{A0771A9A-21ED-4689-815F-C9ABEC191E94}"/>
              </a:ext>
            </a:extLst>
          </p:cNvPr>
          <p:cNvSpPr/>
          <p:nvPr/>
        </p:nvSpPr>
        <p:spPr bwMode="auto">
          <a:xfrm>
            <a:off x="2351314" y="5596932"/>
            <a:ext cx="3687746" cy="126106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76928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2D30C973-D0BD-496E-BDEE-6C7E53B24304}"/>
              </a:ext>
            </a:extLst>
          </p:cNvPr>
          <p:cNvPicPr>
            <a:picLocks noChangeAspect="1"/>
          </p:cNvPicPr>
          <p:nvPr/>
        </p:nvPicPr>
        <p:blipFill>
          <a:blip r:embed="rId4"/>
          <a:stretch>
            <a:fillRect/>
          </a:stretch>
        </p:blipFill>
        <p:spPr>
          <a:xfrm>
            <a:off x="2307628" y="1526342"/>
            <a:ext cx="4528744" cy="629826"/>
          </a:xfrm>
          <a:prstGeom prst="rect">
            <a:avLst/>
          </a:prstGeom>
        </p:spPr>
      </p:pic>
      <p:sp>
        <p:nvSpPr>
          <p:cNvPr id="3" name="矩形 2">
            <a:extLst>
              <a:ext uri="{FF2B5EF4-FFF2-40B4-BE49-F238E27FC236}">
                <a16:creationId xmlns:a16="http://schemas.microsoft.com/office/drawing/2014/main" id="{72DC23CE-588F-45D7-BA21-477A05080B53}"/>
              </a:ext>
            </a:extLst>
          </p:cNvPr>
          <p:cNvSpPr/>
          <p:nvPr/>
        </p:nvSpPr>
        <p:spPr>
          <a:xfrm>
            <a:off x="512466" y="2274838"/>
            <a:ext cx="8497706" cy="1200329"/>
          </a:xfrm>
          <a:prstGeom prst="rect">
            <a:avLst/>
          </a:prstGeom>
        </p:spPr>
        <p:txBody>
          <a:bodyPr wrap="square">
            <a:spAutoFit/>
          </a:bodyPr>
          <a:lstStyle/>
          <a:p>
            <a:r>
              <a:rPr lang="zh-CN" altLang="en-US" dirty="0"/>
              <a:t>以上的四元数运算都只能使得</a:t>
            </a:r>
            <a:r>
              <a:rPr lang="en-US" altLang="zh-CN" dirty="0"/>
              <a:t>qa</a:t>
            </a:r>
            <a:r>
              <a:rPr lang="zh-CN" altLang="en-US" dirty="0"/>
              <a:t>可以往任意一个方向旋转，它的旋转轴始终垂直于自身，而现实情况可能还</a:t>
            </a:r>
            <a:r>
              <a:rPr lang="zh-CN" altLang="en-US" dirty="0">
                <a:solidFill>
                  <a:srgbClr val="00B050"/>
                </a:solidFill>
              </a:rPr>
              <a:t>需要能绕任意的旋转轴旋转</a:t>
            </a:r>
            <a:r>
              <a:rPr lang="zh-CN" altLang="en-US" dirty="0"/>
              <a:t>，即旋转轴的三维向量</a:t>
            </a:r>
            <a:r>
              <a:rPr lang="en-US" altLang="zh-CN" dirty="0"/>
              <a:t>b</a:t>
            </a:r>
            <a:r>
              <a:rPr lang="zh-CN" altLang="en-US" dirty="0"/>
              <a:t>不垂直于</a:t>
            </a:r>
            <a:r>
              <a:rPr lang="en-US" altLang="zh-CN" dirty="0"/>
              <a:t>a</a:t>
            </a:r>
            <a:r>
              <a:rPr lang="zh-CN" altLang="en-US" dirty="0"/>
              <a:t>，进而使得公式：</a:t>
            </a:r>
          </a:p>
        </p:txBody>
      </p:sp>
      <p:pic>
        <p:nvPicPr>
          <p:cNvPr id="4" name="图片 3">
            <a:extLst>
              <a:ext uri="{FF2B5EF4-FFF2-40B4-BE49-F238E27FC236}">
                <a16:creationId xmlns:a16="http://schemas.microsoft.com/office/drawing/2014/main" id="{5B4916DD-3B9F-4EBD-92C5-BCA0564EA853}"/>
              </a:ext>
            </a:extLst>
          </p:cNvPr>
          <p:cNvPicPr>
            <a:picLocks noChangeAspect="1"/>
          </p:cNvPicPr>
          <p:nvPr/>
        </p:nvPicPr>
        <p:blipFill>
          <a:blip r:embed="rId5"/>
          <a:stretch>
            <a:fillRect/>
          </a:stretch>
        </p:blipFill>
        <p:spPr>
          <a:xfrm>
            <a:off x="2361289" y="3593837"/>
            <a:ext cx="4269297" cy="586277"/>
          </a:xfrm>
          <a:prstGeom prst="rect">
            <a:avLst/>
          </a:prstGeom>
        </p:spPr>
      </p:pic>
      <p:sp>
        <p:nvSpPr>
          <p:cNvPr id="5" name="矩形 4">
            <a:extLst>
              <a:ext uri="{FF2B5EF4-FFF2-40B4-BE49-F238E27FC236}">
                <a16:creationId xmlns:a16="http://schemas.microsoft.com/office/drawing/2014/main" id="{DEF32BA3-A820-4C8C-82D2-A725ABFB3437}"/>
              </a:ext>
            </a:extLst>
          </p:cNvPr>
          <p:cNvSpPr/>
          <p:nvPr/>
        </p:nvSpPr>
        <p:spPr>
          <a:xfrm>
            <a:off x="512465" y="4141429"/>
            <a:ext cx="7857811" cy="830997"/>
          </a:xfrm>
          <a:prstGeom prst="rect">
            <a:avLst/>
          </a:prstGeom>
        </p:spPr>
        <p:txBody>
          <a:bodyPr wrap="square">
            <a:spAutoFit/>
          </a:bodyPr>
          <a:lstStyle/>
          <a:p>
            <a:r>
              <a:rPr lang="zh-CN" altLang="en-US" dirty="0"/>
              <a:t>中的实数项不为</a:t>
            </a:r>
            <a:r>
              <a:rPr lang="en-US" altLang="zh-CN" dirty="0"/>
              <a:t>0</a:t>
            </a:r>
            <a:r>
              <a:rPr lang="zh-CN" altLang="en-US" dirty="0"/>
              <a:t>，即</a:t>
            </a:r>
            <a:r>
              <a:rPr lang="zh-CN" altLang="en-US" dirty="0">
                <a:solidFill>
                  <a:srgbClr val="00B050"/>
                </a:solidFill>
              </a:rPr>
              <a:t>三维向量旋转到四维空间去了</a:t>
            </a:r>
            <a:r>
              <a:rPr lang="zh-CN" altLang="en-US" dirty="0"/>
              <a:t>，如何解决？</a:t>
            </a:r>
          </a:p>
        </p:txBody>
      </p:sp>
      <p:sp>
        <p:nvSpPr>
          <p:cNvPr id="9" name="思想气泡: 云 8">
            <a:extLst>
              <a:ext uri="{FF2B5EF4-FFF2-40B4-BE49-F238E27FC236}">
                <a16:creationId xmlns:a16="http://schemas.microsoft.com/office/drawing/2014/main" id="{7B03B7B5-B1C5-4F5B-9928-A10C26E231B7}"/>
              </a:ext>
            </a:extLst>
          </p:cNvPr>
          <p:cNvSpPr/>
          <p:nvPr/>
        </p:nvSpPr>
        <p:spPr bwMode="auto">
          <a:xfrm>
            <a:off x="5954972" y="-27358"/>
            <a:ext cx="3104940" cy="1774876"/>
          </a:xfrm>
          <a:prstGeom prst="cloudCallout">
            <a:avLst>
              <a:gd name="adj1" fmla="val -61286"/>
              <a:gd name="adj2" fmla="val 31928"/>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通常数学上的旋转都是逆时针</a:t>
            </a:r>
            <a:endParaRPr kumimoji="0" lang="zh-CN" altLang="en-US"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12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7"/>
            <a:ext cx="4207060" cy="587890"/>
          </a:xfrm>
        </p:spPr>
        <p:txBody>
          <a:bodyPr/>
          <a:lstStyle/>
          <a:p>
            <a:pPr>
              <a:defRPr/>
            </a:pPr>
            <a:r>
              <a:rPr lang="zh-CN" altLang="en-US" b="1" dirty="0"/>
              <a:t>共轭四元数的提出</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63D0127-5811-4B5F-BDBE-216180402EDB}"/>
              </a:ext>
            </a:extLst>
          </p:cNvPr>
          <p:cNvPicPr>
            <a:picLocks noChangeAspect="1"/>
          </p:cNvPicPr>
          <p:nvPr/>
        </p:nvPicPr>
        <p:blipFill>
          <a:blip r:embed="rId4"/>
          <a:stretch>
            <a:fillRect/>
          </a:stretch>
        </p:blipFill>
        <p:spPr>
          <a:xfrm>
            <a:off x="1937971" y="4133905"/>
            <a:ext cx="4915217" cy="559456"/>
          </a:xfrm>
          <a:prstGeom prst="rect">
            <a:avLst/>
          </a:prstGeom>
        </p:spPr>
      </p:pic>
      <p:pic>
        <p:nvPicPr>
          <p:cNvPr id="7" name="图片 6">
            <a:extLst>
              <a:ext uri="{FF2B5EF4-FFF2-40B4-BE49-F238E27FC236}">
                <a16:creationId xmlns:a16="http://schemas.microsoft.com/office/drawing/2014/main" id="{3CAFF7CD-7482-49DD-B99D-2CAF909CC811}"/>
              </a:ext>
            </a:extLst>
          </p:cNvPr>
          <p:cNvPicPr>
            <a:picLocks noChangeAspect="1"/>
          </p:cNvPicPr>
          <p:nvPr/>
        </p:nvPicPr>
        <p:blipFill>
          <a:blip r:embed="rId5"/>
          <a:stretch>
            <a:fillRect/>
          </a:stretch>
        </p:blipFill>
        <p:spPr>
          <a:xfrm>
            <a:off x="596957" y="1652365"/>
            <a:ext cx="7487862" cy="587890"/>
          </a:xfrm>
          <a:prstGeom prst="rect">
            <a:avLst/>
          </a:prstGeom>
        </p:spPr>
      </p:pic>
      <p:sp>
        <p:nvSpPr>
          <p:cNvPr id="8" name="矩形 7">
            <a:extLst>
              <a:ext uri="{FF2B5EF4-FFF2-40B4-BE49-F238E27FC236}">
                <a16:creationId xmlns:a16="http://schemas.microsoft.com/office/drawing/2014/main" id="{603842EB-BE45-4C81-82E8-9574FB5C32BE}"/>
              </a:ext>
            </a:extLst>
          </p:cNvPr>
          <p:cNvSpPr/>
          <p:nvPr/>
        </p:nvSpPr>
        <p:spPr>
          <a:xfrm>
            <a:off x="1230085" y="1981024"/>
            <a:ext cx="1415772" cy="461665"/>
          </a:xfrm>
          <a:prstGeom prst="rect">
            <a:avLst/>
          </a:prstGeom>
        </p:spPr>
        <p:txBody>
          <a:bodyPr wrap="none">
            <a:spAutoFit/>
          </a:bodyPr>
          <a:lstStyle/>
          <a:p>
            <a:r>
              <a:rPr lang="zh-CN" altLang="en-US" dirty="0"/>
              <a:t>共轭复数</a:t>
            </a:r>
          </a:p>
        </p:txBody>
      </p:sp>
      <p:pic>
        <p:nvPicPr>
          <p:cNvPr id="9" name="图片 8">
            <a:extLst>
              <a:ext uri="{FF2B5EF4-FFF2-40B4-BE49-F238E27FC236}">
                <a16:creationId xmlns:a16="http://schemas.microsoft.com/office/drawing/2014/main" id="{AC426DEB-E646-4BE7-AAA0-F860F9B2DEDF}"/>
              </a:ext>
            </a:extLst>
          </p:cNvPr>
          <p:cNvPicPr>
            <a:picLocks noChangeAspect="1"/>
          </p:cNvPicPr>
          <p:nvPr/>
        </p:nvPicPr>
        <p:blipFill>
          <a:blip r:embed="rId6"/>
          <a:stretch>
            <a:fillRect/>
          </a:stretch>
        </p:blipFill>
        <p:spPr>
          <a:xfrm>
            <a:off x="532878" y="2374464"/>
            <a:ext cx="7381037" cy="497598"/>
          </a:xfrm>
          <a:prstGeom prst="rect">
            <a:avLst/>
          </a:prstGeom>
        </p:spPr>
      </p:pic>
      <p:sp>
        <p:nvSpPr>
          <p:cNvPr id="11" name="矩形 10">
            <a:extLst>
              <a:ext uri="{FF2B5EF4-FFF2-40B4-BE49-F238E27FC236}">
                <a16:creationId xmlns:a16="http://schemas.microsoft.com/office/drawing/2014/main" id="{896B1794-A8F6-42DA-A5F4-F5FCF65F2EBD}"/>
              </a:ext>
            </a:extLst>
          </p:cNvPr>
          <p:cNvSpPr/>
          <p:nvPr/>
        </p:nvSpPr>
        <p:spPr>
          <a:xfrm>
            <a:off x="1230084" y="3154942"/>
            <a:ext cx="7913915" cy="461665"/>
          </a:xfrm>
          <a:prstGeom prst="rect">
            <a:avLst/>
          </a:prstGeom>
        </p:spPr>
        <p:txBody>
          <a:bodyPr wrap="square">
            <a:spAutoFit/>
          </a:bodyPr>
          <a:lstStyle/>
          <a:p>
            <a:r>
              <a:rPr lang="zh-CN" altLang="en-US" b="0" i="0" dirty="0">
                <a:solidFill>
                  <a:srgbClr val="3E3E3E"/>
                </a:solidFill>
                <a:effectLst/>
                <a:latin typeface="Hiragino Sans GB"/>
              </a:rPr>
              <a:t>实数不变，虚数相反，四元数是高阶复数，也遵循这个原理</a:t>
            </a:r>
            <a:endParaRPr lang="zh-CN" altLang="en-US" dirty="0"/>
          </a:p>
        </p:txBody>
      </p:sp>
    </p:spTree>
    <p:extLst>
      <p:ext uri="{BB962C8B-B14F-4D97-AF65-F5344CB8AC3E}">
        <p14:creationId xmlns:p14="http://schemas.microsoft.com/office/powerpoint/2010/main" val="2705090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7"/>
            <a:ext cx="2760098" cy="587890"/>
          </a:xfrm>
        </p:spPr>
        <p:txBody>
          <a:bodyPr/>
          <a:lstStyle/>
          <a:p>
            <a:pPr>
              <a:defRPr/>
            </a:pPr>
            <a:r>
              <a:rPr lang="zh-CN" altLang="en-US" b="1" dirty="0"/>
              <a:t>共轭四元数</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63D0127-5811-4B5F-BDBE-216180402EDB}"/>
              </a:ext>
            </a:extLst>
          </p:cNvPr>
          <p:cNvPicPr>
            <a:picLocks noChangeAspect="1"/>
          </p:cNvPicPr>
          <p:nvPr/>
        </p:nvPicPr>
        <p:blipFill>
          <a:blip r:embed="rId4"/>
          <a:stretch>
            <a:fillRect/>
          </a:stretch>
        </p:blipFill>
        <p:spPr>
          <a:xfrm>
            <a:off x="1610298" y="1561527"/>
            <a:ext cx="4915217" cy="559456"/>
          </a:xfrm>
          <a:prstGeom prst="rect">
            <a:avLst/>
          </a:prstGeom>
        </p:spPr>
      </p:pic>
      <p:sp>
        <p:nvSpPr>
          <p:cNvPr id="3" name="矩形 2">
            <a:extLst>
              <a:ext uri="{FF2B5EF4-FFF2-40B4-BE49-F238E27FC236}">
                <a16:creationId xmlns:a16="http://schemas.microsoft.com/office/drawing/2014/main" id="{0510595C-EC12-405D-8EB9-35AC9758D6F1}"/>
              </a:ext>
            </a:extLst>
          </p:cNvPr>
          <p:cNvSpPr/>
          <p:nvPr/>
        </p:nvSpPr>
        <p:spPr>
          <a:xfrm>
            <a:off x="515688" y="2193333"/>
            <a:ext cx="3108543" cy="461665"/>
          </a:xfrm>
          <a:prstGeom prst="rect">
            <a:avLst/>
          </a:prstGeom>
        </p:spPr>
        <p:txBody>
          <a:bodyPr wrap="none">
            <a:spAutoFit/>
          </a:bodyPr>
          <a:lstStyle/>
          <a:p>
            <a:r>
              <a:rPr lang="zh-CN" altLang="en-US" dirty="0"/>
              <a:t>假设要旋转的向量是：</a:t>
            </a:r>
          </a:p>
        </p:txBody>
      </p:sp>
      <p:pic>
        <p:nvPicPr>
          <p:cNvPr id="4" name="图片 3">
            <a:extLst>
              <a:ext uri="{FF2B5EF4-FFF2-40B4-BE49-F238E27FC236}">
                <a16:creationId xmlns:a16="http://schemas.microsoft.com/office/drawing/2014/main" id="{E0CCF9EA-7483-4CBA-8C37-D0D0DD1F6B0C}"/>
              </a:ext>
            </a:extLst>
          </p:cNvPr>
          <p:cNvPicPr>
            <a:picLocks noChangeAspect="1"/>
          </p:cNvPicPr>
          <p:nvPr/>
        </p:nvPicPr>
        <p:blipFill>
          <a:blip r:embed="rId5"/>
          <a:stretch>
            <a:fillRect/>
          </a:stretch>
        </p:blipFill>
        <p:spPr>
          <a:xfrm>
            <a:off x="3735742" y="2095543"/>
            <a:ext cx="1531840" cy="559455"/>
          </a:xfrm>
          <a:prstGeom prst="rect">
            <a:avLst/>
          </a:prstGeom>
        </p:spPr>
      </p:pic>
      <p:sp>
        <p:nvSpPr>
          <p:cNvPr id="5" name="矩形 4">
            <a:extLst>
              <a:ext uri="{FF2B5EF4-FFF2-40B4-BE49-F238E27FC236}">
                <a16:creationId xmlns:a16="http://schemas.microsoft.com/office/drawing/2014/main" id="{DDBA811F-0211-4B56-9368-41B2C93F2047}"/>
              </a:ext>
            </a:extLst>
          </p:cNvPr>
          <p:cNvSpPr/>
          <p:nvPr/>
        </p:nvSpPr>
        <p:spPr>
          <a:xfrm>
            <a:off x="515688" y="3119736"/>
            <a:ext cx="8015363" cy="461665"/>
          </a:xfrm>
          <a:prstGeom prst="rect">
            <a:avLst/>
          </a:prstGeom>
        </p:spPr>
        <p:txBody>
          <a:bodyPr wrap="square">
            <a:spAutoFit/>
          </a:bodyPr>
          <a:lstStyle/>
          <a:p>
            <a:r>
              <a:rPr lang="zh-CN" altLang="en-US" dirty="0"/>
              <a:t>哈密尔顿用了如下方式来解决</a:t>
            </a:r>
            <a:r>
              <a:rPr lang="en-US" altLang="zh-CN" dirty="0"/>
              <a:t>qa</a:t>
            </a:r>
            <a:r>
              <a:rPr lang="zh-CN" altLang="en-US" dirty="0"/>
              <a:t>绕任意轴旋转的问题：</a:t>
            </a:r>
          </a:p>
        </p:txBody>
      </p:sp>
      <p:pic>
        <p:nvPicPr>
          <p:cNvPr id="6" name="图片 5">
            <a:extLst>
              <a:ext uri="{FF2B5EF4-FFF2-40B4-BE49-F238E27FC236}">
                <a16:creationId xmlns:a16="http://schemas.microsoft.com/office/drawing/2014/main" id="{8C36A29B-3A84-447A-AA4B-AA333FE20BF7}"/>
              </a:ext>
            </a:extLst>
          </p:cNvPr>
          <p:cNvPicPr>
            <a:picLocks noChangeAspect="1"/>
          </p:cNvPicPr>
          <p:nvPr/>
        </p:nvPicPr>
        <p:blipFill>
          <a:blip r:embed="rId6"/>
          <a:stretch>
            <a:fillRect/>
          </a:stretch>
        </p:blipFill>
        <p:spPr>
          <a:xfrm>
            <a:off x="1550010" y="3670430"/>
            <a:ext cx="5422679" cy="671033"/>
          </a:xfrm>
          <a:prstGeom prst="rect">
            <a:avLst/>
          </a:prstGeom>
        </p:spPr>
      </p:pic>
      <p:sp>
        <p:nvSpPr>
          <p:cNvPr id="10" name="思想气泡: 云 9">
            <a:extLst>
              <a:ext uri="{FF2B5EF4-FFF2-40B4-BE49-F238E27FC236}">
                <a16:creationId xmlns:a16="http://schemas.microsoft.com/office/drawing/2014/main" id="{80C7AE64-F4A8-44B1-A2FB-58FC2EDE028B}"/>
              </a:ext>
            </a:extLst>
          </p:cNvPr>
          <p:cNvSpPr/>
          <p:nvPr/>
        </p:nvSpPr>
        <p:spPr bwMode="auto">
          <a:xfrm>
            <a:off x="4873451" y="4341464"/>
            <a:ext cx="3928905" cy="1695127"/>
          </a:xfrm>
          <a:prstGeom prst="cloudCallout">
            <a:avLst>
              <a:gd name="adj1" fmla="val -55331"/>
              <a:gd name="adj2" fmla="val -37693"/>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再乘以共轭四元数后，从</a:t>
            </a:r>
            <a:r>
              <a:rPr lang="en-US" altLang="zh-CN" b="1" dirty="0">
                <a:solidFill>
                  <a:schemeClr val="bg1"/>
                </a:solidFill>
              </a:rPr>
              <a:t>4</a:t>
            </a:r>
            <a:r>
              <a:rPr lang="zh-CN" altLang="en-US" b="1" dirty="0">
                <a:solidFill>
                  <a:schemeClr val="bg1"/>
                </a:solidFill>
              </a:rPr>
              <a:t>维回到</a:t>
            </a:r>
            <a:r>
              <a:rPr lang="en-US" altLang="zh-CN" b="1" dirty="0">
                <a:solidFill>
                  <a:schemeClr val="bg1"/>
                </a:solidFill>
              </a:rPr>
              <a:t>3</a:t>
            </a:r>
            <a:r>
              <a:rPr lang="zh-CN" altLang="en-US" b="1" dirty="0">
                <a:solidFill>
                  <a:schemeClr val="bg1"/>
                </a:solidFill>
              </a:rPr>
              <a:t>维</a:t>
            </a:r>
            <a:endParaRPr kumimoji="0" lang="zh-CN" altLang="en-US"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7163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762000" y="1219200"/>
            <a:ext cx="7391400" cy="5105400"/>
          </a:xfrm>
        </p:spPr>
        <p:txBody>
          <a:bodyPr/>
          <a:lstStyle/>
          <a:p>
            <a:pPr eaLnBrk="1" hangingPunct="1"/>
            <a:r>
              <a:rPr lang="zh-CN" altLang="en-US" sz="2800" dirty="0">
                <a:ea typeface="楷体" pitchFamily="49" charset="-122"/>
              </a:rPr>
              <a:t>笛卡尔坐标系</a:t>
            </a:r>
            <a:endParaRPr lang="en-US" altLang="zh-CN" sz="2800" dirty="0">
              <a:ea typeface="楷体" pitchFamily="49" charset="-122"/>
            </a:endParaRPr>
          </a:p>
          <a:p>
            <a:pPr eaLnBrk="1" hangingPunct="1">
              <a:buNone/>
            </a:pPr>
            <a:r>
              <a:rPr lang="en-US" altLang="zh-CN" sz="2800" dirty="0">
                <a:ea typeface="楷体" pitchFamily="49" charset="-122"/>
              </a:rPr>
              <a:t>	</a:t>
            </a:r>
            <a:r>
              <a:rPr lang="zh-CN" altLang="en-US" sz="2800" dirty="0">
                <a:latin typeface="楷体" panose="02010609060101010101" pitchFamily="49" charset="-122"/>
                <a:ea typeface="楷体" panose="02010609060101010101" pitchFamily="49" charset="-122"/>
              </a:rPr>
              <a:t>在数学里，</a:t>
            </a:r>
            <a:r>
              <a:rPr lang="zh-CN" altLang="en-US" sz="2800" b="1" dirty="0">
                <a:latin typeface="楷体" panose="02010609060101010101" pitchFamily="49" charset="-122"/>
                <a:ea typeface="楷体" panose="02010609060101010101" pitchFamily="49" charset="-122"/>
              </a:rPr>
              <a:t>笛卡儿坐标系</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Cartesian</a:t>
            </a:r>
            <a:r>
              <a:rPr lang="zh-CN" altLang="en-US" sz="2800" dirty="0">
                <a:latin typeface="楷体" panose="02010609060101010101" pitchFamily="49" charset="-122"/>
                <a:ea typeface="楷体" panose="02010609060101010101" pitchFamily="49" charset="-122"/>
              </a:rPr>
              <a:t>坐标系），也称</a:t>
            </a:r>
            <a:r>
              <a:rPr lang="zh-CN" altLang="en-US" sz="2800" b="1" dirty="0">
                <a:latin typeface="楷体" panose="02010609060101010101" pitchFamily="49" charset="-122"/>
                <a:ea typeface="楷体" panose="02010609060101010101" pitchFamily="49" charset="-122"/>
              </a:rPr>
              <a:t>直角坐标系</a:t>
            </a:r>
            <a:r>
              <a:rPr lang="zh-CN" altLang="en-US" sz="2800" dirty="0">
                <a:latin typeface="楷体" panose="02010609060101010101" pitchFamily="49" charset="-122"/>
                <a:ea typeface="楷体" panose="02010609060101010101" pitchFamily="49" charset="-122"/>
              </a:rPr>
              <a:t>，是一种正交坐标系。</a:t>
            </a:r>
            <a:endParaRPr lang="en-US" altLang="zh-CN" sz="2800" dirty="0">
              <a:latin typeface="楷体" panose="02010609060101010101" pitchFamily="49" charset="-122"/>
              <a:ea typeface="楷体" panose="02010609060101010101" pitchFamily="49" charset="-122"/>
            </a:endParaRPr>
          </a:p>
          <a:p>
            <a:pPr eaLnBrk="1" hangingPunct="1">
              <a:buNone/>
            </a:pPr>
            <a:endParaRPr lang="en-US" altLang="zh-CN" sz="2800" dirty="0">
              <a:latin typeface="楷体" panose="02010609060101010101" pitchFamily="49" charset="-122"/>
              <a:ea typeface="楷体" panose="02010609060101010101" pitchFamily="49" charset="-122"/>
            </a:endParaRPr>
          </a:p>
          <a:p>
            <a:pPr eaLnBrk="1" hangingPunct="1"/>
            <a:r>
              <a:rPr lang="zh-CN" altLang="en-US" sz="2800" dirty="0">
                <a:latin typeface="楷体" panose="02010609060101010101" pitchFamily="49" charset="-122"/>
                <a:ea typeface="楷体" panose="02010609060101010101" pitchFamily="49" charset="-122"/>
              </a:rPr>
              <a:t>左手坐标系与右手坐标系</a:t>
            </a:r>
            <a:endParaRPr lang="en-US" altLang="zh-CN" sz="2800" dirty="0">
              <a:latin typeface="楷体" panose="02010609060101010101" pitchFamily="49" charset="-122"/>
              <a:ea typeface="楷体" panose="02010609060101010101" pitchFamily="49" charset="-122"/>
            </a:endParaRPr>
          </a:p>
          <a:p>
            <a:pPr eaLnBrk="1" hangingPunct="1">
              <a:buNone/>
            </a:pPr>
            <a:r>
              <a:rPr lang="en-US" altLang="zh-CN" sz="2800" dirty="0">
                <a:latin typeface="楷体" panose="02010609060101010101" pitchFamily="49" charset="-122"/>
                <a:ea typeface="楷体" panose="02010609060101010101" pitchFamily="49" charset="-122"/>
              </a:rPr>
              <a:t>	</a:t>
            </a:r>
            <a:r>
              <a:rPr lang="zh-CN" altLang="en-US" sz="2800" kern="1200" dirty="0">
                <a:latin typeface="楷体" panose="02010609060101010101" pitchFamily="49" charset="-122"/>
                <a:ea typeface="楷体" panose="02010609060101010101" pitchFamily="49" charset="-122"/>
              </a:rPr>
              <a:t>任何两个</a:t>
            </a:r>
            <a:r>
              <a:rPr lang="en-US" altLang="zh-CN" sz="2800" kern="1200" dirty="0">
                <a:latin typeface="楷体" panose="02010609060101010101" pitchFamily="49" charset="-122"/>
                <a:ea typeface="楷体" panose="02010609060101010101" pitchFamily="49" charset="-122"/>
              </a:rPr>
              <a:t>2D</a:t>
            </a:r>
            <a:r>
              <a:rPr lang="zh-CN" altLang="en-US" sz="2800" kern="1200" dirty="0">
                <a:latin typeface="楷体" panose="02010609060101010101" pitchFamily="49" charset="-122"/>
                <a:ea typeface="楷体" panose="02010609060101010101" pitchFamily="49" charset="-122"/>
              </a:rPr>
              <a:t>笛卡尔坐标都可以通过平移和旋转使两个坐标系重合</a:t>
            </a:r>
            <a:endParaRPr lang="en-US" altLang="zh-CN" sz="2800" kern="1200" dirty="0">
              <a:latin typeface="楷体" panose="02010609060101010101" pitchFamily="49" charset="-122"/>
              <a:ea typeface="楷体" panose="02010609060101010101" pitchFamily="49" charset="-122"/>
            </a:endParaRPr>
          </a:p>
          <a:p>
            <a:pPr eaLnBrk="1" hangingPunct="1">
              <a:buNone/>
            </a:pPr>
            <a:r>
              <a:rPr lang="en-US" altLang="zh-CN" kern="1200" dirty="0">
                <a:latin typeface="楷体" panose="02010609060101010101" pitchFamily="49" charset="-122"/>
                <a:ea typeface="楷体" panose="02010609060101010101" pitchFamily="49" charset="-122"/>
              </a:rPr>
              <a:t>  </a:t>
            </a:r>
            <a:r>
              <a:rPr lang="zh-CN" altLang="en-US" sz="2800" kern="1200" dirty="0">
                <a:latin typeface="楷体" panose="02010609060101010101" pitchFamily="49" charset="-122"/>
                <a:ea typeface="楷体" panose="02010609060101010101" pitchFamily="49" charset="-122"/>
              </a:rPr>
              <a:t>但是</a:t>
            </a:r>
            <a:r>
              <a:rPr lang="en-US" altLang="zh-CN" sz="2800" kern="1200" dirty="0">
                <a:latin typeface="楷体" panose="02010609060101010101" pitchFamily="49" charset="-122"/>
                <a:ea typeface="楷体" panose="02010609060101010101" pitchFamily="49" charset="-122"/>
              </a:rPr>
              <a:t>3D</a:t>
            </a:r>
            <a:r>
              <a:rPr lang="zh-CN" altLang="en-US" sz="2800" kern="1200" dirty="0">
                <a:latin typeface="楷体" panose="02010609060101010101" pitchFamily="49" charset="-122"/>
                <a:ea typeface="楷体" panose="02010609060101010101" pitchFamily="49" charset="-122"/>
              </a:rPr>
              <a:t>笛卡尔坐标就不一定了，实际上存在两种完全不同的</a:t>
            </a:r>
            <a:r>
              <a:rPr lang="en-US" altLang="zh-CN" sz="2800" kern="1200" dirty="0">
                <a:latin typeface="楷体" panose="02010609060101010101" pitchFamily="49" charset="-122"/>
                <a:ea typeface="楷体" panose="02010609060101010101" pitchFamily="49" charset="-122"/>
              </a:rPr>
              <a:t>3D</a:t>
            </a:r>
            <a:r>
              <a:rPr lang="zh-CN" altLang="en-US" sz="2800" kern="1200" dirty="0">
                <a:latin typeface="楷体" panose="02010609060101010101" pitchFamily="49" charset="-122"/>
                <a:ea typeface="楷体" panose="02010609060101010101" pitchFamily="49" charset="-122"/>
              </a:rPr>
              <a:t>笛卡尔坐标系，左手系和右手系。</a:t>
            </a:r>
            <a:endParaRPr lang="en-US" altLang="zh-CN" sz="2800" kern="1200" dirty="0">
              <a:latin typeface="楷体" panose="02010609060101010101" pitchFamily="49" charset="-122"/>
              <a:ea typeface="楷体" panose="02010609060101010101" pitchFamily="49" charset="-122"/>
            </a:endParaRPr>
          </a:p>
          <a:p>
            <a:pPr eaLnBrk="1" hangingPunct="1">
              <a:buNone/>
            </a:pPr>
            <a:endParaRPr lang="zh-CN" altLang="en-US" sz="2800" dirty="0">
              <a:ea typeface="楷体" pitchFamily="49" charset="-122"/>
            </a:endParaRPr>
          </a:p>
        </p:txBody>
      </p:sp>
      <p:sp>
        <p:nvSpPr>
          <p:cNvPr id="5" name="Rectangle 2">
            <a:extLst>
              <a:ext uri="{FF2B5EF4-FFF2-40B4-BE49-F238E27FC236}">
                <a16:creationId xmlns:a16="http://schemas.microsoft.com/office/drawing/2014/main" id="{A21BF28C-8573-42DC-9F8A-EBAC8A318F33}"/>
              </a:ext>
            </a:extLst>
          </p:cNvPr>
          <p:cNvSpPr>
            <a:spLocks noGrp="1" noChangeArrowheads="1"/>
          </p:cNvSpPr>
          <p:nvPr>
            <p:ph type="title"/>
          </p:nvPr>
        </p:nvSpPr>
        <p:spPr>
          <a:xfrm>
            <a:off x="533399" y="228600"/>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6" name="Picture 12" descr="underline_base">
            <a:extLst>
              <a:ext uri="{FF2B5EF4-FFF2-40B4-BE49-F238E27FC236}">
                <a16:creationId xmlns:a16="http://schemas.microsoft.com/office/drawing/2014/main" id="{7CFCCBAC-5D32-4413-B074-2C0571C5870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198">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7"/>
            <a:ext cx="2760098" cy="638132"/>
          </a:xfrm>
        </p:spPr>
        <p:txBody>
          <a:bodyPr/>
          <a:lstStyle/>
          <a:p>
            <a:pPr>
              <a:defRPr/>
            </a:pPr>
            <a:r>
              <a:rPr lang="zh-CN" altLang="en-US" b="1" dirty="0"/>
              <a:t>实例</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2D30028E-BF0E-4EB3-BA8A-993587402306}"/>
              </a:ext>
            </a:extLst>
          </p:cNvPr>
          <p:cNvPicPr>
            <a:picLocks noChangeAspect="1"/>
          </p:cNvPicPr>
          <p:nvPr/>
        </p:nvPicPr>
        <p:blipFill>
          <a:blip r:embed="rId3"/>
          <a:stretch>
            <a:fillRect/>
          </a:stretch>
        </p:blipFill>
        <p:spPr>
          <a:xfrm>
            <a:off x="3653003" y="1316918"/>
            <a:ext cx="1615527" cy="524337"/>
          </a:xfrm>
          <a:prstGeom prst="rect">
            <a:avLst/>
          </a:prstGeom>
        </p:spPr>
      </p:pic>
      <p:sp>
        <p:nvSpPr>
          <p:cNvPr id="3" name="矩形 2">
            <a:extLst>
              <a:ext uri="{FF2B5EF4-FFF2-40B4-BE49-F238E27FC236}">
                <a16:creationId xmlns:a16="http://schemas.microsoft.com/office/drawing/2014/main" id="{BE66DFA8-B975-451E-9531-2CFD5A3D6D61}"/>
              </a:ext>
            </a:extLst>
          </p:cNvPr>
          <p:cNvSpPr/>
          <p:nvPr/>
        </p:nvSpPr>
        <p:spPr>
          <a:xfrm>
            <a:off x="440042" y="1964409"/>
            <a:ext cx="8422604" cy="830997"/>
          </a:xfrm>
          <a:prstGeom prst="rect">
            <a:avLst/>
          </a:prstGeom>
        </p:spPr>
        <p:txBody>
          <a:bodyPr wrap="square">
            <a:spAutoFit/>
          </a:bodyPr>
          <a:lstStyle/>
          <a:p>
            <a:r>
              <a:rPr lang="zh-CN" altLang="en-US" dirty="0"/>
              <a:t>旋转角度也还是选择</a:t>
            </a:r>
            <a:r>
              <a:rPr lang="en-US" altLang="zh-CN" dirty="0"/>
              <a:t>45</a:t>
            </a:r>
            <a:r>
              <a:rPr lang="zh-CN" altLang="en-US" dirty="0"/>
              <a:t>度，但旋转四元数</a:t>
            </a:r>
            <a:r>
              <a:rPr lang="en-US" altLang="zh-CN" dirty="0"/>
              <a:t>qb</a:t>
            </a:r>
            <a:r>
              <a:rPr lang="zh-CN" altLang="en-US" dirty="0"/>
              <a:t>的三维向量</a:t>
            </a:r>
            <a:r>
              <a:rPr lang="en-US" altLang="zh-CN" dirty="0"/>
              <a:t>b</a:t>
            </a:r>
            <a:r>
              <a:rPr lang="zh-CN" altLang="en-US" dirty="0"/>
              <a:t>不再垂直于</a:t>
            </a:r>
            <a:r>
              <a:rPr lang="en-US" altLang="zh-CN" dirty="0"/>
              <a:t>a</a:t>
            </a:r>
            <a:r>
              <a:rPr lang="zh-CN" altLang="en-US" dirty="0"/>
              <a:t>，设：</a:t>
            </a:r>
          </a:p>
        </p:txBody>
      </p:sp>
      <p:pic>
        <p:nvPicPr>
          <p:cNvPr id="4" name="图片 3">
            <a:extLst>
              <a:ext uri="{FF2B5EF4-FFF2-40B4-BE49-F238E27FC236}">
                <a16:creationId xmlns:a16="http://schemas.microsoft.com/office/drawing/2014/main" id="{3184603B-5376-4CA8-82D8-4F3DF8394BB8}"/>
              </a:ext>
            </a:extLst>
          </p:cNvPr>
          <p:cNvPicPr>
            <a:picLocks noChangeAspect="1"/>
          </p:cNvPicPr>
          <p:nvPr/>
        </p:nvPicPr>
        <p:blipFill>
          <a:blip r:embed="rId4"/>
          <a:stretch>
            <a:fillRect/>
          </a:stretch>
        </p:blipFill>
        <p:spPr>
          <a:xfrm>
            <a:off x="2833636" y="2493833"/>
            <a:ext cx="4063957" cy="1568762"/>
          </a:xfrm>
          <a:prstGeom prst="rect">
            <a:avLst/>
          </a:prstGeom>
        </p:spPr>
      </p:pic>
      <p:sp>
        <p:nvSpPr>
          <p:cNvPr id="5" name="矩形 4">
            <a:extLst>
              <a:ext uri="{FF2B5EF4-FFF2-40B4-BE49-F238E27FC236}">
                <a16:creationId xmlns:a16="http://schemas.microsoft.com/office/drawing/2014/main" id="{2D64628E-D453-4B53-A163-F7D17C2A7F23}"/>
              </a:ext>
            </a:extLst>
          </p:cNvPr>
          <p:cNvSpPr/>
          <p:nvPr/>
        </p:nvSpPr>
        <p:spPr>
          <a:xfrm>
            <a:off x="425449" y="4062595"/>
            <a:ext cx="8798937" cy="461665"/>
          </a:xfrm>
          <a:prstGeom prst="rect">
            <a:avLst/>
          </a:prstGeom>
        </p:spPr>
        <p:txBody>
          <a:bodyPr wrap="square">
            <a:spAutoFit/>
          </a:bodyPr>
          <a:lstStyle/>
          <a:p>
            <a:r>
              <a:rPr lang="zh-CN" altLang="en-US" dirty="0"/>
              <a:t>即</a:t>
            </a:r>
            <a:r>
              <a:rPr lang="en-US" altLang="zh-CN" dirty="0"/>
              <a:t>qb</a:t>
            </a:r>
            <a:r>
              <a:rPr lang="zh-CN" altLang="en-US" dirty="0"/>
              <a:t>的三维向量</a:t>
            </a:r>
            <a:r>
              <a:rPr lang="en-US" altLang="zh-CN" dirty="0"/>
              <a:t>b</a:t>
            </a:r>
            <a:r>
              <a:rPr lang="zh-CN" altLang="en-US" dirty="0"/>
              <a:t>是</a:t>
            </a:r>
            <a:r>
              <a:rPr lang="en-US" altLang="zh-CN" dirty="0"/>
              <a:t>x</a:t>
            </a:r>
            <a:r>
              <a:rPr lang="zh-CN" altLang="en-US" dirty="0"/>
              <a:t>轴和</a:t>
            </a:r>
            <a:r>
              <a:rPr lang="en-US" altLang="zh-CN" dirty="0"/>
              <a:t>z</a:t>
            </a:r>
            <a:r>
              <a:rPr lang="zh-CN" altLang="en-US" dirty="0"/>
              <a:t>轴的中间斜线，不再垂直于</a:t>
            </a:r>
            <a:r>
              <a:rPr lang="en-US" altLang="zh-CN" dirty="0"/>
              <a:t>a</a:t>
            </a:r>
            <a:r>
              <a:rPr lang="zh-CN" altLang="en-US" dirty="0"/>
              <a:t>向量，则：</a:t>
            </a:r>
          </a:p>
        </p:txBody>
      </p:sp>
      <p:pic>
        <p:nvPicPr>
          <p:cNvPr id="6" name="图片 5">
            <a:extLst>
              <a:ext uri="{FF2B5EF4-FFF2-40B4-BE49-F238E27FC236}">
                <a16:creationId xmlns:a16="http://schemas.microsoft.com/office/drawing/2014/main" id="{CFD33716-B641-439B-8570-89AE4A3EE830}"/>
              </a:ext>
            </a:extLst>
          </p:cNvPr>
          <p:cNvPicPr>
            <a:picLocks noChangeAspect="1"/>
          </p:cNvPicPr>
          <p:nvPr/>
        </p:nvPicPr>
        <p:blipFill>
          <a:blip r:embed="rId5"/>
          <a:stretch>
            <a:fillRect/>
          </a:stretch>
        </p:blipFill>
        <p:spPr>
          <a:xfrm>
            <a:off x="1987667" y="4695994"/>
            <a:ext cx="5691439" cy="766846"/>
          </a:xfrm>
          <a:prstGeom prst="rect">
            <a:avLst/>
          </a:prstGeom>
        </p:spPr>
      </p:pic>
    </p:spTree>
    <p:extLst>
      <p:ext uri="{BB962C8B-B14F-4D97-AF65-F5344CB8AC3E}">
        <p14:creationId xmlns:p14="http://schemas.microsoft.com/office/powerpoint/2010/main" val="1523698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1281227"/>
          </a:xfrm>
        </p:spPr>
        <p:txBody>
          <a:bodyPr/>
          <a:lstStyle/>
          <a:p>
            <a:pPr>
              <a:defRPr/>
            </a:pPr>
            <a:r>
              <a:rPr lang="zh-CN" altLang="en-US" b="1" dirty="0"/>
              <a:t>实例</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502A275F-193C-4D3C-B7B2-D1A8CE9F626D}"/>
              </a:ext>
            </a:extLst>
          </p:cNvPr>
          <p:cNvPicPr>
            <a:picLocks noChangeAspect="1"/>
          </p:cNvPicPr>
          <p:nvPr/>
        </p:nvPicPr>
        <p:blipFill>
          <a:blip r:embed="rId3"/>
          <a:stretch>
            <a:fillRect/>
          </a:stretch>
        </p:blipFill>
        <p:spPr>
          <a:xfrm>
            <a:off x="978109" y="1660459"/>
            <a:ext cx="7506169" cy="4085927"/>
          </a:xfrm>
          <a:prstGeom prst="rect">
            <a:avLst/>
          </a:prstGeom>
        </p:spPr>
      </p:pic>
    </p:spTree>
    <p:extLst>
      <p:ext uri="{BB962C8B-B14F-4D97-AF65-F5344CB8AC3E}">
        <p14:creationId xmlns:p14="http://schemas.microsoft.com/office/powerpoint/2010/main" val="2321474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497455"/>
          </a:xfrm>
        </p:spPr>
        <p:txBody>
          <a:bodyPr/>
          <a:lstStyle/>
          <a:p>
            <a:pPr>
              <a:defRPr/>
            </a:pPr>
            <a:r>
              <a:rPr lang="zh-CN" altLang="en-US" b="1" dirty="0"/>
              <a:t>实例</a:t>
            </a: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675923BA-6D34-435C-B426-CA93FC6B81F4}"/>
              </a:ext>
            </a:extLst>
          </p:cNvPr>
          <p:cNvPicPr>
            <a:picLocks noChangeAspect="1"/>
          </p:cNvPicPr>
          <p:nvPr/>
        </p:nvPicPr>
        <p:blipFill>
          <a:blip r:embed="rId4"/>
          <a:stretch>
            <a:fillRect/>
          </a:stretch>
        </p:blipFill>
        <p:spPr>
          <a:xfrm>
            <a:off x="1714014" y="1065780"/>
            <a:ext cx="5518025" cy="1607082"/>
          </a:xfrm>
          <a:prstGeom prst="rect">
            <a:avLst/>
          </a:prstGeom>
        </p:spPr>
      </p:pic>
      <p:pic>
        <p:nvPicPr>
          <p:cNvPr id="3" name="图片 2">
            <a:extLst>
              <a:ext uri="{FF2B5EF4-FFF2-40B4-BE49-F238E27FC236}">
                <a16:creationId xmlns:a16="http://schemas.microsoft.com/office/drawing/2014/main" id="{36D4FD66-3BA2-4BFD-B8DB-82E24B9DDBFA}"/>
              </a:ext>
            </a:extLst>
          </p:cNvPr>
          <p:cNvPicPr>
            <a:picLocks noChangeAspect="1"/>
          </p:cNvPicPr>
          <p:nvPr/>
        </p:nvPicPr>
        <p:blipFill>
          <a:blip r:embed="rId5"/>
          <a:stretch>
            <a:fillRect/>
          </a:stretch>
        </p:blipFill>
        <p:spPr>
          <a:xfrm>
            <a:off x="1858339" y="2583081"/>
            <a:ext cx="4683793" cy="4179073"/>
          </a:xfrm>
          <a:prstGeom prst="rect">
            <a:avLst/>
          </a:prstGeom>
        </p:spPr>
      </p:pic>
      <p:sp>
        <p:nvSpPr>
          <p:cNvPr id="7" name="思想气泡: 云 6">
            <a:extLst>
              <a:ext uri="{FF2B5EF4-FFF2-40B4-BE49-F238E27FC236}">
                <a16:creationId xmlns:a16="http://schemas.microsoft.com/office/drawing/2014/main" id="{CD4222CC-5E00-4621-B6A8-C79034867545}"/>
              </a:ext>
            </a:extLst>
          </p:cNvPr>
          <p:cNvSpPr/>
          <p:nvPr/>
        </p:nvSpPr>
        <p:spPr bwMode="auto">
          <a:xfrm>
            <a:off x="5267586" y="2583081"/>
            <a:ext cx="3806075" cy="1652298"/>
          </a:xfrm>
          <a:prstGeom prst="cloudCallout">
            <a:avLst>
              <a:gd name="adj1" fmla="val -29244"/>
              <a:gd name="adj2" fmla="val 60708"/>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旋转的角度变成了</a:t>
            </a:r>
            <a:r>
              <a:rPr lang="en-US" altLang="zh-CN" b="1" dirty="0">
                <a:solidFill>
                  <a:schemeClr val="bg1"/>
                </a:solidFill>
              </a:rPr>
              <a:t>90</a:t>
            </a:r>
            <a:r>
              <a:rPr lang="zh-CN" altLang="en-US" b="1" dirty="0">
                <a:solidFill>
                  <a:schemeClr val="bg1"/>
                </a:solidFill>
              </a:rPr>
              <a:t>度，需实际旋转矩阵系数减半</a:t>
            </a:r>
            <a:endParaRPr kumimoji="0" lang="zh-CN" altLang="en-US"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0812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2">
            <a:extLst>
              <a:ext uri="{FF2B5EF4-FFF2-40B4-BE49-F238E27FC236}">
                <a16:creationId xmlns:a16="http://schemas.microsoft.com/office/drawing/2014/main" id="{3092644E-46E6-4FC6-B4DB-67396FFFCFF3}"/>
              </a:ext>
            </a:extLst>
          </p:cNvPr>
          <p:cNvSpPr>
            <a:spLocks noGrp="1"/>
          </p:cNvSpPr>
          <p:nvPr/>
        </p:nvSpPr>
        <p:spPr>
          <a:xfrm>
            <a:off x="294536" y="1143000"/>
            <a:ext cx="7886700" cy="3264075"/>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kumimoji="1" lang="zh-CN" altLang="en-US" dirty="0"/>
              <a:t>四元数的运算</a:t>
            </a:r>
          </a:p>
        </p:txBody>
      </p:sp>
      <p:pic>
        <p:nvPicPr>
          <p:cNvPr id="12" name="图片 11">
            <a:extLst>
              <a:ext uri="{FF2B5EF4-FFF2-40B4-BE49-F238E27FC236}">
                <a16:creationId xmlns:a16="http://schemas.microsoft.com/office/drawing/2014/main" id="{B0F8C740-44CB-4F8C-9463-9F45A9099826}"/>
              </a:ext>
            </a:extLst>
          </p:cNvPr>
          <p:cNvPicPr>
            <a:picLocks noChangeAspect="1"/>
          </p:cNvPicPr>
          <p:nvPr/>
        </p:nvPicPr>
        <p:blipFill>
          <a:blip r:embed="rId3"/>
          <a:stretch>
            <a:fillRect/>
          </a:stretch>
        </p:blipFill>
        <p:spPr>
          <a:xfrm>
            <a:off x="320841" y="1837821"/>
            <a:ext cx="3630518" cy="780198"/>
          </a:xfrm>
          <a:prstGeom prst="rect">
            <a:avLst/>
          </a:prstGeom>
        </p:spPr>
      </p:pic>
      <p:pic>
        <p:nvPicPr>
          <p:cNvPr id="13" name="图片 12">
            <a:extLst>
              <a:ext uri="{FF2B5EF4-FFF2-40B4-BE49-F238E27FC236}">
                <a16:creationId xmlns:a16="http://schemas.microsoft.com/office/drawing/2014/main" id="{682D116A-E072-4CC0-97C7-7E1312C33B8C}"/>
              </a:ext>
            </a:extLst>
          </p:cNvPr>
          <p:cNvPicPr>
            <a:picLocks noChangeAspect="1"/>
          </p:cNvPicPr>
          <p:nvPr/>
        </p:nvPicPr>
        <p:blipFill>
          <a:blip r:embed="rId4"/>
          <a:stretch>
            <a:fillRect/>
          </a:stretch>
        </p:blipFill>
        <p:spPr>
          <a:xfrm>
            <a:off x="204103" y="2528044"/>
            <a:ext cx="4516275" cy="1849840"/>
          </a:xfrm>
          <a:prstGeom prst="rect">
            <a:avLst/>
          </a:prstGeom>
        </p:spPr>
      </p:pic>
      <p:pic>
        <p:nvPicPr>
          <p:cNvPr id="14" name="图片 13">
            <a:extLst>
              <a:ext uri="{FF2B5EF4-FFF2-40B4-BE49-F238E27FC236}">
                <a16:creationId xmlns:a16="http://schemas.microsoft.com/office/drawing/2014/main" id="{A748133F-239A-4428-8F94-B244369730B5}"/>
              </a:ext>
            </a:extLst>
          </p:cNvPr>
          <p:cNvPicPr>
            <a:picLocks noChangeAspect="1"/>
          </p:cNvPicPr>
          <p:nvPr/>
        </p:nvPicPr>
        <p:blipFill>
          <a:blip r:embed="rId5"/>
          <a:stretch>
            <a:fillRect/>
          </a:stretch>
        </p:blipFill>
        <p:spPr>
          <a:xfrm>
            <a:off x="264391" y="4426906"/>
            <a:ext cx="5068228" cy="682437"/>
          </a:xfrm>
          <a:prstGeom prst="rect">
            <a:avLst/>
          </a:prstGeom>
        </p:spPr>
      </p:pic>
      <p:pic>
        <p:nvPicPr>
          <p:cNvPr id="15" name="图片 14">
            <a:extLst>
              <a:ext uri="{FF2B5EF4-FFF2-40B4-BE49-F238E27FC236}">
                <a16:creationId xmlns:a16="http://schemas.microsoft.com/office/drawing/2014/main" id="{24C48E63-92BD-4A25-8157-24862E254AFC}"/>
              </a:ext>
            </a:extLst>
          </p:cNvPr>
          <p:cNvPicPr>
            <a:picLocks noChangeAspect="1"/>
          </p:cNvPicPr>
          <p:nvPr/>
        </p:nvPicPr>
        <p:blipFill>
          <a:blip r:embed="rId6"/>
          <a:stretch>
            <a:fillRect/>
          </a:stretch>
        </p:blipFill>
        <p:spPr>
          <a:xfrm>
            <a:off x="5090492" y="1922268"/>
            <a:ext cx="3949746" cy="666953"/>
          </a:xfrm>
          <a:prstGeom prst="rect">
            <a:avLst/>
          </a:prstGeom>
        </p:spPr>
      </p:pic>
      <p:pic>
        <p:nvPicPr>
          <p:cNvPr id="16" name="图片 15">
            <a:extLst>
              <a:ext uri="{FF2B5EF4-FFF2-40B4-BE49-F238E27FC236}">
                <a16:creationId xmlns:a16="http://schemas.microsoft.com/office/drawing/2014/main" id="{DA9E7213-F313-4862-AAFE-B283DA560733}"/>
              </a:ext>
            </a:extLst>
          </p:cNvPr>
          <p:cNvPicPr>
            <a:picLocks noChangeAspect="1"/>
          </p:cNvPicPr>
          <p:nvPr/>
        </p:nvPicPr>
        <p:blipFill>
          <a:blip r:embed="rId7"/>
          <a:stretch>
            <a:fillRect/>
          </a:stretch>
        </p:blipFill>
        <p:spPr>
          <a:xfrm>
            <a:off x="5090492" y="2693767"/>
            <a:ext cx="2866997" cy="658409"/>
          </a:xfrm>
          <a:prstGeom prst="rect">
            <a:avLst/>
          </a:prstGeom>
        </p:spPr>
      </p:pic>
      <p:pic>
        <p:nvPicPr>
          <p:cNvPr id="18" name="图片 17">
            <a:extLst>
              <a:ext uri="{FF2B5EF4-FFF2-40B4-BE49-F238E27FC236}">
                <a16:creationId xmlns:a16="http://schemas.microsoft.com/office/drawing/2014/main" id="{E3116394-2340-49A0-9DD3-A73BBE5E6820}"/>
              </a:ext>
            </a:extLst>
          </p:cNvPr>
          <p:cNvPicPr>
            <a:picLocks noChangeAspect="1"/>
          </p:cNvPicPr>
          <p:nvPr/>
        </p:nvPicPr>
        <p:blipFill>
          <a:blip r:embed="rId8"/>
          <a:stretch>
            <a:fillRect/>
          </a:stretch>
        </p:blipFill>
        <p:spPr>
          <a:xfrm>
            <a:off x="5090492" y="3267960"/>
            <a:ext cx="1783266" cy="649341"/>
          </a:xfrm>
          <a:prstGeom prst="rect">
            <a:avLst/>
          </a:prstGeom>
        </p:spPr>
      </p:pic>
      <p:pic>
        <p:nvPicPr>
          <p:cNvPr id="19" name="图片 18">
            <a:extLst>
              <a:ext uri="{FF2B5EF4-FFF2-40B4-BE49-F238E27FC236}">
                <a16:creationId xmlns:a16="http://schemas.microsoft.com/office/drawing/2014/main" id="{8F8C38DF-BDFF-4A08-A9DE-B53DB3D4044A}"/>
              </a:ext>
            </a:extLst>
          </p:cNvPr>
          <p:cNvPicPr>
            <a:picLocks noChangeAspect="1"/>
          </p:cNvPicPr>
          <p:nvPr/>
        </p:nvPicPr>
        <p:blipFill>
          <a:blip r:embed="rId9"/>
          <a:stretch>
            <a:fillRect/>
          </a:stretch>
        </p:blipFill>
        <p:spPr>
          <a:xfrm>
            <a:off x="5048377" y="3817408"/>
            <a:ext cx="4052672" cy="560476"/>
          </a:xfrm>
          <a:prstGeom prst="rect">
            <a:avLst/>
          </a:prstGeom>
        </p:spPr>
      </p:pic>
    </p:spTree>
    <p:extLst>
      <p:ext uri="{BB962C8B-B14F-4D97-AF65-F5344CB8AC3E}">
        <p14:creationId xmlns:p14="http://schemas.microsoft.com/office/powerpoint/2010/main" val="1584025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497455"/>
          </a:xfrm>
        </p:spPr>
        <p:txBody>
          <a:bodyPr/>
          <a:lstStyle/>
          <a:p>
            <a:pPr>
              <a:defRPr/>
            </a:pPr>
            <a:r>
              <a:rPr lang="zh-CN" altLang="en-US" dirty="0"/>
              <a:t>四元数的运算</a:t>
            </a: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A5E48F6D-121C-4402-B4BC-3FD5592F6217}"/>
              </a:ext>
            </a:extLst>
          </p:cNvPr>
          <p:cNvSpPr txBox="1">
            <a:spLocks noChangeArrowheads="1"/>
          </p:cNvSpPr>
          <p:nvPr/>
        </p:nvSpPr>
        <p:spPr>
          <a:xfrm>
            <a:off x="457200" y="1612500"/>
            <a:ext cx="8229600" cy="3785823"/>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四元数到旋转向量角轴：</a:t>
            </a: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endParaRPr lang="en-US" altLang="zh-CN" sz="2000" dirty="0">
              <a:latin typeface="+mj-ea"/>
              <a:ea typeface="+mj-ea"/>
            </a:endParaRPr>
          </a:p>
          <a:p>
            <a:pPr marL="514350" indent="-514350" defTabSz="914400">
              <a:lnSpc>
                <a:spcPct val="125000"/>
              </a:lnSpc>
              <a:spcBef>
                <a:spcPts val="0"/>
              </a:spcBef>
              <a:buClr>
                <a:srgbClr val="6F1B1B"/>
              </a:buClr>
            </a:pPr>
            <a:r>
              <a:rPr lang="zh-CN" altLang="en-US" sz="2000" dirty="0">
                <a:latin typeface="+mj-ea"/>
                <a:ea typeface="+mj-ea"/>
              </a:rPr>
              <a:t>旋转向量角轴到四元数：</a:t>
            </a:r>
            <a:endParaRPr lang="en-US" altLang="zh-CN" sz="1700" dirty="0">
              <a:latin typeface="+mj-ea"/>
              <a:ea typeface="+mj-ea"/>
            </a:endParaRPr>
          </a:p>
        </p:txBody>
      </p:sp>
      <p:pic>
        <p:nvPicPr>
          <p:cNvPr id="6" name="图片 5">
            <a:extLst>
              <a:ext uri="{FF2B5EF4-FFF2-40B4-BE49-F238E27FC236}">
                <a16:creationId xmlns:a16="http://schemas.microsoft.com/office/drawing/2014/main" id="{B5C1AD8B-10E0-4E6B-841C-B5929366AF94}"/>
              </a:ext>
            </a:extLst>
          </p:cNvPr>
          <p:cNvPicPr>
            <a:picLocks noChangeAspect="1"/>
          </p:cNvPicPr>
          <p:nvPr/>
        </p:nvPicPr>
        <p:blipFill>
          <a:blip r:embed="rId3"/>
          <a:stretch>
            <a:fillRect/>
          </a:stretch>
        </p:blipFill>
        <p:spPr>
          <a:xfrm>
            <a:off x="3486776" y="3248750"/>
            <a:ext cx="4575612" cy="894410"/>
          </a:xfrm>
          <a:prstGeom prst="rect">
            <a:avLst/>
          </a:prstGeom>
        </p:spPr>
      </p:pic>
      <p:pic>
        <p:nvPicPr>
          <p:cNvPr id="7" name="图片 6">
            <a:extLst>
              <a:ext uri="{FF2B5EF4-FFF2-40B4-BE49-F238E27FC236}">
                <a16:creationId xmlns:a16="http://schemas.microsoft.com/office/drawing/2014/main" id="{C0716940-A310-4768-AF43-AA17D9985B88}"/>
              </a:ext>
            </a:extLst>
          </p:cNvPr>
          <p:cNvPicPr>
            <a:picLocks noChangeAspect="1"/>
          </p:cNvPicPr>
          <p:nvPr/>
        </p:nvPicPr>
        <p:blipFill>
          <a:blip r:embed="rId4"/>
          <a:stretch>
            <a:fillRect/>
          </a:stretch>
        </p:blipFill>
        <p:spPr>
          <a:xfrm>
            <a:off x="3321393" y="1568494"/>
            <a:ext cx="4632714" cy="1319504"/>
          </a:xfrm>
          <a:prstGeom prst="rect">
            <a:avLst/>
          </a:prstGeom>
        </p:spPr>
      </p:pic>
    </p:spTree>
    <p:extLst>
      <p:ext uri="{BB962C8B-B14F-4D97-AF65-F5344CB8AC3E}">
        <p14:creationId xmlns:p14="http://schemas.microsoft.com/office/powerpoint/2010/main" val="4134431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四元数</a:t>
            </a:r>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8" y="1019846"/>
            <a:ext cx="2760098" cy="497455"/>
          </a:xfrm>
        </p:spPr>
        <p:txBody>
          <a:bodyPr/>
          <a:lstStyle/>
          <a:p>
            <a:pPr>
              <a:defRPr/>
            </a:pPr>
            <a:r>
              <a:rPr lang="zh-CN" altLang="en-US" b="1" dirty="0"/>
              <a:t>小结</a:t>
            </a: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F6051D2-C9EE-4A93-8D47-E487601D1A05}"/>
              </a:ext>
            </a:extLst>
          </p:cNvPr>
          <p:cNvSpPr/>
          <p:nvPr/>
        </p:nvSpPr>
        <p:spPr>
          <a:xfrm>
            <a:off x="181707" y="1715738"/>
            <a:ext cx="8851761" cy="2677656"/>
          </a:xfrm>
          <a:prstGeom prst="rect">
            <a:avLst/>
          </a:prstGeom>
        </p:spPr>
        <p:txBody>
          <a:bodyPr wrap="square">
            <a:spAutoFit/>
          </a:bodyPr>
          <a:lstStyle/>
          <a:p>
            <a:pPr marL="342900" indent="-342900">
              <a:buFont typeface="Wingdings" panose="05000000000000000000" pitchFamily="2" charset="2"/>
              <a:buChar char="ü"/>
            </a:pPr>
            <a:r>
              <a:rPr lang="zh-CN" altLang="en-US" dirty="0"/>
              <a:t>四元数是一种高阶复数，相当于四维空间向量，元等价于维度。</a:t>
            </a:r>
          </a:p>
          <a:p>
            <a:pPr marL="342900" indent="-342900">
              <a:buFont typeface="Wingdings" panose="05000000000000000000" pitchFamily="2" charset="2"/>
              <a:buChar char="ü"/>
            </a:pPr>
            <a:r>
              <a:rPr lang="zh-CN" altLang="en-US" dirty="0"/>
              <a:t>四元数这种高阶复数的实数对应四维空间的第四维度，而剩下的</a:t>
            </a:r>
            <a:r>
              <a:rPr lang="en-US" altLang="zh-CN" dirty="0"/>
              <a:t>3</a:t>
            </a:r>
            <a:r>
              <a:rPr lang="zh-CN" altLang="en-US" dirty="0"/>
              <a:t>个虚数对应三维空间的三个维度。</a:t>
            </a:r>
          </a:p>
          <a:p>
            <a:pPr marL="342900" indent="-342900">
              <a:buFont typeface="Wingdings" panose="05000000000000000000" pitchFamily="2" charset="2"/>
              <a:buChar char="ü"/>
            </a:pPr>
            <a:r>
              <a:rPr lang="zh-CN" altLang="en-US" dirty="0"/>
              <a:t>复数相乘等价于空间旋转，四元数是四维复数，四元数相乘就是四维空间向量旋转。</a:t>
            </a:r>
          </a:p>
          <a:p>
            <a:pPr marL="342900" indent="-342900">
              <a:buFont typeface="Wingdings" panose="05000000000000000000" pitchFamily="2" charset="2"/>
              <a:buChar char="ü"/>
            </a:pPr>
            <a:r>
              <a:rPr lang="zh-CN" altLang="en-US" dirty="0"/>
              <a:t>四元数的</a:t>
            </a:r>
            <a:r>
              <a:rPr lang="en-US" altLang="zh-CN" dirty="0"/>
              <a:t>3</a:t>
            </a:r>
            <a:r>
              <a:rPr lang="zh-CN" altLang="en-US" dirty="0"/>
              <a:t>个虚数就是三维空间中的旋转轴。</a:t>
            </a:r>
          </a:p>
          <a:p>
            <a:pPr marL="342900" indent="-342900">
              <a:buFont typeface="Wingdings" panose="05000000000000000000" pitchFamily="2" charset="2"/>
              <a:buChar char="ü"/>
            </a:pPr>
            <a:r>
              <a:rPr lang="zh-CN" altLang="en-US" dirty="0"/>
              <a:t>四元数能绕任意轴旋转，而欧拉角只能绕</a:t>
            </a:r>
            <a:r>
              <a:rPr lang="en-US" altLang="zh-CN" dirty="0" err="1"/>
              <a:t>xyz</a:t>
            </a:r>
            <a:r>
              <a:rPr lang="zh-CN" altLang="en-US" dirty="0"/>
              <a:t>轴旋转。</a:t>
            </a:r>
          </a:p>
        </p:txBody>
      </p:sp>
    </p:spTree>
    <p:extLst>
      <p:ext uri="{BB962C8B-B14F-4D97-AF65-F5344CB8AC3E}">
        <p14:creationId xmlns:p14="http://schemas.microsoft.com/office/powerpoint/2010/main" val="1120944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C7C0F31-CAA9-48A1-A883-651004347B3B}"/>
              </a:ext>
            </a:extLst>
          </p:cNvPr>
          <p:cNvSpPr>
            <a:spLocks noGrp="1" noChangeArrowheads="1"/>
          </p:cNvSpPr>
          <p:nvPr>
            <p:ph type="title"/>
          </p:nvPr>
        </p:nvSpPr>
        <p:spPr>
          <a:xfrm>
            <a:off x="533400" y="228600"/>
            <a:ext cx="4332288" cy="1143000"/>
          </a:xfrm>
        </p:spPr>
        <p:txBody>
          <a:bodyPr/>
          <a:lstStyle/>
          <a:p>
            <a:pPr eaLnBrk="1" hangingPunct="1"/>
            <a:r>
              <a:rPr lang="en-US" altLang="zh-CN" dirty="0"/>
              <a:t>Outline</a:t>
            </a:r>
            <a:endParaRPr lang="zh-CN" altLang="en-US" dirty="0"/>
          </a:p>
        </p:txBody>
      </p:sp>
      <p:pic>
        <p:nvPicPr>
          <p:cNvPr id="30723" name="Picture 12" descr="underline_base">
            <a:extLst>
              <a:ext uri="{FF2B5EF4-FFF2-40B4-BE49-F238E27FC236}">
                <a16:creationId xmlns:a16="http://schemas.microsoft.com/office/drawing/2014/main" id="{92DFA7DC-6549-4219-91B3-D93D777C88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6">
            <a:extLst>
              <a:ext uri="{FF2B5EF4-FFF2-40B4-BE49-F238E27FC236}">
                <a16:creationId xmlns:a16="http://schemas.microsoft.com/office/drawing/2014/main" id="{CFF9D490-525E-475D-BA48-BFCF1E4C12AA}"/>
              </a:ext>
            </a:extLst>
          </p:cNvPr>
          <p:cNvSpPr>
            <a:spLocks noChangeArrowheads="1"/>
          </p:cNvSpPr>
          <p:nvPr/>
        </p:nvSpPr>
        <p:spPr bwMode="auto">
          <a:xfrm>
            <a:off x="268942" y="1244600"/>
            <a:ext cx="8606118" cy="5232202"/>
          </a:xfrm>
          <a:prstGeom prst="rect">
            <a:avLst/>
          </a:prstGeom>
          <a:noFill/>
          <a:ln w="9525">
            <a:noFill/>
            <a:miter lim="800000"/>
          </a:ln>
        </p:spPr>
        <p:txBody>
          <a:bodyPr wrap="square">
            <a:spAutoFit/>
          </a:bodyPr>
          <a:lstStyle/>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空间坐标定义</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齐次坐标系</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en-US" altLang="zh-CN" sz="3600" dirty="0">
                <a:solidFill>
                  <a:schemeClr val="bg1">
                    <a:lumMod val="50000"/>
                  </a:schemeClr>
                </a:solidFill>
              </a:rPr>
              <a:t> </a:t>
            </a:r>
            <a:r>
              <a:rPr lang="zh-CN" altLang="en-US" sz="3600" dirty="0">
                <a:solidFill>
                  <a:schemeClr val="bg1">
                    <a:lumMod val="50000"/>
                  </a:schemeClr>
                </a:solidFill>
              </a:rPr>
              <a:t>空间变换矩阵</a:t>
            </a:r>
            <a:endParaRPr lang="en-US" altLang="zh-CN" sz="3600" dirty="0">
              <a:solidFill>
                <a:schemeClr val="bg1">
                  <a:lumMod val="50000"/>
                </a:schemeClr>
              </a:solidFill>
            </a:endParaRPr>
          </a:p>
          <a:p>
            <a:pPr marL="514350" indent="-514350" eaLnBrk="1" hangingPunct="1">
              <a:buFont typeface="Arial" panose="020B0604020202020204" pitchFamily="34" charset="0"/>
              <a:buAutoNum type="arabicPeriod"/>
              <a:defRPr/>
            </a:pPr>
            <a:r>
              <a:rPr lang="zh-CN" altLang="en-US" sz="3600" dirty="0">
                <a:solidFill>
                  <a:schemeClr val="bg1">
                    <a:lumMod val="50000"/>
                  </a:schemeClr>
                </a:solidFill>
              </a:rPr>
              <a:t> 旋转向量</a:t>
            </a:r>
            <a:endParaRPr lang="en-US" altLang="zh-CN" sz="3600" dirty="0">
              <a:solidFill>
                <a:schemeClr val="bg1">
                  <a:lumMod val="50000"/>
                </a:schemeClr>
              </a:solidFill>
            </a:endParaRPr>
          </a:p>
          <a:p>
            <a:pPr eaLnBrk="1" hangingPunct="1">
              <a:defRPr/>
            </a:pPr>
            <a:r>
              <a:rPr lang="en-US" altLang="zh-CN" sz="3600" dirty="0">
                <a:solidFill>
                  <a:schemeClr val="bg1">
                    <a:lumMod val="50000"/>
                  </a:schemeClr>
                </a:solidFill>
              </a:rPr>
              <a:t>5.  </a:t>
            </a:r>
            <a:r>
              <a:rPr lang="zh-CN" altLang="en-US" sz="3600" dirty="0">
                <a:solidFill>
                  <a:schemeClr val="bg1">
                    <a:lumMod val="50000"/>
                  </a:schemeClr>
                </a:solidFill>
              </a:rPr>
              <a:t>欧拉角</a:t>
            </a:r>
            <a:endParaRPr lang="en-US" altLang="zh-CN" sz="3600" dirty="0">
              <a:solidFill>
                <a:schemeClr val="bg1">
                  <a:lumMod val="50000"/>
                </a:schemeClr>
              </a:solidFill>
            </a:endParaRPr>
          </a:p>
          <a:p>
            <a:pPr eaLnBrk="1" hangingPunct="1">
              <a:defRPr/>
            </a:pPr>
            <a:r>
              <a:rPr lang="en-US" altLang="zh-CN" sz="3600" dirty="0">
                <a:solidFill>
                  <a:schemeClr val="bg1">
                    <a:lumMod val="50000"/>
                  </a:schemeClr>
                </a:solidFill>
              </a:rPr>
              <a:t>6.  </a:t>
            </a:r>
            <a:r>
              <a:rPr lang="zh-CN" altLang="en-US" sz="3600" dirty="0">
                <a:solidFill>
                  <a:schemeClr val="bg1">
                    <a:lumMod val="50000"/>
                  </a:schemeClr>
                </a:solidFill>
              </a:rPr>
              <a:t>四元数</a:t>
            </a:r>
            <a:endParaRPr lang="en-US" altLang="zh-CN" sz="3600" dirty="0">
              <a:solidFill>
                <a:schemeClr val="bg1">
                  <a:lumMod val="50000"/>
                </a:schemeClr>
              </a:solidFill>
            </a:endParaRPr>
          </a:p>
          <a:p>
            <a:pPr eaLnBrk="1" hangingPunct="1">
              <a:defRPr/>
            </a:pPr>
            <a:r>
              <a:rPr lang="en-US" altLang="zh-CN" sz="3600" dirty="0"/>
              <a:t>7. </a:t>
            </a:r>
            <a:r>
              <a:rPr lang="zh-CN" altLang="en-US" sz="3600" dirty="0"/>
              <a:t> 矩阵运算开源库 </a:t>
            </a:r>
            <a:r>
              <a:rPr lang="en-US" altLang="zh-CN" sz="3600" dirty="0"/>
              <a:t>Eigen</a:t>
            </a:r>
          </a:p>
          <a:p>
            <a:pPr marL="514350" indent="-514350" eaLnBrk="1" hangingPunct="1">
              <a:buFont typeface="Arial" panose="020B0604020202020204" pitchFamily="34" charset="0"/>
              <a:buAutoNum type="arabicPeriod" startAt="3"/>
              <a:defRPr/>
            </a:pPr>
            <a:endParaRPr lang="en-US" altLang="zh-CN" sz="2800" dirty="0"/>
          </a:p>
          <a:p>
            <a:pPr eaLnBrk="1" hangingPunct="1">
              <a:buFont typeface="Arial" panose="020B0604020202020204" pitchFamily="34" charset="0"/>
              <a:buNone/>
              <a:defRPr/>
            </a:pPr>
            <a:endParaRPr lang="zh-CN" altLang="en-US" sz="5400" dirty="0"/>
          </a:p>
        </p:txBody>
      </p:sp>
    </p:spTree>
    <p:extLst>
      <p:ext uri="{BB962C8B-B14F-4D97-AF65-F5344CB8AC3E}">
        <p14:creationId xmlns:p14="http://schemas.microsoft.com/office/powerpoint/2010/main" val="6924963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开源库 </a:t>
            </a:r>
            <a:r>
              <a:rPr lang="en-US" altLang="zh-CN" dirty="0"/>
              <a:t>Eigen</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F6051D2-C9EE-4A93-8D47-E487601D1A05}"/>
              </a:ext>
            </a:extLst>
          </p:cNvPr>
          <p:cNvSpPr/>
          <p:nvPr/>
        </p:nvSpPr>
        <p:spPr>
          <a:xfrm>
            <a:off x="181707" y="1343949"/>
            <a:ext cx="8851761" cy="2677656"/>
          </a:xfrm>
          <a:prstGeom prst="rect">
            <a:avLst/>
          </a:prstGeom>
        </p:spPr>
        <p:txBody>
          <a:bodyPr wrap="square">
            <a:spAutoFit/>
          </a:bodyPr>
          <a:lstStyle/>
          <a:p>
            <a:r>
              <a:rPr lang="zh-CN" altLang="en-US" dirty="0"/>
              <a:t>一个高层次的</a:t>
            </a:r>
            <a:r>
              <a:rPr lang="en-US" altLang="zh-CN" dirty="0"/>
              <a:t>C ++</a:t>
            </a:r>
            <a:r>
              <a:rPr lang="zh-CN" altLang="en-US" dirty="0"/>
              <a:t>库，有效支持线性代数，矩阵和矢量运算，</a:t>
            </a:r>
            <a:endParaRPr lang="en-US" altLang="zh-CN" dirty="0"/>
          </a:p>
          <a:p>
            <a:pPr marL="342900" indent="-342900">
              <a:buFont typeface="Wingdings" panose="05000000000000000000" pitchFamily="2" charset="2"/>
              <a:buChar char="ü"/>
            </a:pPr>
            <a:endParaRPr lang="en-US" altLang="zh-CN" dirty="0"/>
          </a:p>
          <a:p>
            <a:pPr marL="342900" indent="-342900">
              <a:buFont typeface="Wingdings" panose="05000000000000000000" pitchFamily="2" charset="2"/>
              <a:buChar char="ü"/>
            </a:pPr>
            <a:r>
              <a:rPr lang="zh-CN" altLang="en-US" dirty="0"/>
              <a:t>使用</a:t>
            </a:r>
            <a:r>
              <a:rPr lang="en-US" altLang="zh-CN" dirty="0" err="1"/>
              <a:t>CMake</a:t>
            </a:r>
            <a:r>
              <a:rPr lang="zh-CN" altLang="en-US" dirty="0"/>
              <a:t>建立配置文件和单元测试，自动安装；</a:t>
            </a:r>
            <a:endParaRPr lang="en-US" altLang="zh-CN" dirty="0"/>
          </a:p>
          <a:p>
            <a:pPr marL="342900" indent="-342900">
              <a:buFont typeface="Wingdings" panose="05000000000000000000" pitchFamily="2" charset="2"/>
              <a:buChar char="ü"/>
            </a:pPr>
            <a:r>
              <a:rPr lang="zh-CN" altLang="en-US" dirty="0"/>
              <a:t>如果使用</a:t>
            </a:r>
            <a:r>
              <a:rPr lang="en-US" altLang="zh-CN" dirty="0"/>
              <a:t>Eigen</a:t>
            </a:r>
            <a:r>
              <a:rPr lang="zh-CN" altLang="en-US" dirty="0"/>
              <a:t>库，只需包特定模块的的头文件即可</a:t>
            </a:r>
            <a:endParaRPr lang="en-US" altLang="zh-CN" dirty="0"/>
          </a:p>
          <a:p>
            <a:pPr marL="342900" indent="-342900">
              <a:buFont typeface="Wingdings" panose="05000000000000000000" pitchFamily="2" charset="2"/>
              <a:buChar char="ü"/>
            </a:pPr>
            <a:endParaRPr lang="en-US" altLang="zh-CN" dirty="0"/>
          </a:p>
          <a:p>
            <a:pPr marL="342900" indent="-342900">
              <a:buFont typeface="Wingdings" panose="05000000000000000000" pitchFamily="2" charset="2"/>
              <a:buChar char="ü"/>
            </a:pPr>
            <a:r>
              <a:rPr lang="en-US" altLang="zh-CN" dirty="0"/>
              <a:t>In Eigen, all matrices and vectors are objects of the Matrix template class. </a:t>
            </a:r>
            <a:endParaRPr lang="zh-CN" altLang="en-US" dirty="0"/>
          </a:p>
        </p:txBody>
      </p:sp>
      <p:pic>
        <p:nvPicPr>
          <p:cNvPr id="2" name="图片 1">
            <a:extLst>
              <a:ext uri="{FF2B5EF4-FFF2-40B4-BE49-F238E27FC236}">
                <a16:creationId xmlns:a16="http://schemas.microsoft.com/office/drawing/2014/main" id="{5FD2359A-602C-4545-8263-A9C36CA2788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
                    </a14:imgEffect>
                  </a14:imgLayer>
                </a14:imgProps>
              </a:ext>
            </a:extLst>
          </a:blip>
          <a:stretch>
            <a:fillRect/>
          </a:stretch>
        </p:blipFill>
        <p:spPr>
          <a:xfrm>
            <a:off x="6819846" y="4333743"/>
            <a:ext cx="1988370" cy="2059894"/>
          </a:xfrm>
          <a:prstGeom prst="rect">
            <a:avLst/>
          </a:prstGeom>
        </p:spPr>
      </p:pic>
      <p:sp>
        <p:nvSpPr>
          <p:cNvPr id="3" name="矩形 2">
            <a:extLst>
              <a:ext uri="{FF2B5EF4-FFF2-40B4-BE49-F238E27FC236}">
                <a16:creationId xmlns:a16="http://schemas.microsoft.com/office/drawing/2014/main" id="{6AA90F5D-8559-46D1-9758-51DEEA517154}"/>
              </a:ext>
            </a:extLst>
          </p:cNvPr>
          <p:cNvSpPr/>
          <p:nvPr/>
        </p:nvSpPr>
        <p:spPr>
          <a:xfrm>
            <a:off x="131467" y="6393637"/>
            <a:ext cx="8851761" cy="400110"/>
          </a:xfrm>
          <a:prstGeom prst="rect">
            <a:avLst/>
          </a:prstGeom>
        </p:spPr>
        <p:txBody>
          <a:bodyPr wrap="square">
            <a:spAutoFit/>
          </a:bodyPr>
          <a:lstStyle/>
          <a:p>
            <a:pPr algn="ctr"/>
            <a:r>
              <a:rPr lang="en-US" altLang="zh-CN" sz="2000" dirty="0"/>
              <a:t>http://eigen.tuxfamily.org/index.php?title=Main_Page</a:t>
            </a:r>
            <a:endParaRPr lang="zh-CN" altLang="en-US" sz="2000" dirty="0"/>
          </a:p>
        </p:txBody>
      </p:sp>
      <p:sp>
        <p:nvSpPr>
          <p:cNvPr id="4" name="矩形 3">
            <a:extLst>
              <a:ext uri="{FF2B5EF4-FFF2-40B4-BE49-F238E27FC236}">
                <a16:creationId xmlns:a16="http://schemas.microsoft.com/office/drawing/2014/main" id="{6A7C2C84-98F2-40A5-9879-46AC2E06538D}"/>
              </a:ext>
            </a:extLst>
          </p:cNvPr>
          <p:cNvSpPr/>
          <p:nvPr/>
        </p:nvSpPr>
        <p:spPr>
          <a:xfrm>
            <a:off x="425448" y="4106781"/>
            <a:ext cx="8851761" cy="369332"/>
          </a:xfrm>
          <a:prstGeom prst="rect">
            <a:avLst/>
          </a:prstGeom>
        </p:spPr>
        <p:txBody>
          <a:bodyPr wrap="square">
            <a:spAutoFit/>
          </a:bodyPr>
          <a:lstStyle/>
          <a:p>
            <a:r>
              <a:rPr lang="en-US" altLang="zh-CN" sz="1800" dirty="0">
                <a:solidFill>
                  <a:srgbClr val="000099"/>
                </a:solidFill>
              </a:rPr>
              <a:t>Matrix</a:t>
            </a:r>
            <a:r>
              <a:rPr lang="en-US" altLang="zh-CN" sz="1800" dirty="0"/>
              <a:t>&lt;</a:t>
            </a:r>
            <a:r>
              <a:rPr lang="en-US" altLang="zh-CN" sz="1800" dirty="0" err="1"/>
              <a:t>typename</a:t>
            </a:r>
            <a:r>
              <a:rPr lang="en-US" altLang="zh-CN" sz="1800" dirty="0"/>
              <a:t> Scalar, </a:t>
            </a:r>
            <a:r>
              <a:rPr lang="en-US" altLang="zh-CN" sz="1800" dirty="0" err="1">
                <a:solidFill>
                  <a:srgbClr val="000099"/>
                </a:solidFill>
              </a:rPr>
              <a:t>int</a:t>
            </a:r>
            <a:r>
              <a:rPr lang="en-US" altLang="zh-CN" sz="1800" dirty="0"/>
              <a:t> </a:t>
            </a:r>
            <a:r>
              <a:rPr lang="en-US" altLang="zh-CN" sz="1800" dirty="0" err="1"/>
              <a:t>RowsAtCompileTime</a:t>
            </a:r>
            <a:r>
              <a:rPr lang="en-US" altLang="zh-CN" sz="1800" dirty="0"/>
              <a:t>, </a:t>
            </a:r>
            <a:r>
              <a:rPr lang="en-US" altLang="zh-CN" sz="1800" dirty="0" err="1">
                <a:solidFill>
                  <a:srgbClr val="000099"/>
                </a:solidFill>
              </a:rPr>
              <a:t>int</a:t>
            </a:r>
            <a:r>
              <a:rPr lang="en-US" altLang="zh-CN" sz="1800" dirty="0"/>
              <a:t> </a:t>
            </a:r>
            <a:r>
              <a:rPr lang="en-US" altLang="zh-CN" sz="1800" dirty="0" err="1"/>
              <a:t>ColsAtCompileTime</a:t>
            </a:r>
            <a:r>
              <a:rPr lang="en-US" altLang="zh-CN" sz="1800" dirty="0"/>
              <a:t>&gt;</a:t>
            </a:r>
          </a:p>
        </p:txBody>
      </p:sp>
      <p:sp>
        <p:nvSpPr>
          <p:cNvPr id="6" name="矩形 5">
            <a:extLst>
              <a:ext uri="{FF2B5EF4-FFF2-40B4-BE49-F238E27FC236}">
                <a16:creationId xmlns:a16="http://schemas.microsoft.com/office/drawing/2014/main" id="{D1C83EE0-E1C9-45FF-BA49-5B978304E340}"/>
              </a:ext>
            </a:extLst>
          </p:cNvPr>
          <p:cNvSpPr/>
          <p:nvPr/>
        </p:nvSpPr>
        <p:spPr>
          <a:xfrm>
            <a:off x="425448" y="4566769"/>
            <a:ext cx="6558155" cy="646331"/>
          </a:xfrm>
          <a:prstGeom prst="rect">
            <a:avLst/>
          </a:prstGeom>
        </p:spPr>
        <p:txBody>
          <a:bodyPr wrap="square">
            <a:spAutoFit/>
          </a:bodyPr>
          <a:lstStyle/>
          <a:p>
            <a:r>
              <a:rPr lang="en-US" altLang="zh-CN" sz="1800" dirty="0"/>
              <a:t>Example:</a:t>
            </a:r>
            <a:endParaRPr lang="fr-FR" altLang="zh-CN" sz="1800" dirty="0"/>
          </a:p>
          <a:p>
            <a:r>
              <a:rPr lang="fr-FR" altLang="zh-CN" sz="1800" dirty="0">
                <a:solidFill>
                  <a:srgbClr val="000099"/>
                </a:solidFill>
              </a:rPr>
              <a:t>typedef</a:t>
            </a:r>
            <a:r>
              <a:rPr lang="fr-FR" altLang="zh-CN" sz="1800" dirty="0"/>
              <a:t> Matrix&lt;</a:t>
            </a:r>
            <a:r>
              <a:rPr lang="fr-FR" altLang="zh-CN" sz="1800" dirty="0">
                <a:solidFill>
                  <a:srgbClr val="000099"/>
                </a:solidFill>
              </a:rPr>
              <a:t>float</a:t>
            </a:r>
            <a:r>
              <a:rPr lang="fr-FR" altLang="zh-CN" sz="1800" dirty="0"/>
              <a:t>, </a:t>
            </a:r>
            <a:r>
              <a:rPr lang="fr-FR" altLang="zh-CN" sz="1800" dirty="0">
                <a:solidFill>
                  <a:srgbClr val="00B050"/>
                </a:solidFill>
              </a:rPr>
              <a:t>4</a:t>
            </a:r>
            <a:r>
              <a:rPr lang="fr-FR" altLang="zh-CN" sz="1800" dirty="0"/>
              <a:t>, </a:t>
            </a:r>
            <a:r>
              <a:rPr lang="fr-FR" altLang="zh-CN" sz="1800" dirty="0">
                <a:solidFill>
                  <a:srgbClr val="00B050"/>
                </a:solidFill>
              </a:rPr>
              <a:t>4</a:t>
            </a:r>
            <a:r>
              <a:rPr lang="fr-FR" altLang="zh-CN" sz="1800" dirty="0"/>
              <a:t>&gt; Matrix4f;</a:t>
            </a:r>
            <a:endParaRPr lang="zh-CN" altLang="en-US" sz="1800" dirty="0"/>
          </a:p>
        </p:txBody>
      </p:sp>
    </p:spTree>
    <p:extLst>
      <p:ext uri="{BB962C8B-B14F-4D97-AF65-F5344CB8AC3E}">
        <p14:creationId xmlns:p14="http://schemas.microsoft.com/office/powerpoint/2010/main" val="2871532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开源库 </a:t>
            </a:r>
            <a:r>
              <a:rPr lang="en-US" altLang="zh-CN" dirty="0"/>
              <a:t>Eigen</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F6051D2-C9EE-4A93-8D47-E487601D1A05}"/>
              </a:ext>
            </a:extLst>
          </p:cNvPr>
          <p:cNvSpPr/>
          <p:nvPr/>
        </p:nvSpPr>
        <p:spPr>
          <a:xfrm>
            <a:off x="181707" y="1130563"/>
            <a:ext cx="8851761" cy="1569660"/>
          </a:xfrm>
          <a:prstGeom prst="rect">
            <a:avLst/>
          </a:prstGeom>
        </p:spPr>
        <p:txBody>
          <a:bodyPr wrap="square">
            <a:spAutoFit/>
          </a:bodyPr>
          <a:lstStyle/>
          <a:p>
            <a:pPr marL="342900" indent="-342900">
              <a:buFont typeface="Wingdings" panose="05000000000000000000" pitchFamily="2" charset="2"/>
              <a:buChar char="ü"/>
            </a:pPr>
            <a:r>
              <a:rPr lang="en-US" altLang="zh-CN" dirty="0"/>
              <a:t> in Eigen, vectors are just a special case of matrices, with either 1 row or 1 column</a:t>
            </a:r>
          </a:p>
          <a:p>
            <a:pPr marL="342900" indent="-342900">
              <a:buFont typeface="Wingdings" panose="05000000000000000000" pitchFamily="2" charset="2"/>
              <a:buChar char="ü"/>
            </a:pPr>
            <a:r>
              <a:rPr lang="en-US" altLang="zh-CN" dirty="0"/>
              <a:t>The case where they have 1 column is the most common; such vectors are called column-vectors</a:t>
            </a:r>
            <a:endParaRPr lang="zh-CN" altLang="en-US" dirty="0"/>
          </a:p>
        </p:txBody>
      </p:sp>
      <p:sp>
        <p:nvSpPr>
          <p:cNvPr id="7" name="矩形 6">
            <a:extLst>
              <a:ext uri="{FF2B5EF4-FFF2-40B4-BE49-F238E27FC236}">
                <a16:creationId xmlns:a16="http://schemas.microsoft.com/office/drawing/2014/main" id="{12D2AD50-F476-49E5-999C-7894792885DE}"/>
              </a:ext>
            </a:extLst>
          </p:cNvPr>
          <p:cNvSpPr/>
          <p:nvPr/>
        </p:nvSpPr>
        <p:spPr>
          <a:xfrm>
            <a:off x="547347" y="2700223"/>
            <a:ext cx="4280339" cy="461665"/>
          </a:xfrm>
          <a:prstGeom prst="rect">
            <a:avLst/>
          </a:prstGeom>
        </p:spPr>
        <p:txBody>
          <a:bodyPr wrap="none">
            <a:spAutoFit/>
          </a:bodyPr>
          <a:lstStyle/>
          <a:p>
            <a:r>
              <a:rPr lang="en-US" altLang="zh-CN" dirty="0"/>
              <a:t>a (column) vector of 3 floats</a:t>
            </a:r>
            <a:endParaRPr lang="zh-CN" altLang="en-US" dirty="0"/>
          </a:p>
        </p:txBody>
      </p:sp>
      <p:sp>
        <p:nvSpPr>
          <p:cNvPr id="8" name="矩形 7">
            <a:extLst>
              <a:ext uri="{FF2B5EF4-FFF2-40B4-BE49-F238E27FC236}">
                <a16:creationId xmlns:a16="http://schemas.microsoft.com/office/drawing/2014/main" id="{4A91BE1D-1626-4FE6-A541-EAA2FE9580D7}"/>
              </a:ext>
            </a:extLst>
          </p:cNvPr>
          <p:cNvSpPr/>
          <p:nvPr/>
        </p:nvSpPr>
        <p:spPr>
          <a:xfrm>
            <a:off x="547347" y="3677521"/>
            <a:ext cx="1776448" cy="461665"/>
          </a:xfrm>
          <a:prstGeom prst="rect">
            <a:avLst/>
          </a:prstGeom>
        </p:spPr>
        <p:txBody>
          <a:bodyPr wrap="none">
            <a:spAutoFit/>
          </a:bodyPr>
          <a:lstStyle/>
          <a:p>
            <a:r>
              <a:rPr lang="en-US" altLang="zh-CN" dirty="0">
                <a:solidFill>
                  <a:srgbClr val="000000"/>
                </a:solidFill>
                <a:latin typeface="Roboto"/>
              </a:rPr>
              <a:t>row-vectors</a:t>
            </a:r>
            <a:endParaRPr lang="zh-CN" altLang="en-US" dirty="0"/>
          </a:p>
        </p:txBody>
      </p:sp>
      <p:sp>
        <p:nvSpPr>
          <p:cNvPr id="9" name="矩形 8">
            <a:extLst>
              <a:ext uri="{FF2B5EF4-FFF2-40B4-BE49-F238E27FC236}">
                <a16:creationId xmlns:a16="http://schemas.microsoft.com/office/drawing/2014/main" id="{7B912C96-4C56-4E63-B4A1-974127DCBF92}"/>
              </a:ext>
            </a:extLst>
          </p:cNvPr>
          <p:cNvSpPr/>
          <p:nvPr/>
        </p:nvSpPr>
        <p:spPr>
          <a:xfrm>
            <a:off x="997299" y="4125212"/>
            <a:ext cx="7129306" cy="461665"/>
          </a:xfrm>
          <a:prstGeom prst="rect">
            <a:avLst/>
          </a:prstGeom>
        </p:spPr>
        <p:txBody>
          <a:bodyPr wrap="square">
            <a:spAutoFit/>
          </a:bodyPr>
          <a:lstStyle/>
          <a:p>
            <a:r>
              <a:rPr lang="en-US" altLang="zh-CN" b="0" i="0" dirty="0">
                <a:solidFill>
                  <a:srgbClr val="008000"/>
                </a:solidFill>
                <a:effectLst/>
                <a:latin typeface="Courier New" panose="02070309020205020404" pitchFamily="49" charset="0"/>
              </a:rPr>
              <a:t>typedef</a:t>
            </a:r>
            <a:r>
              <a:rPr lang="en-US" altLang="zh-CN" dirty="0">
                <a:solidFill>
                  <a:srgbClr val="000000"/>
                </a:solidFill>
                <a:latin typeface="Courier New" panose="02070309020205020404" pitchFamily="49" charset="0"/>
              </a:rPr>
              <a:t> Matrix&lt;</a:t>
            </a:r>
            <a:r>
              <a:rPr lang="en-US" altLang="zh-CN" dirty="0" err="1">
                <a:solidFill>
                  <a:srgbClr val="000000"/>
                </a:solidFill>
                <a:latin typeface="Courier New" panose="02070309020205020404" pitchFamily="49" charset="0"/>
              </a:rPr>
              <a:t>int</a:t>
            </a:r>
            <a:r>
              <a:rPr lang="en-US" altLang="zh-CN" dirty="0">
                <a:solidFill>
                  <a:srgbClr val="000000"/>
                </a:solidFill>
                <a:latin typeface="Courier New" panose="02070309020205020404" pitchFamily="49" charset="0"/>
              </a:rPr>
              <a:t>, 1, 2&gt; </a:t>
            </a:r>
            <a:r>
              <a:rPr lang="en-US" altLang="zh-CN" b="0" i="0" u="none" strike="noStrike" dirty="0">
                <a:solidFill>
                  <a:srgbClr val="4665A2"/>
                </a:solidFill>
                <a:effectLst/>
                <a:latin typeface="Courier New" panose="02070309020205020404" pitchFamily="49" charset="0"/>
              </a:rPr>
              <a:t>RowVector2i</a:t>
            </a:r>
            <a:r>
              <a:rPr lang="en-US" altLang="zh-CN" dirty="0">
                <a:solidFill>
                  <a:srgbClr val="000000"/>
                </a:solidFill>
                <a:latin typeface="Courier New" panose="02070309020205020404" pitchFamily="49" charset="0"/>
              </a:rPr>
              <a:t>;</a:t>
            </a:r>
            <a:endParaRPr lang="zh-CN" altLang="en-US" dirty="0"/>
          </a:p>
        </p:txBody>
      </p:sp>
      <p:sp>
        <p:nvSpPr>
          <p:cNvPr id="10" name="矩形 9">
            <a:extLst>
              <a:ext uri="{FF2B5EF4-FFF2-40B4-BE49-F238E27FC236}">
                <a16:creationId xmlns:a16="http://schemas.microsoft.com/office/drawing/2014/main" id="{0E4D6AAD-5FD7-4AD2-B56D-B611FF63E3A8}"/>
              </a:ext>
            </a:extLst>
          </p:cNvPr>
          <p:cNvSpPr/>
          <p:nvPr/>
        </p:nvSpPr>
        <p:spPr>
          <a:xfrm>
            <a:off x="1007347" y="3114558"/>
            <a:ext cx="7257004" cy="461665"/>
          </a:xfrm>
          <a:prstGeom prst="rect">
            <a:avLst/>
          </a:prstGeom>
        </p:spPr>
        <p:txBody>
          <a:bodyPr wrap="square">
            <a:spAutoFit/>
          </a:bodyPr>
          <a:lstStyle/>
          <a:p>
            <a:r>
              <a:rPr lang="en-US" altLang="zh-CN" b="0" i="0" dirty="0">
                <a:solidFill>
                  <a:srgbClr val="008000"/>
                </a:solidFill>
                <a:effectLst/>
                <a:latin typeface="Courier New" panose="02070309020205020404" pitchFamily="49" charset="0"/>
              </a:rPr>
              <a:t>typedef</a:t>
            </a:r>
            <a:r>
              <a:rPr lang="en-US" altLang="zh-CN" dirty="0">
                <a:solidFill>
                  <a:srgbClr val="000000"/>
                </a:solidFill>
                <a:latin typeface="Courier New" panose="02070309020205020404" pitchFamily="49" charset="0"/>
              </a:rPr>
              <a:t> Matrix&lt;float, 3, 1&gt; </a:t>
            </a:r>
            <a:r>
              <a:rPr lang="en-US" altLang="zh-CN" b="0" i="0" u="none" strike="noStrike" dirty="0">
                <a:solidFill>
                  <a:srgbClr val="4665A2"/>
                </a:solidFill>
                <a:effectLst/>
                <a:latin typeface="Courier New" panose="02070309020205020404" pitchFamily="49" charset="0"/>
              </a:rPr>
              <a:t>Vector3f</a:t>
            </a:r>
            <a:r>
              <a:rPr lang="en-US" altLang="zh-CN" dirty="0">
                <a:solidFill>
                  <a:srgbClr val="000000"/>
                </a:solidFill>
                <a:latin typeface="Courier New" panose="02070309020205020404" pitchFamily="49" charset="0"/>
              </a:rPr>
              <a:t>;</a:t>
            </a:r>
            <a:endParaRPr lang="zh-CN" altLang="en-US" dirty="0"/>
          </a:p>
        </p:txBody>
      </p:sp>
      <p:sp>
        <p:nvSpPr>
          <p:cNvPr id="11" name="矩形 10">
            <a:extLst>
              <a:ext uri="{FF2B5EF4-FFF2-40B4-BE49-F238E27FC236}">
                <a16:creationId xmlns:a16="http://schemas.microsoft.com/office/drawing/2014/main" id="{67D30B61-3F05-48FC-A2C1-14A7C606E50B}"/>
              </a:ext>
            </a:extLst>
          </p:cNvPr>
          <p:cNvSpPr/>
          <p:nvPr/>
        </p:nvSpPr>
        <p:spPr>
          <a:xfrm>
            <a:off x="981808" y="4757941"/>
            <a:ext cx="4572000" cy="1938992"/>
          </a:xfrm>
          <a:prstGeom prst="rect">
            <a:avLst/>
          </a:prstGeom>
        </p:spPr>
        <p:txBody>
          <a:bodyPr>
            <a:spAutoFit/>
          </a:bodyPr>
          <a:lstStyle/>
          <a:p>
            <a:r>
              <a:rPr lang="fr-FR" altLang="zh-CN" b="0" i="0" u="none" strike="noStrike" dirty="0">
                <a:solidFill>
                  <a:srgbClr val="4665A2"/>
                </a:solidFill>
                <a:effectLst/>
                <a:latin typeface="Courier New" panose="02070309020205020404" pitchFamily="49" charset="0"/>
              </a:rPr>
              <a:t>Matrix3f</a:t>
            </a:r>
            <a:r>
              <a:rPr lang="fr-FR" altLang="zh-CN" dirty="0">
                <a:solidFill>
                  <a:srgbClr val="000000"/>
                </a:solidFill>
                <a:latin typeface="Courier New" panose="02070309020205020404" pitchFamily="49" charset="0"/>
              </a:rPr>
              <a:t> m;</a:t>
            </a:r>
          </a:p>
          <a:p>
            <a:r>
              <a:rPr lang="fr-FR" altLang="zh-CN" dirty="0">
                <a:solidFill>
                  <a:srgbClr val="000000"/>
                </a:solidFill>
                <a:latin typeface="Courier New" panose="02070309020205020404" pitchFamily="49" charset="0"/>
              </a:rPr>
              <a:t>m &lt;&lt; 1, 2, 3,</a:t>
            </a:r>
          </a:p>
          <a:p>
            <a:r>
              <a:rPr lang="fr-FR" altLang="zh-CN" dirty="0">
                <a:solidFill>
                  <a:srgbClr val="000000"/>
                </a:solidFill>
                <a:latin typeface="Courier New" panose="02070309020205020404" pitchFamily="49" charset="0"/>
              </a:rPr>
              <a:t>4, 5, 6,</a:t>
            </a:r>
          </a:p>
          <a:p>
            <a:r>
              <a:rPr lang="fr-FR" altLang="zh-CN" dirty="0">
                <a:solidFill>
                  <a:srgbClr val="000000"/>
                </a:solidFill>
                <a:latin typeface="Courier New" panose="02070309020205020404" pitchFamily="49" charset="0"/>
              </a:rPr>
              <a:t>7, 8, 9;</a:t>
            </a:r>
          </a:p>
          <a:p>
            <a:r>
              <a:rPr lang="fr-FR" altLang="zh-CN" dirty="0">
                <a:solidFill>
                  <a:srgbClr val="000000"/>
                </a:solidFill>
                <a:latin typeface="Courier New" panose="02070309020205020404" pitchFamily="49" charset="0"/>
              </a:rPr>
              <a:t>std::cout &lt;&lt; m;</a:t>
            </a:r>
          </a:p>
        </p:txBody>
      </p:sp>
      <p:sp>
        <p:nvSpPr>
          <p:cNvPr id="13" name="Rectangle 2">
            <a:extLst>
              <a:ext uri="{FF2B5EF4-FFF2-40B4-BE49-F238E27FC236}">
                <a16:creationId xmlns:a16="http://schemas.microsoft.com/office/drawing/2014/main" id="{FBE112D8-B1C5-4637-A3FB-7AF8E39D18AB}"/>
              </a:ext>
            </a:extLst>
          </p:cNvPr>
          <p:cNvSpPr>
            <a:spLocks noChangeArrowheads="1"/>
          </p:cNvSpPr>
          <p:nvPr/>
        </p:nvSpPr>
        <p:spPr bwMode="auto">
          <a:xfrm>
            <a:off x="4719795" y="5205632"/>
            <a:ext cx="957524" cy="1133636"/>
          </a:xfrm>
          <a:prstGeom prst="rect">
            <a:avLst/>
          </a:prstGeom>
          <a:solidFill>
            <a:srgbClr val="FBFC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1 2 3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4 5 6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7 8 9</a:t>
            </a:r>
            <a:r>
              <a:rPr kumimoji="0" lang="en-US" altLang="zh-CN" b="0" i="0" u="none" strike="noStrike" cap="none" normalizeH="0" baseline="0" dirty="0">
                <a:ln>
                  <a:noFill/>
                </a:ln>
                <a:solidFill>
                  <a:schemeClr val="tx1"/>
                </a:solidFill>
                <a:effectLst/>
                <a:latin typeface="Comic Sans MS" panose="030F0702030302020204" pitchFamily="66" charset="0"/>
                <a:ea typeface="MS PGothic" panose="020B0600070205080204" pitchFamily="34" charset="-128"/>
              </a:rPr>
              <a:t> </a:t>
            </a:r>
          </a:p>
        </p:txBody>
      </p:sp>
    </p:spTree>
    <p:extLst>
      <p:ext uri="{BB962C8B-B14F-4D97-AF65-F5344CB8AC3E}">
        <p14:creationId xmlns:p14="http://schemas.microsoft.com/office/powerpoint/2010/main" val="30861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开源库 </a:t>
            </a:r>
            <a:r>
              <a:rPr lang="en-US" altLang="zh-CN" dirty="0"/>
              <a:t>Eigen</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F6051D2-C9EE-4A93-8D47-E487601D1A05}"/>
              </a:ext>
            </a:extLst>
          </p:cNvPr>
          <p:cNvSpPr/>
          <p:nvPr/>
        </p:nvSpPr>
        <p:spPr>
          <a:xfrm>
            <a:off x="181707" y="1343949"/>
            <a:ext cx="8851761" cy="830997"/>
          </a:xfrm>
          <a:prstGeom prst="rect">
            <a:avLst/>
          </a:prstGeom>
        </p:spPr>
        <p:txBody>
          <a:bodyPr wrap="square">
            <a:spAutoFit/>
          </a:bodyPr>
          <a:lstStyle/>
          <a:p>
            <a:pPr marL="342900" indent="-342900">
              <a:buFont typeface="Wingdings" panose="05000000000000000000" pitchFamily="2" charset="2"/>
              <a:buChar char="ü"/>
            </a:pPr>
            <a:r>
              <a:rPr lang="en-US" altLang="zh-CN" dirty="0"/>
              <a:t>For matrices, the row index is always passed first. For vectors, just pass one index. The numbering starts at 0. </a:t>
            </a:r>
            <a:endParaRPr lang="zh-CN" altLang="en-US" dirty="0"/>
          </a:p>
        </p:txBody>
      </p:sp>
      <p:pic>
        <p:nvPicPr>
          <p:cNvPr id="4" name="图片 3">
            <a:extLst>
              <a:ext uri="{FF2B5EF4-FFF2-40B4-BE49-F238E27FC236}">
                <a16:creationId xmlns:a16="http://schemas.microsoft.com/office/drawing/2014/main" id="{8DF74A24-2346-4F1F-9314-DD43B3000790}"/>
              </a:ext>
            </a:extLst>
          </p:cNvPr>
          <p:cNvPicPr>
            <a:picLocks noChangeAspect="1"/>
          </p:cNvPicPr>
          <p:nvPr/>
        </p:nvPicPr>
        <p:blipFill>
          <a:blip r:embed="rId3"/>
          <a:stretch>
            <a:fillRect/>
          </a:stretch>
        </p:blipFill>
        <p:spPr>
          <a:xfrm>
            <a:off x="463321" y="2463731"/>
            <a:ext cx="8217358" cy="3746149"/>
          </a:xfrm>
          <a:prstGeom prst="rect">
            <a:avLst/>
          </a:prstGeom>
        </p:spPr>
      </p:pic>
    </p:spTree>
    <p:extLst>
      <p:ext uri="{BB962C8B-B14F-4D97-AF65-F5344CB8AC3E}">
        <p14:creationId xmlns:p14="http://schemas.microsoft.com/office/powerpoint/2010/main" val="302332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762000" y="1219200"/>
            <a:ext cx="7391400" cy="532482"/>
          </a:xfrm>
        </p:spPr>
        <p:txBody>
          <a:bodyPr/>
          <a:lstStyle/>
          <a:p>
            <a:pPr eaLnBrk="1" hangingPunct="1"/>
            <a:r>
              <a:rPr lang="zh-CN" altLang="en-US" sz="2400" dirty="0">
                <a:ea typeface="楷体" pitchFamily="49" charset="-122"/>
              </a:rPr>
              <a:t>左手坐标系与右手坐标系</a:t>
            </a:r>
            <a:endParaRPr lang="en-US" altLang="zh-CN" sz="2400" dirty="0">
              <a:ea typeface="楷体" pitchFamily="49" charset="-122"/>
            </a:endParaRPr>
          </a:p>
          <a:p>
            <a:pPr eaLnBrk="1" hangingPunct="1">
              <a:buNone/>
            </a:pPr>
            <a:r>
              <a:rPr lang="en-US" altLang="zh-CN" sz="2800" dirty="0">
                <a:ea typeface="楷体" pitchFamily="49" charset="-122"/>
              </a:rPr>
              <a:t>	</a:t>
            </a:r>
            <a:endParaRPr lang="zh-CN" altLang="en-US" sz="2800" dirty="0">
              <a:ea typeface="楷体" pitchFamily="49" charset="-122"/>
            </a:endParaRPr>
          </a:p>
        </p:txBody>
      </p:sp>
      <p:sp>
        <p:nvSpPr>
          <p:cNvPr id="9" name="Rectangle 2">
            <a:extLst>
              <a:ext uri="{FF2B5EF4-FFF2-40B4-BE49-F238E27FC236}">
                <a16:creationId xmlns:a16="http://schemas.microsoft.com/office/drawing/2014/main" id="{C5F5FD24-60EB-4482-BA7E-507E311080DE}"/>
              </a:ext>
            </a:extLst>
          </p:cNvPr>
          <p:cNvSpPr>
            <a:spLocks noGrp="1" noChangeArrowheads="1"/>
          </p:cNvSpPr>
          <p:nvPr>
            <p:ph type="title"/>
          </p:nvPr>
        </p:nvSpPr>
        <p:spPr>
          <a:xfrm>
            <a:off x="533399" y="228600"/>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10" name="Picture 12" descr="underline_base">
            <a:extLst>
              <a:ext uri="{FF2B5EF4-FFF2-40B4-BE49-F238E27FC236}">
                <a16:creationId xmlns:a16="http://schemas.microsoft.com/office/drawing/2014/main" id="{23DCF085-BA8E-4FA5-9EB4-28AE680C428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2" y="1030288"/>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BA959AB-DCB8-451D-9C17-638B42FF58CA}"/>
              </a:ext>
            </a:extLst>
          </p:cNvPr>
          <p:cNvPicPr>
            <a:picLocks noChangeAspect="1"/>
          </p:cNvPicPr>
          <p:nvPr/>
        </p:nvPicPr>
        <p:blipFill>
          <a:blip r:embed="rId4"/>
          <a:stretch>
            <a:fillRect/>
          </a:stretch>
        </p:blipFill>
        <p:spPr>
          <a:xfrm>
            <a:off x="1076103" y="1757191"/>
            <a:ext cx="6763194" cy="4471223"/>
          </a:xfrm>
          <a:prstGeom prst="rect">
            <a:avLst/>
          </a:prstGeom>
        </p:spPr>
      </p:pic>
    </p:spTree>
  </p:cSld>
  <p:clrMapOvr>
    <a:masterClrMapping/>
  </p:clrMapOvr>
  <p:transition advTm="13198">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zh-CN" altLang="en-US" dirty="0"/>
              <a:t>开源库 </a:t>
            </a:r>
            <a:r>
              <a:rPr lang="en-US" altLang="zh-CN" dirty="0"/>
              <a:t>Eigen</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20A6577-2247-4628-838E-48D36763A9D9}"/>
              </a:ext>
            </a:extLst>
          </p:cNvPr>
          <p:cNvPicPr>
            <a:picLocks noChangeAspect="1"/>
          </p:cNvPicPr>
          <p:nvPr/>
        </p:nvPicPr>
        <p:blipFill>
          <a:blip r:embed="rId3"/>
          <a:stretch>
            <a:fillRect/>
          </a:stretch>
        </p:blipFill>
        <p:spPr>
          <a:xfrm>
            <a:off x="1517782" y="1773429"/>
            <a:ext cx="5656742" cy="4687907"/>
          </a:xfrm>
          <a:prstGeom prst="rect">
            <a:avLst/>
          </a:prstGeom>
        </p:spPr>
      </p:pic>
      <p:sp>
        <p:nvSpPr>
          <p:cNvPr id="3" name="矩形 2">
            <a:extLst>
              <a:ext uri="{FF2B5EF4-FFF2-40B4-BE49-F238E27FC236}">
                <a16:creationId xmlns:a16="http://schemas.microsoft.com/office/drawing/2014/main" id="{BF054027-094F-4E2C-8F02-A179567F1685}"/>
              </a:ext>
            </a:extLst>
          </p:cNvPr>
          <p:cNvSpPr/>
          <p:nvPr/>
        </p:nvSpPr>
        <p:spPr>
          <a:xfrm>
            <a:off x="586468" y="1042716"/>
            <a:ext cx="8241359" cy="830997"/>
          </a:xfrm>
          <a:prstGeom prst="rect">
            <a:avLst/>
          </a:prstGeom>
        </p:spPr>
        <p:txBody>
          <a:bodyPr wrap="none">
            <a:spAutoFit/>
          </a:bodyPr>
          <a:lstStyle/>
          <a:p>
            <a:r>
              <a:rPr lang="en-US" altLang="zh-CN" dirty="0"/>
              <a:t>Eigen</a:t>
            </a:r>
            <a:r>
              <a:rPr lang="zh-CN" altLang="en-US" dirty="0"/>
              <a:t>提供了常见矩阵形式，包括用于描述空间变换的各类型</a:t>
            </a:r>
            <a:endParaRPr lang="en-US" altLang="zh-CN" dirty="0"/>
          </a:p>
          <a:p>
            <a:r>
              <a:rPr lang="zh-CN" altLang="en-US" dirty="0"/>
              <a:t>数据结构</a:t>
            </a:r>
          </a:p>
        </p:txBody>
      </p:sp>
    </p:spTree>
    <p:extLst>
      <p:ext uri="{BB962C8B-B14F-4D97-AF65-F5344CB8AC3E}">
        <p14:creationId xmlns:p14="http://schemas.microsoft.com/office/powerpoint/2010/main" val="2014179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7324C3-DE0F-4241-9C1E-17353EC5806B}"/>
              </a:ext>
            </a:extLst>
          </p:cNvPr>
          <p:cNvPicPr>
            <a:picLocks noChangeAspect="1"/>
          </p:cNvPicPr>
          <p:nvPr/>
        </p:nvPicPr>
        <p:blipFill>
          <a:blip r:embed="rId3"/>
          <a:stretch>
            <a:fillRect/>
          </a:stretch>
        </p:blipFill>
        <p:spPr>
          <a:xfrm>
            <a:off x="472084" y="464266"/>
            <a:ext cx="8199831" cy="6393734"/>
          </a:xfrm>
          <a:prstGeom prst="rect">
            <a:avLst/>
          </a:prstGeom>
        </p:spPr>
      </p:pic>
    </p:spTree>
    <p:extLst>
      <p:ext uri="{BB962C8B-B14F-4D97-AF65-F5344CB8AC3E}">
        <p14:creationId xmlns:p14="http://schemas.microsoft.com/office/powerpoint/2010/main" val="4194992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16BDB9-B0C8-4E2A-8B5F-42E1EB7503B3}"/>
              </a:ext>
            </a:extLst>
          </p:cNvPr>
          <p:cNvPicPr>
            <a:picLocks noChangeAspect="1"/>
          </p:cNvPicPr>
          <p:nvPr/>
        </p:nvPicPr>
        <p:blipFill>
          <a:blip r:embed="rId3"/>
          <a:stretch>
            <a:fillRect/>
          </a:stretch>
        </p:blipFill>
        <p:spPr>
          <a:xfrm>
            <a:off x="297854" y="281831"/>
            <a:ext cx="7201839" cy="1563116"/>
          </a:xfrm>
          <a:prstGeom prst="rect">
            <a:avLst/>
          </a:prstGeom>
        </p:spPr>
      </p:pic>
      <p:pic>
        <p:nvPicPr>
          <p:cNvPr id="3" name="图片 2">
            <a:extLst>
              <a:ext uri="{FF2B5EF4-FFF2-40B4-BE49-F238E27FC236}">
                <a16:creationId xmlns:a16="http://schemas.microsoft.com/office/drawing/2014/main" id="{CFBC30BE-8341-462D-87B1-2C3B8AF99CD2}"/>
              </a:ext>
            </a:extLst>
          </p:cNvPr>
          <p:cNvPicPr>
            <a:picLocks noChangeAspect="1"/>
          </p:cNvPicPr>
          <p:nvPr/>
        </p:nvPicPr>
        <p:blipFill>
          <a:blip r:embed="rId4"/>
          <a:stretch>
            <a:fillRect/>
          </a:stretch>
        </p:blipFill>
        <p:spPr>
          <a:xfrm>
            <a:off x="277757" y="1824851"/>
            <a:ext cx="8833453" cy="3299808"/>
          </a:xfrm>
          <a:prstGeom prst="rect">
            <a:avLst/>
          </a:prstGeom>
        </p:spPr>
      </p:pic>
    </p:spTree>
    <p:extLst>
      <p:ext uri="{BB962C8B-B14F-4D97-AF65-F5344CB8AC3E}">
        <p14:creationId xmlns:p14="http://schemas.microsoft.com/office/powerpoint/2010/main" val="1950118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CE7C3A-0AA1-4D99-A81B-0ECFA0E7E26D}"/>
              </a:ext>
            </a:extLst>
          </p:cNvPr>
          <p:cNvPicPr>
            <a:picLocks noChangeAspect="1"/>
          </p:cNvPicPr>
          <p:nvPr/>
        </p:nvPicPr>
        <p:blipFill>
          <a:blip r:embed="rId3"/>
          <a:stretch>
            <a:fillRect/>
          </a:stretch>
        </p:blipFill>
        <p:spPr>
          <a:xfrm>
            <a:off x="0" y="511313"/>
            <a:ext cx="9014997" cy="3508027"/>
          </a:xfrm>
          <a:prstGeom prst="rect">
            <a:avLst/>
          </a:prstGeom>
        </p:spPr>
      </p:pic>
      <p:sp>
        <p:nvSpPr>
          <p:cNvPr id="5" name="思想气泡: 云 4">
            <a:extLst>
              <a:ext uri="{FF2B5EF4-FFF2-40B4-BE49-F238E27FC236}">
                <a16:creationId xmlns:a16="http://schemas.microsoft.com/office/drawing/2014/main" id="{C393673C-1347-4376-8504-BA4A7F2C59C6}"/>
              </a:ext>
            </a:extLst>
          </p:cNvPr>
          <p:cNvSpPr/>
          <p:nvPr/>
        </p:nvSpPr>
        <p:spPr bwMode="auto">
          <a:xfrm>
            <a:off x="5006329" y="3819028"/>
            <a:ext cx="3806075" cy="1652298"/>
          </a:xfrm>
          <a:prstGeom prst="cloudCallout">
            <a:avLst>
              <a:gd name="adj1" fmla="val -29244"/>
              <a:gd name="adj2" fmla="val 60708"/>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b="1" dirty="0">
                <a:solidFill>
                  <a:schemeClr val="bg1"/>
                </a:solidFill>
              </a:rPr>
              <a:t>如何对程序进行编译、运行？</a:t>
            </a:r>
            <a:endParaRPr kumimoji="0" lang="zh-CN" altLang="en-US"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148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5A626BA9-F3FD-4BD6-939C-E94CA76F5C77}"/>
              </a:ext>
            </a:extLst>
          </p:cNvPr>
          <p:cNvSpPr>
            <a:spLocks noGrp="1" noChangeArrowheads="1"/>
          </p:cNvSpPr>
          <p:nvPr>
            <p:ph idx="1"/>
          </p:nvPr>
        </p:nvSpPr>
        <p:spPr/>
        <p:txBody>
          <a:bodyPr/>
          <a:lstStyle/>
          <a:p>
            <a:r>
              <a:rPr lang="en-US" altLang="zh-CN" dirty="0" err="1"/>
              <a:t>linux</a:t>
            </a:r>
            <a:r>
              <a:rPr lang="en-US" altLang="zh-CN" dirty="0"/>
              <a:t> </a:t>
            </a:r>
            <a:r>
              <a:rPr lang="zh-CN" altLang="en-US" dirty="0"/>
              <a:t>简介</a:t>
            </a:r>
            <a:endParaRPr lang="en-US" altLang="zh-CN" dirty="0"/>
          </a:p>
          <a:p>
            <a:r>
              <a:rPr lang="en-US" altLang="zh-CN" dirty="0"/>
              <a:t>Linux</a:t>
            </a:r>
            <a:r>
              <a:rPr lang="zh-CN" altLang="en-US" dirty="0"/>
              <a:t>组成</a:t>
            </a:r>
          </a:p>
          <a:p>
            <a:r>
              <a:rPr lang="zh-CN" altLang="en-US" dirty="0"/>
              <a:t>系统目录结构</a:t>
            </a:r>
            <a:endParaRPr lang="en-US" altLang="zh-CN" dirty="0"/>
          </a:p>
          <a:p>
            <a:r>
              <a:rPr lang="zh-CN" altLang="en-US" dirty="0"/>
              <a:t>程序编辑与编译</a:t>
            </a:r>
            <a:endParaRPr lang="en-US" altLang="zh-CN" dirty="0"/>
          </a:p>
          <a:p>
            <a:r>
              <a:rPr lang="en-US" altLang="zh-CN" dirty="0" err="1"/>
              <a:t>Cmake</a:t>
            </a:r>
            <a:endParaRPr lang="en-US" altLang="zh-CN" dirty="0"/>
          </a:p>
          <a:p>
            <a:pPr lvl="2">
              <a:buFont typeface="Wingdings" panose="05000000000000000000" pitchFamily="2" charset="2"/>
              <a:buChar char="ü"/>
            </a:pPr>
            <a:endParaRPr lang="zh-CN" altLang="en-US" dirty="0"/>
          </a:p>
        </p:txBody>
      </p:sp>
      <p:sp>
        <p:nvSpPr>
          <p:cNvPr id="6" name="标题 1">
            <a:extLst>
              <a:ext uri="{FF2B5EF4-FFF2-40B4-BE49-F238E27FC236}">
                <a16:creationId xmlns:a16="http://schemas.microsoft.com/office/drawing/2014/main" id="{C5B489FD-5267-44A9-92F6-4716CC679633}"/>
              </a:ext>
            </a:extLst>
          </p:cNvPr>
          <p:cNvSpPr>
            <a:spLocks noGrp="1" noChangeArrowheads="1"/>
          </p:cNvSpPr>
          <p:nvPr>
            <p:ph type="title"/>
          </p:nvPr>
        </p:nvSpPr>
        <p:spPr>
          <a:xfrm>
            <a:off x="181707" y="0"/>
            <a:ext cx="7772400" cy="1143000"/>
          </a:xfrm>
        </p:spPr>
        <p:txBody>
          <a:bodyPr/>
          <a:lstStyle/>
          <a:p>
            <a:r>
              <a:rPr lang="zh-CN" altLang="en-US" dirty="0"/>
              <a:t>开源库 </a:t>
            </a:r>
            <a:r>
              <a:rPr lang="en-US" altLang="zh-CN" dirty="0"/>
              <a:t>Eigen</a:t>
            </a:r>
            <a:r>
              <a:rPr lang="zh-CN" altLang="en-US" dirty="0"/>
              <a:t>实践</a:t>
            </a:r>
          </a:p>
        </p:txBody>
      </p:sp>
      <p:pic>
        <p:nvPicPr>
          <p:cNvPr id="7" name="Picture 12" descr="underline_base">
            <a:extLst>
              <a:ext uri="{FF2B5EF4-FFF2-40B4-BE49-F238E27FC236}">
                <a16:creationId xmlns:a16="http://schemas.microsoft.com/office/drawing/2014/main" id="{BA00687F-D641-4D84-85D9-B6AB16B127E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1FAE32A5-C418-4D1D-B788-1797B8FDA192}"/>
              </a:ext>
            </a:extLst>
          </p:cNvPr>
          <p:cNvSpPr>
            <a:spLocks noGrp="1" noChangeArrowheads="1"/>
          </p:cNvSpPr>
          <p:nvPr>
            <p:ph type="title"/>
          </p:nvPr>
        </p:nvSpPr>
        <p:spPr>
          <a:xfrm>
            <a:off x="226262" y="209550"/>
            <a:ext cx="6623050" cy="759837"/>
          </a:xfrm>
        </p:spPr>
        <p:txBody>
          <a:bodyPr anchor="b"/>
          <a:lstStyle/>
          <a:p>
            <a:pPr algn="l" eaLnBrk="1" hangingPunct="1"/>
            <a:r>
              <a:rPr lang="en-US" altLang="zh-CN" dirty="0"/>
              <a:t>Linux</a:t>
            </a:r>
            <a:r>
              <a:rPr lang="zh-CN" altLang="en-US" dirty="0"/>
              <a:t>简介</a:t>
            </a:r>
          </a:p>
        </p:txBody>
      </p:sp>
      <p:pic>
        <p:nvPicPr>
          <p:cNvPr id="9" name="Picture 12" descr="underline_base">
            <a:extLst>
              <a:ext uri="{FF2B5EF4-FFF2-40B4-BE49-F238E27FC236}">
                <a16:creationId xmlns:a16="http://schemas.microsoft.com/office/drawing/2014/main" id="{E15082F7-CDC7-459A-A930-95DB4DCDB8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7625963-F788-4D6B-B983-3710B83EAEE8}"/>
              </a:ext>
            </a:extLst>
          </p:cNvPr>
          <p:cNvSpPr/>
          <p:nvPr/>
        </p:nvSpPr>
        <p:spPr>
          <a:xfrm>
            <a:off x="236137" y="1004495"/>
            <a:ext cx="8671726" cy="830997"/>
          </a:xfrm>
          <a:prstGeom prst="rect">
            <a:avLst/>
          </a:prstGeom>
        </p:spPr>
        <p:txBody>
          <a:bodyPr wrap="square">
            <a:spAutoFit/>
          </a:bodyPr>
          <a:lstStyle/>
          <a:p>
            <a:r>
              <a:rPr lang="en-US" altLang="zh-CN" dirty="0"/>
              <a:t>   Linux is a family of free and open-source software operating systems built around the Linux kernel. </a:t>
            </a:r>
            <a:endParaRPr lang="zh-CN" altLang="en-US" dirty="0"/>
          </a:p>
        </p:txBody>
      </p:sp>
      <p:pic>
        <p:nvPicPr>
          <p:cNvPr id="6" name="图片 5">
            <a:extLst>
              <a:ext uri="{FF2B5EF4-FFF2-40B4-BE49-F238E27FC236}">
                <a16:creationId xmlns:a16="http://schemas.microsoft.com/office/drawing/2014/main" id="{E4F8C2BB-C398-4B4D-9B67-2B28B8071216}"/>
              </a:ext>
            </a:extLst>
          </p:cNvPr>
          <p:cNvPicPr>
            <a:picLocks noChangeAspect="1"/>
          </p:cNvPicPr>
          <p:nvPr/>
        </p:nvPicPr>
        <p:blipFill>
          <a:blip r:embed="rId4"/>
          <a:stretch>
            <a:fillRect/>
          </a:stretch>
        </p:blipFill>
        <p:spPr>
          <a:xfrm>
            <a:off x="7858125" y="326843"/>
            <a:ext cx="1285875" cy="1524000"/>
          </a:xfrm>
          <a:prstGeom prst="rect">
            <a:avLst/>
          </a:prstGeom>
        </p:spPr>
      </p:pic>
      <p:sp>
        <p:nvSpPr>
          <p:cNvPr id="8" name="矩形 7">
            <a:extLst>
              <a:ext uri="{FF2B5EF4-FFF2-40B4-BE49-F238E27FC236}">
                <a16:creationId xmlns:a16="http://schemas.microsoft.com/office/drawing/2014/main" id="{1DA13CEE-A8AE-4CEF-9C9C-D6B0675ED7CE}"/>
              </a:ext>
            </a:extLst>
          </p:cNvPr>
          <p:cNvSpPr/>
          <p:nvPr/>
        </p:nvSpPr>
        <p:spPr>
          <a:xfrm>
            <a:off x="236137" y="1957431"/>
            <a:ext cx="8596364" cy="1569660"/>
          </a:xfrm>
          <a:prstGeom prst="rect">
            <a:avLst/>
          </a:prstGeom>
        </p:spPr>
        <p:txBody>
          <a:bodyPr wrap="square">
            <a:spAutoFit/>
          </a:bodyPr>
          <a:lstStyle/>
          <a:p>
            <a:r>
              <a:rPr lang="zh-CN" altLang="en-US" dirty="0"/>
              <a:t>      通常我们使用的 </a:t>
            </a:r>
            <a:r>
              <a:rPr lang="en-US" altLang="zh-CN" dirty="0" err="1"/>
              <a:t>linux</a:t>
            </a:r>
            <a:r>
              <a:rPr lang="en-US" altLang="zh-CN" dirty="0"/>
              <a:t> </a:t>
            </a:r>
            <a:r>
              <a:rPr lang="zh-CN" altLang="en-US" dirty="0"/>
              <a:t>系统是一个集 </a:t>
            </a:r>
            <a:r>
              <a:rPr lang="en-US" altLang="zh-CN" dirty="0" err="1"/>
              <a:t>linux</a:t>
            </a:r>
            <a:r>
              <a:rPr lang="en-US" altLang="zh-CN" dirty="0"/>
              <a:t> </a:t>
            </a:r>
            <a:r>
              <a:rPr lang="zh-CN" altLang="en-US" dirty="0"/>
              <a:t>内核、工具集、各种库、桌面管理器、应用程序等一体的一个发布包 </a:t>
            </a:r>
            <a:r>
              <a:rPr lang="en-US" altLang="zh-CN" dirty="0"/>
              <a:t>(</a:t>
            </a:r>
            <a:r>
              <a:rPr lang="zh-CN" altLang="en-US" dirty="0"/>
              <a:t>发行版</a:t>
            </a:r>
            <a:r>
              <a:rPr lang="en-US" altLang="zh-CN" dirty="0"/>
              <a:t>)‏</a:t>
            </a:r>
          </a:p>
          <a:p>
            <a:endParaRPr lang="en-US" altLang="zh-CN" dirty="0"/>
          </a:p>
          <a:p>
            <a:r>
              <a:rPr lang="zh-CN" altLang="en-US" dirty="0"/>
              <a:t>从技术上说 </a:t>
            </a:r>
            <a:r>
              <a:rPr lang="en-US" altLang="zh-CN" dirty="0" err="1"/>
              <a:t>linux</a:t>
            </a:r>
            <a:r>
              <a:rPr lang="en-US" altLang="zh-CN" dirty="0"/>
              <a:t> </a:t>
            </a:r>
            <a:r>
              <a:rPr lang="zh-CN" altLang="en-US" dirty="0"/>
              <a:t>是一个内核</a:t>
            </a:r>
          </a:p>
        </p:txBody>
      </p:sp>
      <p:pic>
        <p:nvPicPr>
          <p:cNvPr id="10" name="图片 9">
            <a:extLst>
              <a:ext uri="{FF2B5EF4-FFF2-40B4-BE49-F238E27FC236}">
                <a16:creationId xmlns:a16="http://schemas.microsoft.com/office/drawing/2014/main" id="{5C32CCA7-70AB-4A2C-9BDD-1069107012E4}"/>
              </a:ext>
            </a:extLst>
          </p:cNvPr>
          <p:cNvPicPr>
            <a:picLocks noChangeAspect="1"/>
          </p:cNvPicPr>
          <p:nvPr/>
        </p:nvPicPr>
        <p:blipFill>
          <a:blip r:embed="rId5"/>
          <a:stretch>
            <a:fillRect/>
          </a:stretch>
        </p:blipFill>
        <p:spPr>
          <a:xfrm>
            <a:off x="2585946" y="3527092"/>
            <a:ext cx="3972107" cy="3330908"/>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1FAE32A5-C418-4D1D-B788-1797B8FDA192}"/>
              </a:ext>
            </a:extLst>
          </p:cNvPr>
          <p:cNvSpPr>
            <a:spLocks noGrp="1" noChangeArrowheads="1"/>
          </p:cNvSpPr>
          <p:nvPr>
            <p:ph type="title"/>
          </p:nvPr>
        </p:nvSpPr>
        <p:spPr>
          <a:xfrm>
            <a:off x="226262" y="209550"/>
            <a:ext cx="6623050" cy="759837"/>
          </a:xfrm>
        </p:spPr>
        <p:txBody>
          <a:bodyPr anchor="b"/>
          <a:lstStyle/>
          <a:p>
            <a:pPr algn="l" eaLnBrk="1" hangingPunct="1"/>
            <a:r>
              <a:rPr lang="en-US" altLang="zh-CN" dirty="0"/>
              <a:t>Linux</a:t>
            </a:r>
            <a:r>
              <a:rPr lang="zh-CN" altLang="en-US" dirty="0"/>
              <a:t>简介</a:t>
            </a:r>
          </a:p>
        </p:txBody>
      </p:sp>
      <p:pic>
        <p:nvPicPr>
          <p:cNvPr id="9" name="Picture 12" descr="underline_base">
            <a:extLst>
              <a:ext uri="{FF2B5EF4-FFF2-40B4-BE49-F238E27FC236}">
                <a16:creationId xmlns:a16="http://schemas.microsoft.com/office/drawing/2014/main" id="{E15082F7-CDC7-459A-A930-95DB4DCDB8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7625963-F788-4D6B-B983-3710B83EAEE8}"/>
              </a:ext>
            </a:extLst>
          </p:cNvPr>
          <p:cNvSpPr/>
          <p:nvPr/>
        </p:nvSpPr>
        <p:spPr>
          <a:xfrm>
            <a:off x="236137" y="1004495"/>
            <a:ext cx="8671726" cy="830997"/>
          </a:xfrm>
          <a:prstGeom prst="rect">
            <a:avLst/>
          </a:prstGeom>
        </p:spPr>
        <p:txBody>
          <a:bodyPr wrap="square">
            <a:spAutoFit/>
          </a:bodyPr>
          <a:lstStyle/>
          <a:p>
            <a:r>
              <a:rPr lang="en-US" altLang="zh-CN" dirty="0"/>
              <a:t>   Linux is a family of free and open-source software operating systems built around the Linux kernel. </a:t>
            </a:r>
            <a:endParaRPr lang="zh-CN" altLang="en-US" dirty="0"/>
          </a:p>
        </p:txBody>
      </p:sp>
      <p:pic>
        <p:nvPicPr>
          <p:cNvPr id="6" name="图片 5">
            <a:extLst>
              <a:ext uri="{FF2B5EF4-FFF2-40B4-BE49-F238E27FC236}">
                <a16:creationId xmlns:a16="http://schemas.microsoft.com/office/drawing/2014/main" id="{E4F8C2BB-C398-4B4D-9B67-2B28B8071216}"/>
              </a:ext>
            </a:extLst>
          </p:cNvPr>
          <p:cNvPicPr>
            <a:picLocks noChangeAspect="1"/>
          </p:cNvPicPr>
          <p:nvPr/>
        </p:nvPicPr>
        <p:blipFill>
          <a:blip r:embed="rId4"/>
          <a:stretch>
            <a:fillRect/>
          </a:stretch>
        </p:blipFill>
        <p:spPr>
          <a:xfrm>
            <a:off x="7858125" y="326843"/>
            <a:ext cx="1285875" cy="1524000"/>
          </a:xfrm>
          <a:prstGeom prst="rect">
            <a:avLst/>
          </a:prstGeom>
        </p:spPr>
      </p:pic>
      <p:pic>
        <p:nvPicPr>
          <p:cNvPr id="11" name="图片 10">
            <a:extLst>
              <a:ext uri="{FF2B5EF4-FFF2-40B4-BE49-F238E27FC236}">
                <a16:creationId xmlns:a16="http://schemas.microsoft.com/office/drawing/2014/main" id="{317D2C28-CDCC-4867-994B-5B9FC7EC73DD}"/>
              </a:ext>
            </a:extLst>
          </p:cNvPr>
          <p:cNvPicPr>
            <a:picLocks noChangeAspect="1"/>
          </p:cNvPicPr>
          <p:nvPr/>
        </p:nvPicPr>
        <p:blipFill>
          <a:blip r:embed="rId5"/>
          <a:stretch>
            <a:fillRect/>
          </a:stretch>
        </p:blipFill>
        <p:spPr>
          <a:xfrm>
            <a:off x="-13363" y="2291655"/>
            <a:ext cx="9144000" cy="4356795"/>
          </a:xfrm>
          <a:prstGeom prst="rect">
            <a:avLst/>
          </a:prstGeom>
        </p:spPr>
      </p:pic>
    </p:spTree>
    <p:extLst>
      <p:ext uri="{BB962C8B-B14F-4D97-AF65-F5344CB8AC3E}">
        <p14:creationId xmlns:p14="http://schemas.microsoft.com/office/powerpoint/2010/main" val="120591931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1FAE32A5-C418-4D1D-B788-1797B8FDA192}"/>
              </a:ext>
            </a:extLst>
          </p:cNvPr>
          <p:cNvSpPr>
            <a:spLocks noGrp="1" noChangeArrowheads="1"/>
          </p:cNvSpPr>
          <p:nvPr>
            <p:ph type="title"/>
          </p:nvPr>
        </p:nvSpPr>
        <p:spPr>
          <a:xfrm>
            <a:off x="226262" y="209550"/>
            <a:ext cx="6623050" cy="759837"/>
          </a:xfrm>
        </p:spPr>
        <p:txBody>
          <a:bodyPr anchor="b"/>
          <a:lstStyle/>
          <a:p>
            <a:pPr algn="l" eaLnBrk="1" hangingPunct="1"/>
            <a:r>
              <a:rPr lang="en-US" altLang="zh-CN" dirty="0"/>
              <a:t>Linux</a:t>
            </a:r>
            <a:r>
              <a:rPr lang="zh-CN" altLang="en-US" dirty="0"/>
              <a:t>简介</a:t>
            </a:r>
          </a:p>
        </p:txBody>
      </p:sp>
      <p:pic>
        <p:nvPicPr>
          <p:cNvPr id="9" name="Picture 12" descr="underline_base">
            <a:extLst>
              <a:ext uri="{FF2B5EF4-FFF2-40B4-BE49-F238E27FC236}">
                <a16:creationId xmlns:a16="http://schemas.microsoft.com/office/drawing/2014/main" id="{E15082F7-CDC7-459A-A930-95DB4DCDB8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7625963-F788-4D6B-B983-3710B83EAEE8}"/>
              </a:ext>
            </a:extLst>
          </p:cNvPr>
          <p:cNvSpPr/>
          <p:nvPr/>
        </p:nvSpPr>
        <p:spPr>
          <a:xfrm>
            <a:off x="236137" y="1004495"/>
            <a:ext cx="8671726" cy="830997"/>
          </a:xfrm>
          <a:prstGeom prst="rect">
            <a:avLst/>
          </a:prstGeom>
        </p:spPr>
        <p:txBody>
          <a:bodyPr wrap="square">
            <a:spAutoFit/>
          </a:bodyPr>
          <a:lstStyle/>
          <a:p>
            <a:r>
              <a:rPr lang="en-US" altLang="zh-CN" dirty="0"/>
              <a:t>   Linux is a family of free and open-source software operating systems built around the Linux kernel. </a:t>
            </a:r>
            <a:endParaRPr lang="zh-CN" altLang="en-US" dirty="0"/>
          </a:p>
        </p:txBody>
      </p:sp>
      <p:pic>
        <p:nvPicPr>
          <p:cNvPr id="6" name="图片 5">
            <a:extLst>
              <a:ext uri="{FF2B5EF4-FFF2-40B4-BE49-F238E27FC236}">
                <a16:creationId xmlns:a16="http://schemas.microsoft.com/office/drawing/2014/main" id="{E4F8C2BB-C398-4B4D-9B67-2B28B8071216}"/>
              </a:ext>
            </a:extLst>
          </p:cNvPr>
          <p:cNvPicPr>
            <a:picLocks noChangeAspect="1"/>
          </p:cNvPicPr>
          <p:nvPr/>
        </p:nvPicPr>
        <p:blipFill>
          <a:blip r:embed="rId4"/>
          <a:stretch>
            <a:fillRect/>
          </a:stretch>
        </p:blipFill>
        <p:spPr>
          <a:xfrm>
            <a:off x="7858125" y="326843"/>
            <a:ext cx="1285875" cy="1524000"/>
          </a:xfrm>
          <a:prstGeom prst="rect">
            <a:avLst/>
          </a:prstGeom>
        </p:spPr>
      </p:pic>
      <p:pic>
        <p:nvPicPr>
          <p:cNvPr id="7" name="图片 6">
            <a:extLst>
              <a:ext uri="{FF2B5EF4-FFF2-40B4-BE49-F238E27FC236}">
                <a16:creationId xmlns:a16="http://schemas.microsoft.com/office/drawing/2014/main" id="{CC17EF08-4155-4B48-8B99-235E30259576}"/>
              </a:ext>
            </a:extLst>
          </p:cNvPr>
          <p:cNvPicPr>
            <a:picLocks noChangeAspect="1"/>
          </p:cNvPicPr>
          <p:nvPr/>
        </p:nvPicPr>
        <p:blipFill>
          <a:blip r:embed="rId5"/>
          <a:stretch>
            <a:fillRect/>
          </a:stretch>
        </p:blipFill>
        <p:spPr>
          <a:xfrm>
            <a:off x="987565" y="1793631"/>
            <a:ext cx="6752492" cy="5064369"/>
          </a:xfrm>
          <a:prstGeom prst="rect">
            <a:avLst/>
          </a:prstGeom>
        </p:spPr>
      </p:pic>
    </p:spTree>
    <p:extLst>
      <p:ext uri="{BB962C8B-B14F-4D97-AF65-F5344CB8AC3E}">
        <p14:creationId xmlns:p14="http://schemas.microsoft.com/office/powerpoint/2010/main" val="101514506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a:extLst>
              <a:ext uri="{FF2B5EF4-FFF2-40B4-BE49-F238E27FC236}">
                <a16:creationId xmlns:a16="http://schemas.microsoft.com/office/drawing/2014/main" id="{6D916D59-F3EA-4FC5-9A50-E333B00075E6}"/>
              </a:ext>
            </a:extLst>
          </p:cNvPr>
          <p:cNvSpPr>
            <a:spLocks noGrp="1" noChangeArrowheads="1"/>
          </p:cNvSpPr>
          <p:nvPr>
            <p:ph type="title"/>
          </p:nvPr>
        </p:nvSpPr>
        <p:spPr/>
        <p:txBody>
          <a:bodyPr/>
          <a:lstStyle/>
          <a:p>
            <a:r>
              <a:rPr lang="zh-CN" altLang="en-US"/>
              <a:t>完整</a:t>
            </a:r>
            <a:r>
              <a:rPr lang="en-US" altLang="zh-CN"/>
              <a:t>linux</a:t>
            </a:r>
            <a:r>
              <a:rPr lang="zh-CN" altLang="en-US"/>
              <a:t>体系结构</a:t>
            </a:r>
          </a:p>
        </p:txBody>
      </p:sp>
      <p:pic>
        <p:nvPicPr>
          <p:cNvPr id="92162" name="内容占位符 5">
            <a:extLst>
              <a:ext uri="{FF2B5EF4-FFF2-40B4-BE49-F238E27FC236}">
                <a16:creationId xmlns:a16="http://schemas.microsoft.com/office/drawing/2014/main" id="{500FBBD2-B98F-4888-AF75-2C145C73D0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57424" y="2698122"/>
            <a:ext cx="4132263" cy="4102100"/>
          </a:xfrm>
        </p:spPr>
      </p:pic>
      <p:sp>
        <p:nvSpPr>
          <p:cNvPr id="92163" name="文本框 6">
            <a:extLst>
              <a:ext uri="{FF2B5EF4-FFF2-40B4-BE49-F238E27FC236}">
                <a16:creationId xmlns:a16="http://schemas.microsoft.com/office/drawing/2014/main" id="{ED3271A8-B6BB-45BF-9415-091AB1F10B59}"/>
              </a:ext>
            </a:extLst>
          </p:cNvPr>
          <p:cNvSpPr txBox="1">
            <a:spLocks noChangeArrowheads="1"/>
          </p:cNvSpPr>
          <p:nvPr/>
        </p:nvSpPr>
        <p:spPr bwMode="auto">
          <a:xfrm>
            <a:off x="603250" y="1417638"/>
            <a:ext cx="74406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完整的Linux系统有4个主要部分：内核、shell、文件系统和应用程序。前三者一起形成了基本的操作系统结构，使得用户可以运行程序、管理文件并使用系统。层次结构如图</a:t>
            </a:r>
          </a:p>
        </p:txBody>
      </p:sp>
      <p:pic>
        <p:nvPicPr>
          <p:cNvPr id="5" name="Picture 12" descr="underline_base">
            <a:extLst>
              <a:ext uri="{FF2B5EF4-FFF2-40B4-BE49-F238E27FC236}">
                <a16:creationId xmlns:a16="http://schemas.microsoft.com/office/drawing/2014/main" id="{507FF217-5CA6-4219-B6A1-A68DC46740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5" y="1096964"/>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a:extLst>
              <a:ext uri="{FF2B5EF4-FFF2-40B4-BE49-F238E27FC236}">
                <a16:creationId xmlns:a16="http://schemas.microsoft.com/office/drawing/2014/main" id="{FE97BAB7-1A0A-46BD-99F2-3000F8775251}"/>
              </a:ext>
            </a:extLst>
          </p:cNvPr>
          <p:cNvSpPr>
            <a:spLocks noGrp="1" noChangeArrowheads="1"/>
          </p:cNvSpPr>
          <p:nvPr>
            <p:ph type="title"/>
          </p:nvPr>
        </p:nvSpPr>
        <p:spPr>
          <a:xfrm>
            <a:off x="121417" y="152401"/>
            <a:ext cx="7772400" cy="1143000"/>
          </a:xfrm>
        </p:spPr>
        <p:txBody>
          <a:bodyPr/>
          <a:lstStyle/>
          <a:p>
            <a:r>
              <a:rPr lang="zh-CN" altLang="en-US" dirty="0"/>
              <a:t>从运行空间看</a:t>
            </a:r>
            <a:r>
              <a:rPr lang="en-US" altLang="zh-CN" dirty="0" err="1"/>
              <a:t>linux</a:t>
            </a:r>
            <a:r>
              <a:rPr lang="zh-CN" altLang="en-US" dirty="0"/>
              <a:t>体系结构</a:t>
            </a:r>
          </a:p>
        </p:txBody>
      </p:sp>
      <p:pic>
        <p:nvPicPr>
          <p:cNvPr id="93186" name="内容占位符 3">
            <a:extLst>
              <a:ext uri="{FF2B5EF4-FFF2-40B4-BE49-F238E27FC236}">
                <a16:creationId xmlns:a16="http://schemas.microsoft.com/office/drawing/2014/main" id="{5870D08F-300E-47C0-B177-992935F123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00113" y="1473200"/>
            <a:ext cx="6715125" cy="4371975"/>
          </a:xfrm>
        </p:spPr>
      </p:pic>
      <p:pic>
        <p:nvPicPr>
          <p:cNvPr id="4" name="Picture 12" descr="underline_base">
            <a:extLst>
              <a:ext uri="{FF2B5EF4-FFF2-40B4-BE49-F238E27FC236}">
                <a16:creationId xmlns:a16="http://schemas.microsoft.com/office/drawing/2014/main" id="{678601E0-F318-490B-AC89-B997A59BF4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15" y="1096964"/>
            <a:ext cx="702379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5479331" y="2314537"/>
            <a:ext cx="3653518" cy="3409950"/>
          </a:xfrm>
          <a:prstGeom prst="rect">
            <a:avLst/>
          </a:prstGeom>
          <a:noFill/>
          <a:ln w="9525">
            <a:noFill/>
            <a:miter lim="800000"/>
            <a:headEnd/>
            <a:tailEnd/>
          </a:ln>
        </p:spPr>
      </p:pic>
      <p:sp>
        <p:nvSpPr>
          <p:cNvPr id="12291" name="内容占位符 2"/>
          <p:cNvSpPr>
            <a:spLocks noGrp="1"/>
          </p:cNvSpPr>
          <p:nvPr>
            <p:ph idx="1"/>
          </p:nvPr>
        </p:nvSpPr>
        <p:spPr>
          <a:xfrm>
            <a:off x="304800" y="1076287"/>
            <a:ext cx="5257800" cy="4648200"/>
          </a:xfrm>
        </p:spPr>
        <p:txBody>
          <a:bodyPr/>
          <a:lstStyle/>
          <a:p>
            <a:pPr eaLnBrk="1" hangingPunct="1"/>
            <a:r>
              <a:rPr lang="zh-CN" altLang="en-US" dirty="0">
                <a:latin typeface="楷体" panose="02010609060101010101" pitchFamily="49" charset="-122"/>
                <a:ea typeface="楷体" panose="02010609060101010101" pitchFamily="49" charset="-122"/>
              </a:rPr>
              <a:t>模型坐标系（物体坐标系）</a:t>
            </a:r>
            <a:endParaRPr lang="en-US" altLang="zh-CN" dirty="0">
              <a:latin typeface="楷体" panose="02010609060101010101" pitchFamily="49" charset="-122"/>
              <a:ea typeface="楷体" panose="02010609060101010101" pitchFamily="49" charset="-122"/>
            </a:endParaRPr>
          </a:p>
          <a:p>
            <a:pPr lvl="1" eaLnBrk="1" hangingPunct="1"/>
            <a:r>
              <a:rPr lang="zh-CN" altLang="en-US" dirty="0">
                <a:solidFill>
                  <a:srgbClr val="000099"/>
                </a:solidFill>
                <a:latin typeface="楷体" panose="02010609060101010101" pitchFamily="49" charset="-122"/>
                <a:ea typeface="楷体" panose="02010609060101010101" pitchFamily="49" charset="-122"/>
              </a:rPr>
              <a:t>和特定物体相关联的坐标系</a:t>
            </a:r>
            <a:endParaRPr lang="en-US" altLang="zh-CN" dirty="0">
              <a:solidFill>
                <a:srgbClr val="000099"/>
              </a:solidFill>
              <a:latin typeface="楷体" panose="02010609060101010101" pitchFamily="49" charset="-122"/>
              <a:ea typeface="楷体" panose="02010609060101010101" pitchFamily="49" charset="-122"/>
            </a:endParaRPr>
          </a:p>
          <a:p>
            <a:pPr lvl="1" eaLnBrk="1" hangingPunct="1"/>
            <a:r>
              <a:rPr lang="zh-CN" altLang="en-US" dirty="0">
                <a:latin typeface="楷体" panose="02010609060101010101" pitchFamily="49" charset="-122"/>
                <a:ea typeface="楷体" panose="02010609060101010101" pitchFamily="49" charset="-122"/>
              </a:rPr>
              <a:t>每个物体都有它们独立的坐标系。当物体移动或者改变方向时，和该物体相关联的坐标系就随之移动或者改变方向。</a:t>
            </a:r>
            <a:endParaRPr lang="en-US" altLang="zh-CN" dirty="0">
              <a:latin typeface="楷体" panose="02010609060101010101" pitchFamily="49" charset="-122"/>
              <a:ea typeface="楷体" panose="02010609060101010101" pitchFamily="49" charset="-122"/>
            </a:endParaRPr>
          </a:p>
          <a:p>
            <a:pPr lvl="1" eaLnBrk="1" hangingPunct="1"/>
            <a:r>
              <a:rPr lang="zh-CN" altLang="en-US" dirty="0">
                <a:latin typeface="楷体" panose="02010609060101010101" pitchFamily="49" charset="-122"/>
                <a:ea typeface="楷体" panose="02010609060101010101" pitchFamily="49" charset="-122"/>
              </a:rPr>
              <a:t>“前”“后”“左”“右”只有在物体坐标系中才有意义</a:t>
            </a:r>
            <a:endParaRPr lang="en-US" altLang="zh-CN" dirty="0">
              <a:latin typeface="楷体" panose="02010609060101010101" pitchFamily="49" charset="-122"/>
              <a:ea typeface="楷体" panose="02010609060101010101" pitchFamily="49" charset="-122"/>
            </a:endParaRPr>
          </a:p>
          <a:p>
            <a:pPr lvl="1" eaLnBrk="1" hangingPunct="1"/>
            <a:r>
              <a:rPr lang="zh-CN" altLang="en-US" dirty="0">
                <a:latin typeface="楷体" panose="02010609060101010101" pitchFamily="49" charset="-122"/>
                <a:ea typeface="楷体" panose="02010609060101010101" pitchFamily="49" charset="-122"/>
              </a:rPr>
              <a:t>物体坐标系也能像指定方向一样指定位置</a:t>
            </a:r>
          </a:p>
          <a:p>
            <a:pPr eaLnBrk="1" hangingPunct="1">
              <a:buNone/>
            </a:pPr>
            <a:endParaRPr lang="en-US" altLang="zh-CN" dirty="0">
              <a:ea typeface="楷体" pitchFamily="49" charset="-122"/>
            </a:endParaRPr>
          </a:p>
          <a:p>
            <a:pPr eaLnBrk="1" hangingPunct="1">
              <a:buNone/>
            </a:pPr>
            <a:r>
              <a:rPr lang="en-US" altLang="zh-CN" dirty="0">
                <a:ea typeface="楷体" pitchFamily="49" charset="-122"/>
              </a:rPr>
              <a:t>	</a:t>
            </a:r>
            <a:endParaRPr lang="zh-CN" altLang="en-US" dirty="0">
              <a:ea typeface="楷体" pitchFamily="49" charset="-122"/>
            </a:endParaRPr>
          </a:p>
        </p:txBody>
      </p:sp>
      <p:sp>
        <p:nvSpPr>
          <p:cNvPr id="6" name="Rectangle 2">
            <a:extLst>
              <a:ext uri="{FF2B5EF4-FFF2-40B4-BE49-F238E27FC236}">
                <a16:creationId xmlns:a16="http://schemas.microsoft.com/office/drawing/2014/main" id="{F331A50B-0582-4FE3-BA87-A197F3B7BD22}"/>
              </a:ext>
            </a:extLst>
          </p:cNvPr>
          <p:cNvSpPr>
            <a:spLocks noGrp="1" noChangeArrowheads="1"/>
          </p:cNvSpPr>
          <p:nvPr>
            <p:ph type="title"/>
          </p:nvPr>
        </p:nvSpPr>
        <p:spPr>
          <a:xfrm>
            <a:off x="533399" y="97976"/>
            <a:ext cx="5103607" cy="1143000"/>
          </a:xfrm>
        </p:spPr>
        <p:txBody>
          <a:bodyPr/>
          <a:lstStyle/>
          <a:p>
            <a:pPr marL="514350" indent="-514350" eaLnBrk="1" hangingPunct="1">
              <a:buFont typeface="Arial" panose="020B0604020202020204" pitchFamily="34" charset="0"/>
              <a:buAutoNum type="arabicPeriod"/>
              <a:defRPr/>
            </a:pPr>
            <a:r>
              <a:rPr lang="zh-CN" altLang="en-US" dirty="0"/>
              <a:t>空间坐标定义</a:t>
            </a:r>
            <a:endParaRPr lang="en-US" altLang="zh-CN" dirty="0"/>
          </a:p>
        </p:txBody>
      </p:sp>
      <p:pic>
        <p:nvPicPr>
          <p:cNvPr id="7" name="Picture 12" descr="underline_base">
            <a:extLst>
              <a:ext uri="{FF2B5EF4-FFF2-40B4-BE49-F238E27FC236}">
                <a16:creationId xmlns:a16="http://schemas.microsoft.com/office/drawing/2014/main" id="{0930D9C5-EB5D-4AB3-AA1E-15D30F9499B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2" y="970000"/>
            <a:ext cx="5447505" cy="26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198">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a16="http://schemas.microsoft.com/office/drawing/2014/main" id="{8071BD80-0933-49B3-B64C-64A18C1D640C}"/>
              </a:ext>
            </a:extLst>
          </p:cNvPr>
          <p:cNvSpPr>
            <a:spLocks noGrp="1" noChangeArrowheads="1"/>
          </p:cNvSpPr>
          <p:nvPr>
            <p:ph type="title"/>
          </p:nvPr>
        </p:nvSpPr>
        <p:spPr>
          <a:xfrm>
            <a:off x="420688" y="152401"/>
            <a:ext cx="7772400" cy="1143000"/>
          </a:xfrm>
        </p:spPr>
        <p:txBody>
          <a:bodyPr/>
          <a:lstStyle/>
          <a:p>
            <a:r>
              <a:rPr lang="en-US" altLang="zh-CN" dirty="0" err="1"/>
              <a:t>linux</a:t>
            </a:r>
            <a:r>
              <a:rPr lang="zh-CN" altLang="en-US" dirty="0"/>
              <a:t>内核组成</a:t>
            </a:r>
          </a:p>
        </p:txBody>
      </p:sp>
      <p:pic>
        <p:nvPicPr>
          <p:cNvPr id="91138" name="内容占位符 4">
            <a:extLst>
              <a:ext uri="{FF2B5EF4-FFF2-40B4-BE49-F238E27FC236}">
                <a16:creationId xmlns:a16="http://schemas.microsoft.com/office/drawing/2014/main" id="{E5EFEB3A-BD1D-4803-869A-3E244A65E3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9802" y="1800225"/>
            <a:ext cx="7555253" cy="5057775"/>
          </a:xfrm>
        </p:spPr>
      </p:pic>
      <p:sp>
        <p:nvSpPr>
          <p:cNvPr id="91139" name="文本框 5">
            <a:extLst>
              <a:ext uri="{FF2B5EF4-FFF2-40B4-BE49-F238E27FC236}">
                <a16:creationId xmlns:a16="http://schemas.microsoft.com/office/drawing/2014/main" id="{F3C1C437-9E8F-4D59-81F6-C63DF7576D2F}"/>
              </a:ext>
            </a:extLst>
          </p:cNvPr>
          <p:cNvSpPr txBox="1">
            <a:spLocks noChangeArrowheads="1"/>
          </p:cNvSpPr>
          <p:nvPr/>
        </p:nvSpPr>
        <p:spPr bwMode="auto">
          <a:xfrm>
            <a:off x="665163" y="1431925"/>
            <a:ext cx="7283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具体来说，</a:t>
            </a:r>
            <a:r>
              <a:rPr lang="en-US" altLang="zh-CN"/>
              <a:t>linux</a:t>
            </a:r>
            <a:r>
              <a:rPr lang="zh-CN" altLang="en-US"/>
              <a:t>内核包括如图所示 </a:t>
            </a:r>
            <a:r>
              <a:rPr lang="en-US" altLang="zh-CN"/>
              <a:t>7</a:t>
            </a:r>
            <a:r>
              <a:rPr lang="zh-CN" altLang="en-US"/>
              <a:t>个部分</a:t>
            </a:r>
          </a:p>
        </p:txBody>
      </p:sp>
      <p:pic>
        <p:nvPicPr>
          <p:cNvPr id="5" name="Picture 12" descr="underline_base">
            <a:extLst>
              <a:ext uri="{FF2B5EF4-FFF2-40B4-BE49-F238E27FC236}">
                <a16:creationId xmlns:a16="http://schemas.microsoft.com/office/drawing/2014/main" id="{CC10B5C1-9A2D-48FF-A0D0-7074FDE559F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63" y="981076"/>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FD8213B7-3538-4D39-8777-03CC8B459F24}"/>
              </a:ext>
            </a:extLst>
          </p:cNvPr>
          <p:cNvSpPr>
            <a:spLocks noGrp="1" noChangeArrowheads="1"/>
          </p:cNvSpPr>
          <p:nvPr>
            <p:ph type="title"/>
          </p:nvPr>
        </p:nvSpPr>
        <p:spPr>
          <a:xfrm>
            <a:off x="523351" y="128588"/>
            <a:ext cx="7772400" cy="1143000"/>
          </a:xfrm>
        </p:spPr>
        <p:txBody>
          <a:bodyPr anchor="b"/>
          <a:lstStyle/>
          <a:p>
            <a:pPr eaLnBrk="1" hangingPunct="1"/>
            <a:r>
              <a:rPr lang="en-US" altLang="zh-CN" dirty="0"/>
              <a:t>Linux</a:t>
            </a:r>
            <a:r>
              <a:rPr lang="zh-CN" altLang="en-US" dirty="0"/>
              <a:t>的版本</a:t>
            </a:r>
          </a:p>
        </p:txBody>
      </p:sp>
      <p:sp>
        <p:nvSpPr>
          <p:cNvPr id="15363" name="Rectangle 3">
            <a:extLst>
              <a:ext uri="{FF2B5EF4-FFF2-40B4-BE49-F238E27FC236}">
                <a16:creationId xmlns:a16="http://schemas.microsoft.com/office/drawing/2014/main" id="{C3375E47-D151-4AA2-9421-F51E3AA4B618}"/>
              </a:ext>
            </a:extLst>
          </p:cNvPr>
          <p:cNvSpPr>
            <a:spLocks noGrp="1"/>
          </p:cNvSpPr>
          <p:nvPr>
            <p:ph idx="1"/>
          </p:nvPr>
        </p:nvSpPr>
        <p:spPr>
          <a:xfrm>
            <a:off x="598488" y="1271588"/>
            <a:ext cx="7129462" cy="4270375"/>
          </a:xfrm>
        </p:spPr>
        <p:txBody>
          <a:bodyPr/>
          <a:lstStyle/>
          <a:p>
            <a:pPr marL="457200" indent="-457200" defTabSz="449263" eaLnBrk="1" hangingPunct="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400" dirty="0">
                <a:latin typeface="黑体" panose="02010609060101010101" pitchFamily="49" charset="-122"/>
                <a:ea typeface="黑体" panose="02010609060101010101" pitchFamily="49" charset="-122"/>
                <a:sym typeface="宋体" panose="02010600030101010101" pitchFamily="2" charset="-122"/>
              </a:rPr>
              <a:t>通常我们使用的 </a:t>
            </a:r>
            <a:r>
              <a:rPr lang="en-US" altLang="zh-CN" sz="2400" dirty="0" err="1">
                <a:latin typeface="黑体" panose="02010609060101010101" pitchFamily="49" charset="-122"/>
                <a:ea typeface="黑体" panose="02010609060101010101" pitchFamily="49" charset="-122"/>
                <a:sym typeface="宋体" panose="02010600030101010101" pitchFamily="2" charset="-122"/>
              </a:rPr>
              <a:t>linux</a:t>
            </a:r>
            <a:r>
              <a:rPr lang="en-US" altLang="zh-CN" sz="2400" dirty="0">
                <a:latin typeface="黑体" panose="02010609060101010101" pitchFamily="49" charset="-122"/>
                <a:ea typeface="黑体" panose="02010609060101010101" pitchFamily="49" charset="-122"/>
                <a:sym typeface="宋体" panose="02010600030101010101" pitchFamily="2" charset="-122"/>
              </a:rPr>
              <a:t> </a:t>
            </a:r>
            <a:r>
              <a:rPr lang="en-US" altLang="zh-CN" sz="2400" dirty="0" err="1">
                <a:latin typeface="黑体" panose="02010609060101010101" pitchFamily="49" charset="-122"/>
                <a:ea typeface="黑体" panose="02010609060101010101" pitchFamily="49" charset="-122"/>
                <a:sym typeface="宋体" panose="02010600030101010101" pitchFamily="2" charset="-122"/>
              </a:rPr>
              <a:t>系统是一个集</a:t>
            </a:r>
            <a:r>
              <a:rPr lang="en-US" altLang="zh-CN" sz="2400" dirty="0">
                <a:latin typeface="黑体" panose="02010609060101010101" pitchFamily="49" charset="-122"/>
                <a:ea typeface="黑体" panose="02010609060101010101" pitchFamily="49" charset="-122"/>
                <a:sym typeface="宋体" panose="02010600030101010101" pitchFamily="2" charset="-122"/>
              </a:rPr>
              <a:t> </a:t>
            </a:r>
            <a:r>
              <a:rPr lang="en-US" altLang="zh-CN" sz="2400" dirty="0" err="1">
                <a:latin typeface="黑体" panose="02010609060101010101" pitchFamily="49" charset="-122"/>
                <a:ea typeface="黑体" panose="02010609060101010101" pitchFamily="49" charset="-122"/>
                <a:sym typeface="宋体" panose="02010600030101010101" pitchFamily="2" charset="-122"/>
              </a:rPr>
              <a:t>linux</a:t>
            </a:r>
            <a:r>
              <a:rPr lang="en-US" altLang="zh-CN" sz="2400" dirty="0">
                <a:latin typeface="黑体" panose="02010609060101010101" pitchFamily="49" charset="-122"/>
                <a:ea typeface="黑体" panose="02010609060101010101" pitchFamily="49" charset="-122"/>
                <a:sym typeface="宋体" panose="02010600030101010101" pitchFamily="2" charset="-122"/>
              </a:rPr>
              <a:t> </a:t>
            </a:r>
            <a:r>
              <a:rPr lang="en-US" altLang="zh-CN" sz="2400" dirty="0" err="1">
                <a:latin typeface="黑体" panose="02010609060101010101" pitchFamily="49" charset="-122"/>
                <a:ea typeface="黑体" panose="02010609060101010101" pitchFamily="49" charset="-122"/>
                <a:sym typeface="宋体" panose="02010600030101010101" pitchFamily="2" charset="-122"/>
              </a:rPr>
              <a:t>内核、工具集、各种库、桌面管理器、应用程序等一体的一个发布包</a:t>
            </a:r>
            <a:r>
              <a:rPr lang="en-US" altLang="zh-CN" sz="2400" dirty="0">
                <a:latin typeface="黑体" panose="02010609060101010101" pitchFamily="49" charset="-122"/>
                <a:ea typeface="黑体" panose="02010609060101010101" pitchFamily="49" charset="-122"/>
                <a:sym typeface="宋体" panose="02010600030101010101" pitchFamily="2" charset="-122"/>
              </a:rPr>
              <a:t> (</a:t>
            </a:r>
            <a:r>
              <a:rPr lang="en-US" altLang="zh-CN" sz="2400" dirty="0" err="1">
                <a:latin typeface="黑体" panose="02010609060101010101" pitchFamily="49" charset="-122"/>
                <a:ea typeface="黑体" panose="02010609060101010101" pitchFamily="49" charset="-122"/>
                <a:sym typeface="宋体" panose="02010600030101010101" pitchFamily="2" charset="-122"/>
              </a:rPr>
              <a:t>发行版</a:t>
            </a:r>
            <a:r>
              <a:rPr lang="en-US" altLang="zh-CN" sz="2400" dirty="0">
                <a:latin typeface="黑体" panose="02010609060101010101" pitchFamily="49" charset="-122"/>
                <a:ea typeface="黑体" panose="02010609060101010101" pitchFamily="49" charset="-122"/>
                <a:sym typeface="宋体" panose="02010600030101010101" pitchFamily="2" charset="-122"/>
              </a:rPr>
              <a:t>)</a:t>
            </a:r>
            <a:endParaRPr lang="zh-CN" altLang="en-US" sz="2400" dirty="0">
              <a:latin typeface="黑体" panose="02010609060101010101" pitchFamily="49" charset="-122"/>
              <a:ea typeface="黑体" panose="02010609060101010101" pitchFamily="49" charset="-122"/>
            </a:endParaRPr>
          </a:p>
          <a:p>
            <a:pPr marL="457200" indent="-457200"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内核版本</a:t>
            </a:r>
            <a:r>
              <a:rPr lang="en-US" altLang="zh-CN" sz="2400" dirty="0"/>
              <a:t>---------</a:t>
            </a:r>
            <a:r>
              <a:rPr lang="zh-CN" altLang="en-US" sz="2400" dirty="0">
                <a:solidFill>
                  <a:schemeClr val="accent2"/>
                </a:solidFill>
              </a:rPr>
              <a:t>主版本号</a:t>
            </a:r>
            <a:r>
              <a:rPr lang="en-US" altLang="zh-CN" sz="2400" dirty="0">
                <a:solidFill>
                  <a:schemeClr val="accent2"/>
                </a:solidFill>
              </a:rPr>
              <a:t>.</a:t>
            </a:r>
            <a:r>
              <a:rPr lang="zh-CN" altLang="en-US" sz="2400" dirty="0">
                <a:solidFill>
                  <a:schemeClr val="accent2"/>
                </a:solidFill>
              </a:rPr>
              <a:t>次版本号</a:t>
            </a:r>
            <a:r>
              <a:rPr lang="en-US" altLang="zh-CN" sz="2400" dirty="0">
                <a:solidFill>
                  <a:schemeClr val="accent2"/>
                </a:solidFill>
              </a:rPr>
              <a:t>.</a:t>
            </a:r>
            <a:r>
              <a:rPr lang="zh-CN" altLang="en-US" sz="2400" dirty="0">
                <a:solidFill>
                  <a:schemeClr val="accent2"/>
                </a:solidFill>
              </a:rPr>
              <a:t>修订次数</a:t>
            </a:r>
          </a:p>
          <a:p>
            <a:pPr lvl="1"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奇数版本</a:t>
            </a:r>
            <a:r>
              <a:rPr lang="en-US" altLang="zh-CN" sz="2400" dirty="0"/>
              <a:t>---</a:t>
            </a:r>
            <a:r>
              <a:rPr lang="zh-CN" altLang="en-US" sz="2400" i="1" dirty="0">
                <a:solidFill>
                  <a:schemeClr val="accent2"/>
                </a:solidFill>
              </a:rPr>
              <a:t>开发版本</a:t>
            </a:r>
          </a:p>
          <a:p>
            <a:pPr lvl="2"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dirty="0"/>
              <a:t>2.5.1</a:t>
            </a:r>
          </a:p>
          <a:p>
            <a:pPr lvl="1"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400" dirty="0"/>
              <a:t>偶数版本</a:t>
            </a:r>
            <a:r>
              <a:rPr lang="en-US" altLang="zh-CN" sz="2400" dirty="0"/>
              <a:t>---</a:t>
            </a:r>
            <a:r>
              <a:rPr lang="zh-CN" altLang="en-US" sz="2400" i="1" dirty="0">
                <a:solidFill>
                  <a:schemeClr val="accent2"/>
                </a:solidFill>
              </a:rPr>
              <a:t>稳定版本</a:t>
            </a:r>
          </a:p>
          <a:p>
            <a:pPr lvl="2"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dirty="0"/>
              <a:t>2.6.1</a:t>
            </a:r>
          </a:p>
          <a:p>
            <a:pPr lvl="1"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400" dirty="0"/>
              <a:t>www.kernel.org</a:t>
            </a:r>
          </a:p>
          <a:p>
            <a:pPr lvl="1" defTabSz="449263" eaLnBrk="1" hangingPunct="1">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CN" sz="2400" dirty="0"/>
          </a:p>
        </p:txBody>
      </p:sp>
      <p:pic>
        <p:nvPicPr>
          <p:cNvPr id="4" name="Picture 12" descr="underline_base">
            <a:extLst>
              <a:ext uri="{FF2B5EF4-FFF2-40B4-BE49-F238E27FC236}">
                <a16:creationId xmlns:a16="http://schemas.microsoft.com/office/drawing/2014/main" id="{EFE0A2D6-BB52-47F6-A71B-B3FC5A18BBC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 y="1156495"/>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a:extLst>
              <a:ext uri="{FF2B5EF4-FFF2-40B4-BE49-F238E27FC236}">
                <a16:creationId xmlns:a16="http://schemas.microsoft.com/office/drawing/2014/main" id="{4DD2B74A-F736-44A4-9E49-A31CE8EF6209}"/>
              </a:ext>
            </a:extLst>
          </p:cNvPr>
          <p:cNvSpPr>
            <a:spLocks noGrp="1" noChangeArrowheads="1"/>
          </p:cNvSpPr>
          <p:nvPr>
            <p:ph type="title"/>
          </p:nvPr>
        </p:nvSpPr>
        <p:spPr/>
        <p:txBody>
          <a:bodyPr/>
          <a:lstStyle/>
          <a:p>
            <a:r>
              <a:rPr lang="en-US" altLang="zh-CN" dirty="0" err="1"/>
              <a:t>linux</a:t>
            </a:r>
            <a:r>
              <a:rPr lang="zh-CN" altLang="en-US" dirty="0">
                <a:solidFill>
                  <a:srgbClr val="0070C0"/>
                </a:solidFill>
              </a:rPr>
              <a:t>系统目录</a:t>
            </a:r>
            <a:r>
              <a:rPr lang="zh-CN" altLang="en-US" dirty="0"/>
              <a:t>结构</a:t>
            </a:r>
          </a:p>
        </p:txBody>
      </p:sp>
      <p:pic>
        <p:nvPicPr>
          <p:cNvPr id="81922" name="内容占位符 3">
            <a:extLst>
              <a:ext uri="{FF2B5EF4-FFF2-40B4-BE49-F238E27FC236}">
                <a16:creationId xmlns:a16="http://schemas.microsoft.com/office/drawing/2014/main" id="{A385D195-C49E-4EB6-AD03-164AD1E1F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09625" y="1576388"/>
            <a:ext cx="7432675" cy="4518025"/>
          </a:xfrm>
        </p:spPr>
      </p:pic>
      <p:pic>
        <p:nvPicPr>
          <p:cNvPr id="4" name="Picture 12" descr="underline_base">
            <a:extLst>
              <a:ext uri="{FF2B5EF4-FFF2-40B4-BE49-F238E27FC236}">
                <a16:creationId xmlns:a16="http://schemas.microsoft.com/office/drawing/2014/main" id="{3E9C782F-D990-4FC9-AB7F-9DBD809C8F3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8" y="1156495"/>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4F069-DD50-42B3-B03B-E3BA01753724}"/>
              </a:ext>
            </a:extLst>
          </p:cNvPr>
          <p:cNvSpPr>
            <a:spLocks noGrp="1"/>
          </p:cNvSpPr>
          <p:nvPr>
            <p:ph type="title"/>
          </p:nvPr>
        </p:nvSpPr>
        <p:spPr>
          <a:xfrm>
            <a:off x="130628" y="222250"/>
            <a:ext cx="7772400" cy="1143000"/>
          </a:xfrm>
        </p:spPr>
        <p:txBody>
          <a:bodyPr/>
          <a:lstStyle/>
          <a:p>
            <a:r>
              <a:rPr lang="en-US" altLang="zh-CN" dirty="0" err="1"/>
              <a:t>linux</a:t>
            </a:r>
            <a:r>
              <a:rPr lang="zh-CN" altLang="en-US" dirty="0">
                <a:solidFill>
                  <a:srgbClr val="0070C0"/>
                </a:solidFill>
              </a:rPr>
              <a:t>系统目录</a:t>
            </a:r>
            <a:r>
              <a:rPr lang="zh-CN" altLang="en-US" dirty="0"/>
              <a:t>结构</a:t>
            </a:r>
          </a:p>
        </p:txBody>
      </p:sp>
      <p:sp>
        <p:nvSpPr>
          <p:cNvPr id="4" name="Rectangle 4">
            <a:extLst>
              <a:ext uri="{FF2B5EF4-FFF2-40B4-BE49-F238E27FC236}">
                <a16:creationId xmlns:a16="http://schemas.microsoft.com/office/drawing/2014/main" id="{BD1FE1C3-88B9-4495-A897-E64A98370D18}"/>
              </a:ext>
            </a:extLst>
          </p:cNvPr>
          <p:cNvSpPr>
            <a:spLocks noChangeArrowheads="1"/>
          </p:cNvSpPr>
          <p:nvPr/>
        </p:nvSpPr>
        <p:spPr bwMode="auto">
          <a:xfrm>
            <a:off x="90435" y="1365250"/>
            <a:ext cx="8922936" cy="556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buFont typeface="Arial" panose="020B0604020202020204" pitchFamily="34" charset="0"/>
              <a:buChar char="•"/>
            </a:pPr>
            <a:r>
              <a:rPr lang="zh-CN" altLang="en-US" sz="1800" dirty="0"/>
              <a:t>在</a:t>
            </a:r>
            <a:r>
              <a:rPr lang="en-US" altLang="zh-CN" sz="1800" dirty="0" err="1"/>
              <a:t>linux</a:t>
            </a:r>
            <a:r>
              <a:rPr lang="zh-CN" altLang="en-US" sz="1800" dirty="0"/>
              <a:t>中，目录是一个层次（或树状结构），根是所有目录的起始点，根目录主要有以下子目录</a:t>
            </a:r>
          </a:p>
          <a:p>
            <a:pPr>
              <a:lnSpc>
                <a:spcPct val="115000"/>
              </a:lnSpc>
              <a:spcBef>
                <a:spcPct val="20000"/>
              </a:spcBef>
              <a:buFont typeface="Arial" panose="020B0604020202020204" pitchFamily="34" charset="0"/>
              <a:buChar char="•"/>
            </a:pPr>
            <a:r>
              <a:rPr lang="en-US" altLang="zh-CN" sz="1800" dirty="0">
                <a:solidFill>
                  <a:schemeClr val="accent2"/>
                </a:solidFill>
              </a:rPr>
              <a:t>/bin:</a:t>
            </a:r>
            <a:r>
              <a:rPr lang="zh-CN" altLang="en-US" sz="1800" dirty="0"/>
              <a:t>包含二进制文件，即可执行程序，这些程序是系统必需的文件</a:t>
            </a:r>
          </a:p>
          <a:p>
            <a:pPr>
              <a:lnSpc>
                <a:spcPct val="115000"/>
              </a:lnSpc>
              <a:spcBef>
                <a:spcPct val="20000"/>
              </a:spcBef>
              <a:buFont typeface="Arial" panose="020B0604020202020204" pitchFamily="34" charset="0"/>
              <a:buChar char="•"/>
            </a:pPr>
            <a:r>
              <a:rPr lang="en-US" altLang="zh-CN" sz="1800" dirty="0">
                <a:solidFill>
                  <a:schemeClr val="accent2"/>
                </a:solidFill>
              </a:rPr>
              <a:t>/</a:t>
            </a:r>
            <a:r>
              <a:rPr lang="en-US" altLang="zh-CN" sz="1800" dirty="0" err="1">
                <a:solidFill>
                  <a:schemeClr val="accent2"/>
                </a:solidFill>
              </a:rPr>
              <a:t>sbin</a:t>
            </a:r>
            <a:r>
              <a:rPr lang="en-US" altLang="zh-CN" sz="1800" dirty="0">
                <a:solidFill>
                  <a:schemeClr val="accent2"/>
                </a:solidFill>
              </a:rPr>
              <a:t>:</a:t>
            </a:r>
            <a:r>
              <a:rPr lang="zh-CN" altLang="en-US" sz="1800" dirty="0"/>
              <a:t>也用于存储二进制文件，只有超级用户</a:t>
            </a:r>
            <a:r>
              <a:rPr lang="en-US" altLang="zh-CN" sz="1800" dirty="0"/>
              <a:t>root</a:t>
            </a:r>
            <a:r>
              <a:rPr lang="zh-CN" altLang="en-US" sz="1800" dirty="0"/>
              <a:t>才可以使用</a:t>
            </a:r>
          </a:p>
          <a:p>
            <a:pPr>
              <a:lnSpc>
                <a:spcPct val="115000"/>
              </a:lnSpc>
              <a:spcBef>
                <a:spcPct val="20000"/>
              </a:spcBef>
              <a:buFont typeface="Arial" panose="020B0604020202020204" pitchFamily="34" charset="0"/>
              <a:buChar char="•"/>
            </a:pPr>
            <a:r>
              <a:rPr lang="en-US" altLang="zh-CN" sz="1800" dirty="0">
                <a:solidFill>
                  <a:schemeClr val="accent2"/>
                </a:solidFill>
              </a:rPr>
              <a:t>/</a:t>
            </a:r>
            <a:r>
              <a:rPr lang="en-US" altLang="zh-CN" sz="1800" dirty="0" err="1">
                <a:solidFill>
                  <a:schemeClr val="accent2"/>
                </a:solidFill>
              </a:rPr>
              <a:t>etc</a:t>
            </a:r>
            <a:r>
              <a:rPr lang="en-US" altLang="zh-CN" sz="1800" dirty="0">
                <a:solidFill>
                  <a:schemeClr val="accent2"/>
                </a:solidFill>
              </a:rPr>
              <a:t>:</a:t>
            </a:r>
            <a:r>
              <a:rPr lang="zh-CN" altLang="en-US" sz="1800" dirty="0"/>
              <a:t>存放配置文件，如</a:t>
            </a:r>
            <a:r>
              <a:rPr lang="en-US" altLang="zh-CN" sz="1800" dirty="0" err="1"/>
              <a:t>passwd,inittab</a:t>
            </a:r>
            <a:r>
              <a:rPr lang="zh-CN" altLang="en-US" sz="1800" dirty="0"/>
              <a:t>等</a:t>
            </a:r>
          </a:p>
          <a:p>
            <a:pPr>
              <a:lnSpc>
                <a:spcPct val="115000"/>
              </a:lnSpc>
              <a:spcBef>
                <a:spcPct val="20000"/>
              </a:spcBef>
              <a:buFont typeface="Arial" panose="020B0604020202020204" pitchFamily="34" charset="0"/>
              <a:buChar char="•"/>
            </a:pPr>
            <a:r>
              <a:rPr lang="en-US" altLang="zh-CN" sz="1800" dirty="0">
                <a:solidFill>
                  <a:schemeClr val="accent2"/>
                </a:solidFill>
              </a:rPr>
              <a:t>/boot:</a:t>
            </a:r>
            <a:r>
              <a:rPr lang="zh-CN" altLang="en-US" sz="1800" dirty="0"/>
              <a:t>系统引导时使用的文件，系统中非常重要的内核</a:t>
            </a:r>
            <a:r>
              <a:rPr lang="en-US" altLang="zh-CN" sz="1800" dirty="0" err="1"/>
              <a:t>vmlinux</a:t>
            </a:r>
            <a:r>
              <a:rPr lang="zh-CN" altLang="en-US" sz="1800" dirty="0"/>
              <a:t>就放在该目录下</a:t>
            </a:r>
          </a:p>
          <a:p>
            <a:pPr>
              <a:lnSpc>
                <a:spcPct val="115000"/>
              </a:lnSpc>
              <a:spcBef>
                <a:spcPct val="20000"/>
              </a:spcBef>
              <a:buFont typeface="Arial" panose="020B0604020202020204" pitchFamily="34" charset="0"/>
              <a:buChar char="•"/>
            </a:pPr>
            <a:r>
              <a:rPr lang="en-US" altLang="zh-CN" sz="1800" dirty="0">
                <a:solidFill>
                  <a:schemeClr val="accent2"/>
                </a:solidFill>
              </a:rPr>
              <a:t>/dev:</a:t>
            </a:r>
            <a:r>
              <a:rPr lang="zh-CN" altLang="en-US" sz="1800" dirty="0"/>
              <a:t>存放设备文件，用户可以通过这些文件访问外部设备</a:t>
            </a:r>
          </a:p>
          <a:p>
            <a:pPr>
              <a:lnSpc>
                <a:spcPct val="115000"/>
              </a:lnSpc>
              <a:spcBef>
                <a:spcPct val="20000"/>
              </a:spcBef>
              <a:buFont typeface="Arial" panose="020B0604020202020204" pitchFamily="34" charset="0"/>
              <a:buChar char="•"/>
            </a:pPr>
            <a:r>
              <a:rPr lang="en-US" altLang="zh-CN" sz="1800" dirty="0">
                <a:solidFill>
                  <a:schemeClr val="accent2"/>
                </a:solidFill>
              </a:rPr>
              <a:t>/lib:</a:t>
            </a:r>
            <a:r>
              <a:rPr lang="zh-CN" altLang="en-US" sz="1800" dirty="0"/>
              <a:t>存放程序运行时所需要的库文件</a:t>
            </a:r>
          </a:p>
          <a:p>
            <a:pPr>
              <a:lnSpc>
                <a:spcPct val="115000"/>
              </a:lnSpc>
              <a:spcBef>
                <a:spcPct val="20000"/>
              </a:spcBef>
              <a:buFont typeface="Arial" panose="020B0604020202020204" pitchFamily="34" charset="0"/>
              <a:buChar char="•"/>
            </a:pPr>
            <a:r>
              <a:rPr lang="en-US" altLang="zh-CN" sz="1800" dirty="0">
                <a:solidFill>
                  <a:schemeClr val="accent2"/>
                </a:solidFill>
              </a:rPr>
              <a:t>/temp:</a:t>
            </a:r>
            <a:r>
              <a:rPr lang="zh-CN" altLang="en-US" sz="1800" dirty="0"/>
              <a:t>存放各种临时文件</a:t>
            </a:r>
          </a:p>
          <a:p>
            <a:pPr>
              <a:lnSpc>
                <a:spcPct val="115000"/>
              </a:lnSpc>
              <a:spcBef>
                <a:spcPct val="20000"/>
              </a:spcBef>
              <a:buFont typeface="Arial" panose="020B0604020202020204" pitchFamily="34" charset="0"/>
              <a:buChar char="•"/>
            </a:pPr>
            <a:r>
              <a:rPr lang="en-US" altLang="zh-CN" sz="1800" dirty="0">
                <a:solidFill>
                  <a:schemeClr val="accent2"/>
                </a:solidFill>
              </a:rPr>
              <a:t>/</a:t>
            </a:r>
            <a:r>
              <a:rPr lang="en-US" altLang="zh-CN" sz="1800" dirty="0" err="1">
                <a:solidFill>
                  <a:schemeClr val="accent2"/>
                </a:solidFill>
              </a:rPr>
              <a:t>mnt</a:t>
            </a:r>
            <a:r>
              <a:rPr lang="en-US" altLang="zh-CN" sz="1800" dirty="0">
                <a:solidFill>
                  <a:schemeClr val="accent2"/>
                </a:solidFill>
              </a:rPr>
              <a:t>:</a:t>
            </a:r>
            <a:r>
              <a:rPr lang="zh-CN" altLang="en-US" sz="1800" dirty="0"/>
              <a:t>安装软盘，光盘，</a:t>
            </a:r>
            <a:r>
              <a:rPr lang="en-US" altLang="zh-CN" sz="1800" dirty="0"/>
              <a:t>u</a:t>
            </a:r>
            <a:r>
              <a:rPr lang="zh-CN" altLang="en-US" sz="1800" dirty="0"/>
              <a:t>盘的挂载点</a:t>
            </a:r>
          </a:p>
          <a:p>
            <a:pPr>
              <a:lnSpc>
                <a:spcPct val="115000"/>
              </a:lnSpc>
              <a:spcBef>
                <a:spcPct val="20000"/>
              </a:spcBef>
              <a:buFont typeface="Arial" panose="020B0604020202020204" pitchFamily="34" charset="0"/>
              <a:buChar char="•"/>
            </a:pPr>
            <a:r>
              <a:rPr lang="en-US" altLang="zh-CN" sz="1800" dirty="0">
                <a:solidFill>
                  <a:schemeClr val="accent2"/>
                </a:solidFill>
              </a:rPr>
              <a:t>/root</a:t>
            </a:r>
            <a:r>
              <a:rPr lang="zh-CN" altLang="en-US" sz="1800" dirty="0">
                <a:solidFill>
                  <a:schemeClr val="accent2"/>
                </a:solidFill>
              </a:rPr>
              <a:t>：</a:t>
            </a:r>
            <a:r>
              <a:rPr lang="zh-CN" altLang="en-US" sz="1800" dirty="0"/>
              <a:t>超级用户的个人主目录</a:t>
            </a:r>
          </a:p>
          <a:p>
            <a:pPr>
              <a:lnSpc>
                <a:spcPct val="115000"/>
              </a:lnSpc>
              <a:spcBef>
                <a:spcPct val="20000"/>
              </a:spcBef>
              <a:buFont typeface="Arial" panose="020B0604020202020204" pitchFamily="34" charset="0"/>
              <a:buChar char="•"/>
            </a:pPr>
            <a:r>
              <a:rPr lang="en-US" altLang="zh-CN" sz="1800" dirty="0">
                <a:solidFill>
                  <a:schemeClr val="accent2"/>
                </a:solidFill>
              </a:rPr>
              <a:t>/</a:t>
            </a:r>
            <a:r>
              <a:rPr lang="en-US" altLang="zh-CN" sz="1800" dirty="0" err="1">
                <a:solidFill>
                  <a:schemeClr val="accent2"/>
                </a:solidFill>
              </a:rPr>
              <a:t>usr</a:t>
            </a:r>
            <a:r>
              <a:rPr lang="en-US" altLang="zh-CN" sz="1800" dirty="0">
                <a:solidFill>
                  <a:schemeClr val="accent2"/>
                </a:solidFill>
              </a:rPr>
              <a:t>:</a:t>
            </a:r>
            <a:r>
              <a:rPr lang="zh-CN" altLang="en-US" sz="1800" dirty="0"/>
              <a:t>该目录的空间比较大，用于安装各种应用程序</a:t>
            </a:r>
          </a:p>
          <a:p>
            <a:pPr>
              <a:lnSpc>
                <a:spcPct val="115000"/>
              </a:lnSpc>
              <a:spcBef>
                <a:spcPct val="20000"/>
              </a:spcBef>
              <a:buFont typeface="Arial" panose="020B0604020202020204" pitchFamily="34" charset="0"/>
              <a:buChar char="•"/>
            </a:pPr>
            <a:r>
              <a:rPr lang="en-US" altLang="zh-CN" sz="1800" dirty="0">
                <a:solidFill>
                  <a:schemeClr val="accent2"/>
                </a:solidFill>
              </a:rPr>
              <a:t>/proc</a:t>
            </a:r>
            <a:r>
              <a:rPr lang="zh-CN" altLang="en-US" sz="1800" dirty="0">
                <a:solidFill>
                  <a:schemeClr val="accent2"/>
                </a:solidFill>
              </a:rPr>
              <a:t>：</a:t>
            </a:r>
            <a:r>
              <a:rPr lang="zh-CN" altLang="en-US" sz="1800" dirty="0"/>
              <a:t>是一个虚拟目录，存放当前内存的映像，由内核自动产生</a:t>
            </a:r>
          </a:p>
          <a:p>
            <a:pPr>
              <a:lnSpc>
                <a:spcPct val="115000"/>
              </a:lnSpc>
              <a:spcBef>
                <a:spcPct val="20000"/>
              </a:spcBef>
              <a:buFont typeface="Arial" panose="020B0604020202020204" pitchFamily="34" charset="0"/>
              <a:buChar char="•"/>
            </a:pPr>
            <a:r>
              <a:rPr lang="en-US" altLang="zh-CN" sz="1800" dirty="0">
                <a:solidFill>
                  <a:schemeClr val="accent2"/>
                </a:solidFill>
              </a:rPr>
              <a:t>/var:</a:t>
            </a:r>
            <a:r>
              <a:rPr lang="zh-CN" altLang="en-US" sz="1800" dirty="0"/>
              <a:t>存放一些会随时改变的文件</a:t>
            </a:r>
          </a:p>
          <a:p>
            <a:pPr>
              <a:lnSpc>
                <a:spcPct val="115000"/>
              </a:lnSpc>
              <a:spcBef>
                <a:spcPct val="20000"/>
              </a:spcBef>
              <a:buFont typeface="Arial" panose="020B0604020202020204" pitchFamily="34" charset="0"/>
              <a:buChar char="•"/>
            </a:pPr>
            <a:endParaRPr lang="en-US" altLang="zh-CN" sz="1800" dirty="0"/>
          </a:p>
        </p:txBody>
      </p:sp>
      <p:pic>
        <p:nvPicPr>
          <p:cNvPr id="5" name="Picture 12" descr="underline_base">
            <a:extLst>
              <a:ext uri="{FF2B5EF4-FFF2-40B4-BE49-F238E27FC236}">
                <a16:creationId xmlns:a16="http://schemas.microsoft.com/office/drawing/2014/main" id="{CA1B4C83-ABB0-4141-AB4B-14AA7C11B51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 y="1156495"/>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749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a:extLst>
              <a:ext uri="{FF2B5EF4-FFF2-40B4-BE49-F238E27FC236}">
                <a16:creationId xmlns:a16="http://schemas.microsoft.com/office/drawing/2014/main" id="{E7B0C38A-7448-47D8-A39F-76DBBD76C1AE}"/>
              </a:ext>
            </a:extLst>
          </p:cNvPr>
          <p:cNvSpPr>
            <a:spLocks noGrp="1" noChangeArrowheads="1"/>
          </p:cNvSpPr>
          <p:nvPr>
            <p:ph type="title"/>
          </p:nvPr>
        </p:nvSpPr>
        <p:spPr>
          <a:xfrm>
            <a:off x="404813" y="527050"/>
            <a:ext cx="8229600" cy="990600"/>
          </a:xfrm>
        </p:spPr>
        <p:txBody>
          <a:bodyPr/>
          <a:lstStyle/>
          <a:p>
            <a:r>
              <a:rPr lang="zh-CN" altLang="en-US" sz="3600"/>
              <a:t>Linux/Unix操作系统目录结构的来历</a:t>
            </a:r>
          </a:p>
        </p:txBody>
      </p:sp>
      <p:sp>
        <p:nvSpPr>
          <p:cNvPr id="84994" name="文本框 3">
            <a:extLst>
              <a:ext uri="{FF2B5EF4-FFF2-40B4-BE49-F238E27FC236}">
                <a16:creationId xmlns:a16="http://schemas.microsoft.com/office/drawing/2014/main" id="{43BF496B-DDE2-49D9-B0F3-6B90996196BB}"/>
              </a:ext>
            </a:extLst>
          </p:cNvPr>
          <p:cNvSpPr txBox="1">
            <a:spLocks noChangeArrowheads="1"/>
          </p:cNvSpPr>
          <p:nvPr/>
        </p:nvSpPr>
        <p:spPr bwMode="auto">
          <a:xfrm>
            <a:off x="619125" y="1446213"/>
            <a:ext cx="734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a:t>举例来说，根目录下面有一个子目录/bin，用于存放二进制程序。但是，/usr子目录下面还有/usr/bin，以及/usr/local/bin，也用于存放二进制程序;某些系统甚至还有/opt/bin。它们有何区别?　</a:t>
            </a:r>
          </a:p>
        </p:txBody>
      </p:sp>
      <p:pic>
        <p:nvPicPr>
          <p:cNvPr id="5" name="表格占位符 4">
            <a:extLst>
              <a:ext uri="{FF2B5EF4-FFF2-40B4-BE49-F238E27FC236}">
                <a16:creationId xmlns:a16="http://schemas.microsoft.com/office/drawing/2014/main" id="{72E8BDAC-6E46-4E6A-BD74-6D4520214958}"/>
              </a:ext>
            </a:extLst>
          </p:cNvPr>
          <p:cNvPicPr>
            <a:picLocks noGrp="1" noChangeAspect="1" noChangeArrowheads="1"/>
          </p:cNvPicPr>
          <p:nvPr>
            <p:ph type="tbl" idx="1"/>
          </p:nvPr>
        </p:nvPicPr>
        <p:blipFill>
          <a:blip r:embed="rId3">
            <a:extLst>
              <a:ext uri="{28A0092B-C50C-407E-A947-70E740481C1C}">
                <a14:useLocalDpi xmlns:a14="http://schemas.microsoft.com/office/drawing/2010/main" val="0"/>
              </a:ext>
            </a:extLst>
          </a:blip>
          <a:srcRect/>
          <a:stretch>
            <a:fillRect/>
          </a:stretch>
        </p:blipFill>
        <p:spPr>
          <a:xfrm>
            <a:off x="4224338" y="2501900"/>
            <a:ext cx="4491037" cy="3622675"/>
          </a:xfrm>
        </p:spPr>
      </p:pic>
      <p:sp>
        <p:nvSpPr>
          <p:cNvPr id="6" name="文本框 5">
            <a:extLst>
              <a:ext uri="{FF2B5EF4-FFF2-40B4-BE49-F238E27FC236}">
                <a16:creationId xmlns:a16="http://schemas.microsoft.com/office/drawing/2014/main" id="{8D6C2ED5-0DD5-4BD4-8CD6-5AE45D621696}"/>
              </a:ext>
            </a:extLst>
          </p:cNvPr>
          <p:cNvSpPr txBox="1">
            <a:spLocks noChangeArrowheads="1"/>
          </p:cNvSpPr>
          <p:nvPr/>
        </p:nvSpPr>
        <p:spPr bwMode="auto">
          <a:xfrm>
            <a:off x="622300" y="2401888"/>
            <a:ext cx="36068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a:t>原来Unix目录结构是历史造成的。</a:t>
            </a:r>
          </a:p>
          <a:p>
            <a:r>
              <a:rPr lang="zh-CN" altLang="en-US" sz="1600"/>
              <a:t>话说1969年，Ken Thompson和Dennis Ritchie在小型机PDP-7上发明了Unix。1971年，他们将主机升级到了PDP-11。</a:t>
            </a:r>
          </a:p>
          <a:p>
            <a:r>
              <a:rPr lang="zh-CN" altLang="en-US" sz="1600"/>
              <a:t>　　当时，他们使用一种叫做RK05的储存盘，一盘的容量大约是1.5MB。</a:t>
            </a:r>
          </a:p>
          <a:p>
            <a:r>
              <a:rPr lang="zh-CN" altLang="en-US" sz="1600"/>
              <a:t>　　没过多久，操作系统(根目录)变得越来越大，一块盘已经装不下了。于是，他们加上了第二盘RK05，并且规定第一块盘专门放系统程序，第二块盘专门放用户自己的程序，因此挂载的目录点取名为/usr。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a:extLst>
              <a:ext uri="{FF2B5EF4-FFF2-40B4-BE49-F238E27FC236}">
                <a16:creationId xmlns:a16="http://schemas.microsoft.com/office/drawing/2014/main" id="{3C5C3FC6-590A-44D9-83E7-4DA9766065EE}"/>
              </a:ext>
            </a:extLst>
          </p:cNvPr>
          <p:cNvSpPr>
            <a:spLocks noGrp="1" noChangeArrowheads="1"/>
          </p:cNvSpPr>
          <p:nvPr>
            <p:ph type="title"/>
          </p:nvPr>
        </p:nvSpPr>
        <p:spPr>
          <a:xfrm>
            <a:off x="130628" y="211932"/>
            <a:ext cx="7772400" cy="1143000"/>
          </a:xfrm>
        </p:spPr>
        <p:txBody>
          <a:bodyPr/>
          <a:lstStyle/>
          <a:p>
            <a:r>
              <a:rPr lang="zh-CN" altLang="en-US" sz="3600" dirty="0"/>
              <a:t>Linux/Unix操作系统目录结构的来历</a:t>
            </a:r>
          </a:p>
        </p:txBody>
      </p:sp>
      <p:sp>
        <p:nvSpPr>
          <p:cNvPr id="87042" name="文本框 3">
            <a:extLst>
              <a:ext uri="{FF2B5EF4-FFF2-40B4-BE49-F238E27FC236}">
                <a16:creationId xmlns:a16="http://schemas.microsoft.com/office/drawing/2014/main" id="{85BA387D-9D14-4B01-8286-124D14CC22EB}"/>
              </a:ext>
            </a:extLst>
          </p:cNvPr>
          <p:cNvSpPr txBox="1">
            <a:spLocks noChangeArrowheads="1"/>
          </p:cNvSpPr>
          <p:nvPr/>
        </p:nvSpPr>
        <p:spPr bwMode="auto">
          <a:xfrm>
            <a:off x="619125" y="1446213"/>
            <a:ext cx="7340600"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a:t>　　也就是说，根目录"/"挂载在第一块盘，"/usr"目录挂载在第二块盘。除此之外，两块盘的目录结构完全相同，第一块盘的目录(/bin, /sbin, /lib, /tmp...)都在/usr目录下重新出现一次。</a:t>
            </a:r>
          </a:p>
          <a:p>
            <a:r>
              <a:rPr lang="zh-CN" altLang="en-US" sz="1600"/>
              <a:t>　　后来，第二块盘也满了，他们只好又加了第三盘RK05，挂载的目录点取名为/home，并且规定/usr用于存放用户的程序，/home用于存放用户的数据。</a:t>
            </a:r>
          </a:p>
          <a:p>
            <a:r>
              <a:rPr lang="zh-CN" altLang="en-US" sz="1600"/>
              <a:t>　　从此，这种目录结构就延续了下来。随着硬盘容量越来越大，各个目录的含义进一步得到明确。</a:t>
            </a:r>
          </a:p>
          <a:p>
            <a:r>
              <a:rPr lang="zh-CN" altLang="en-US" sz="1600"/>
              <a:t>　　/：存放系统程序，也就是At&amp;t开发的Unix程序。</a:t>
            </a:r>
          </a:p>
          <a:p>
            <a:r>
              <a:rPr lang="zh-CN" altLang="en-US" sz="1600"/>
              <a:t>　　/usr：存放Unix系统商(unix software resource 比如IBM和HP)开发的程序。</a:t>
            </a:r>
          </a:p>
          <a:p>
            <a:r>
              <a:rPr lang="zh-CN" altLang="en-US" sz="1600"/>
              <a:t>　　/usr/local：存放用户自己安装的程序。</a:t>
            </a:r>
          </a:p>
          <a:p>
            <a:r>
              <a:rPr lang="zh-CN" altLang="en-US" sz="1600"/>
              <a:t>　　/opt：在某些系统，用于存放第三方厂商开发的程序，所以取名为option，意为"选装"。</a:t>
            </a:r>
          </a:p>
        </p:txBody>
      </p:sp>
      <p:pic>
        <p:nvPicPr>
          <p:cNvPr id="87043" name="内容占位符 5">
            <a:extLst>
              <a:ext uri="{FF2B5EF4-FFF2-40B4-BE49-F238E27FC236}">
                <a16:creationId xmlns:a16="http://schemas.microsoft.com/office/drawing/2014/main" id="{956529DC-584B-454F-A300-E587690162A5}"/>
              </a:ext>
            </a:extLst>
          </p:cNvPr>
          <p:cNvPicPr>
            <a:picLocks noGrp="1" noChangeAspect="1" noChangeArrowheads="1"/>
          </p:cNvPicPr>
          <p:nvPr>
            <p:ph idx="1"/>
          </p:nvPr>
        </p:nvPicPr>
        <p:blipFill>
          <a:blip r:embed="rId3">
            <a:lum bright="24000" contrast="30000"/>
            <a:extLst>
              <a:ext uri="{28A0092B-C50C-407E-A947-70E740481C1C}">
                <a14:useLocalDpi xmlns:a14="http://schemas.microsoft.com/office/drawing/2010/main" val="0"/>
              </a:ext>
            </a:extLst>
          </a:blip>
          <a:srcRect/>
          <a:stretch>
            <a:fillRect/>
          </a:stretch>
        </p:blipFill>
        <p:spPr>
          <a:xfrm>
            <a:off x="2072210" y="4208462"/>
            <a:ext cx="4900613" cy="2079625"/>
          </a:xfrm>
        </p:spPr>
      </p:pic>
      <p:sp>
        <p:nvSpPr>
          <p:cNvPr id="2" name="椭圆 1">
            <a:extLst>
              <a:ext uri="{FF2B5EF4-FFF2-40B4-BE49-F238E27FC236}">
                <a16:creationId xmlns:a16="http://schemas.microsoft.com/office/drawing/2014/main" id="{B096C12F-FA75-4A34-8DBA-C2908A465283}"/>
              </a:ext>
            </a:extLst>
          </p:cNvPr>
          <p:cNvSpPr/>
          <p:nvPr/>
        </p:nvSpPr>
        <p:spPr>
          <a:xfrm rot="5400000">
            <a:off x="3314700" y="5108052"/>
            <a:ext cx="1133475" cy="1393825"/>
          </a:xfrm>
          <a:prstGeom prst="ellipse">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3" name="椭圆 2">
            <a:extLst>
              <a:ext uri="{FF2B5EF4-FFF2-40B4-BE49-F238E27FC236}">
                <a16:creationId xmlns:a16="http://schemas.microsoft.com/office/drawing/2014/main" id="{200E47BE-0D35-45C2-AAE2-61943E4CF2BC}"/>
              </a:ext>
            </a:extLst>
          </p:cNvPr>
          <p:cNvSpPr/>
          <p:nvPr/>
        </p:nvSpPr>
        <p:spPr>
          <a:xfrm>
            <a:off x="2181225" y="5255634"/>
            <a:ext cx="762000" cy="1066800"/>
          </a:xfrm>
          <a:prstGeom prst="ellipse">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pic>
        <p:nvPicPr>
          <p:cNvPr id="7" name="Picture 12" descr="underline_base">
            <a:extLst>
              <a:ext uri="{FF2B5EF4-FFF2-40B4-BE49-F238E27FC236}">
                <a16:creationId xmlns:a16="http://schemas.microsoft.com/office/drawing/2014/main" id="{6283F86A-D27D-4DDE-A7BB-35AA4065DA2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7" y="1053610"/>
            <a:ext cx="7676941" cy="21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620713" y="0"/>
            <a:ext cx="7788275" cy="936625"/>
          </a:xfrm>
          <a:prstGeom prst="rect">
            <a:avLst/>
          </a:prstGeom>
          <a:noFill/>
          <a:ln w="9525">
            <a:noFill/>
            <a:miter lim="800000"/>
          </a:ln>
        </p:spPr>
        <p:txBody>
          <a:bodyPr anchor="ctr"/>
          <a:lstStyle/>
          <a:p>
            <a:pPr>
              <a:defRPr/>
            </a:pPr>
            <a:r>
              <a:rPr lang="zh-CN" altLang="en-US" sz="4400" dirty="0">
                <a:solidFill>
                  <a:srgbClr val="000099"/>
                </a:solidFill>
                <a:latin typeface="+mj-lt"/>
                <a:ea typeface="+mj-ea"/>
                <a:cs typeface="+mj-cs"/>
              </a:rPr>
              <a:t>常用</a:t>
            </a:r>
            <a:r>
              <a:rPr lang="en-US" altLang="zh-CN" sz="4400" dirty="0" err="1">
                <a:solidFill>
                  <a:srgbClr val="000099"/>
                </a:solidFill>
                <a:latin typeface="+mj-lt"/>
                <a:ea typeface="+mj-ea"/>
                <a:cs typeface="+mj-cs"/>
              </a:rPr>
              <a:t>linux</a:t>
            </a:r>
            <a:r>
              <a:rPr lang="zh-CN" altLang="en-US" sz="4400" dirty="0">
                <a:solidFill>
                  <a:srgbClr val="000099"/>
                </a:solidFill>
                <a:latin typeface="+mj-lt"/>
                <a:ea typeface="+mj-ea"/>
                <a:cs typeface="+mj-cs"/>
              </a:rPr>
              <a:t>命令</a:t>
            </a:r>
            <a:endParaRPr lang="en-US" altLang="zh-CN" sz="4400" dirty="0">
              <a:solidFill>
                <a:srgbClr val="000099"/>
              </a:solidFill>
              <a:latin typeface="+mj-lt"/>
              <a:ea typeface="+mj-ea"/>
              <a:cs typeface="+mj-cs"/>
            </a:endParaRPr>
          </a:p>
        </p:txBody>
      </p:sp>
      <p:pic>
        <p:nvPicPr>
          <p:cNvPr id="81923" name="Picture 12" descr="underline_base">
            <a:extLst>
              <a:ext uri="{FF2B5EF4-FFF2-40B4-BE49-F238E27FC236}">
                <a16:creationId xmlns:a16="http://schemas.microsoft.com/office/drawing/2014/main" id="{3CB27C91-B0AD-45F9-9CBB-0511458D18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7"/>
            <a:ext cx="4227512"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2">
            <a:extLst>
              <a:ext uri="{FF2B5EF4-FFF2-40B4-BE49-F238E27FC236}">
                <a16:creationId xmlns:a16="http://schemas.microsoft.com/office/drawing/2014/main" id="{FF674F7E-E96B-4150-BC3B-AA080D0A97AC}"/>
              </a:ext>
            </a:extLst>
          </p:cNvPr>
          <p:cNvSpPr>
            <a:spLocks noGrp="1" noChangeArrowheads="1"/>
          </p:cNvSpPr>
          <p:nvPr>
            <p:ph type="title"/>
          </p:nvPr>
        </p:nvSpPr>
        <p:spPr>
          <a:xfrm>
            <a:off x="490538" y="903288"/>
            <a:ext cx="7772400" cy="723900"/>
          </a:xfrm>
        </p:spPr>
        <p:txBody>
          <a:bodyPr/>
          <a:lstStyle/>
          <a:p>
            <a:pPr eaLnBrk="1" hangingPunct="1"/>
            <a:br>
              <a:rPr lang="en-US" altLang="zh-CN" sz="2400" b="1" dirty="0">
                <a:solidFill>
                  <a:schemeClr val="tx1"/>
                </a:solidFill>
              </a:rPr>
            </a:br>
            <a:endParaRPr lang="zh-CN" altLang="en-US" sz="2000" dirty="0">
              <a:solidFill>
                <a:schemeClr val="accent2"/>
              </a:solidFill>
            </a:endParaRPr>
          </a:p>
        </p:txBody>
      </p:sp>
      <p:pic>
        <p:nvPicPr>
          <p:cNvPr id="81925" name="图片 8">
            <a:extLst>
              <a:ext uri="{FF2B5EF4-FFF2-40B4-BE49-F238E27FC236}">
                <a16:creationId xmlns:a16="http://schemas.microsoft.com/office/drawing/2014/main" id="{D281733C-6F85-445F-8B34-4AB521A35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 y="1419225"/>
            <a:ext cx="4619625"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图片 9">
            <a:extLst>
              <a:ext uri="{FF2B5EF4-FFF2-40B4-BE49-F238E27FC236}">
                <a16:creationId xmlns:a16="http://schemas.microsoft.com/office/drawing/2014/main" id="{E2C76FB8-B6FE-4354-B765-FBB0C37CC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1423988"/>
            <a:ext cx="4619625"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图片 10">
            <a:extLst>
              <a:ext uri="{FF2B5EF4-FFF2-40B4-BE49-F238E27FC236}">
                <a16:creationId xmlns:a16="http://schemas.microsoft.com/office/drawing/2014/main" id="{26474025-A06A-40E3-8855-9CB1A70D9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438" y="4648200"/>
            <a:ext cx="475456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993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zh-CN" altLang="en-US" sz="4400" dirty="0">
                <a:solidFill>
                  <a:srgbClr val="000099"/>
                </a:solidFill>
              </a:rPr>
              <a:t>常用</a:t>
            </a:r>
            <a:r>
              <a:rPr lang="en-US" altLang="zh-CN" sz="4400" dirty="0" err="1">
                <a:solidFill>
                  <a:srgbClr val="000099"/>
                </a:solidFill>
              </a:rPr>
              <a:t>linux</a:t>
            </a:r>
            <a:r>
              <a:rPr lang="zh-CN" altLang="en-US" sz="4400" dirty="0">
                <a:solidFill>
                  <a:srgbClr val="000099"/>
                </a:solidFill>
              </a:rPr>
              <a:t>命令</a:t>
            </a:r>
            <a:endParaRPr lang="en-US" altLang="zh-CN" sz="4400" dirty="0">
              <a:solidFill>
                <a:srgbClr val="000099"/>
              </a:solidFill>
            </a:endParaRPr>
          </a:p>
        </p:txBody>
      </p:sp>
      <p:pic>
        <p:nvPicPr>
          <p:cNvPr id="83971" name="Picture 12" descr="underline_base">
            <a:extLst>
              <a:ext uri="{FF2B5EF4-FFF2-40B4-BE49-F238E27FC236}">
                <a16:creationId xmlns:a16="http://schemas.microsoft.com/office/drawing/2014/main" id="{49BA4152-3F17-4710-8715-3BA561B0B61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图片 6">
            <a:extLst>
              <a:ext uri="{FF2B5EF4-FFF2-40B4-BE49-F238E27FC236}">
                <a16:creationId xmlns:a16="http://schemas.microsoft.com/office/drawing/2014/main" id="{CFD274E8-13C4-4729-87B0-583B3F832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9762"/>
            <a:ext cx="4846638"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图片 7">
            <a:extLst>
              <a:ext uri="{FF2B5EF4-FFF2-40B4-BE49-F238E27FC236}">
                <a16:creationId xmlns:a16="http://schemas.microsoft.com/office/drawing/2014/main" id="{D8AA634D-8BAC-47A1-BB32-A03C8FFBF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513" y="1909762"/>
            <a:ext cx="5170487"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89742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0BABC5-479B-4D0D-852A-5AAB04893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46575"/>
            <a:ext cx="5091113"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zh-CN" altLang="en-US" sz="4400" dirty="0">
                <a:solidFill>
                  <a:srgbClr val="000099"/>
                </a:solidFill>
              </a:rPr>
              <a:t>常用</a:t>
            </a:r>
            <a:r>
              <a:rPr lang="en-US" altLang="zh-CN" sz="4400" dirty="0" err="1">
                <a:solidFill>
                  <a:srgbClr val="000099"/>
                </a:solidFill>
              </a:rPr>
              <a:t>linux</a:t>
            </a:r>
            <a:r>
              <a:rPr lang="zh-CN" altLang="en-US" sz="4400" dirty="0">
                <a:solidFill>
                  <a:srgbClr val="000099"/>
                </a:solidFill>
              </a:rPr>
              <a:t>命令</a:t>
            </a:r>
            <a:endParaRPr lang="en-US" altLang="zh-CN" sz="4400" dirty="0">
              <a:solidFill>
                <a:srgbClr val="000099"/>
              </a:solidFill>
            </a:endParaRPr>
          </a:p>
        </p:txBody>
      </p:sp>
      <p:pic>
        <p:nvPicPr>
          <p:cNvPr id="86020" name="Picture 12" descr="underline_base">
            <a:extLst>
              <a:ext uri="{FF2B5EF4-FFF2-40B4-BE49-F238E27FC236}">
                <a16:creationId xmlns:a16="http://schemas.microsoft.com/office/drawing/2014/main" id="{48B6AB3C-55DA-4D57-9A84-A12F5211039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6F6FA50-655D-4BAE-8B40-F300309E0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888" y="4346575"/>
            <a:ext cx="5091112"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0A94E908-3357-465D-BD2B-3B4339B512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888" y="2473325"/>
            <a:ext cx="5091112"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7BD0CB66-CAF2-4575-874B-8387EB23B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868488"/>
            <a:ext cx="4052888"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162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ACE8A96-4FC6-4921-9FEA-A04E3F65A122}"/>
              </a:ext>
            </a:extLst>
          </p:cNvPr>
          <p:cNvSpPr txBox="1">
            <a:spLocks noChangeArrowheads="1"/>
          </p:cNvSpPr>
          <p:nvPr/>
        </p:nvSpPr>
        <p:spPr bwMode="auto">
          <a:xfrm>
            <a:off x="588963" y="6350"/>
            <a:ext cx="7788275" cy="936625"/>
          </a:xfrm>
          <a:prstGeom prst="rect">
            <a:avLst/>
          </a:prstGeom>
          <a:noFill/>
          <a:ln w="9525">
            <a:noFill/>
            <a:miter lim="800000"/>
          </a:ln>
        </p:spPr>
        <p:txBody>
          <a:bodyPr anchor="ctr"/>
          <a:lstStyle/>
          <a:p>
            <a:pPr>
              <a:defRPr/>
            </a:pPr>
            <a:r>
              <a:rPr lang="zh-CN" altLang="en-US" sz="4400" dirty="0">
                <a:solidFill>
                  <a:srgbClr val="000099"/>
                </a:solidFill>
              </a:rPr>
              <a:t>常用</a:t>
            </a:r>
            <a:r>
              <a:rPr lang="en-US" altLang="zh-CN" sz="4400" dirty="0" err="1">
                <a:solidFill>
                  <a:srgbClr val="000099"/>
                </a:solidFill>
              </a:rPr>
              <a:t>linux</a:t>
            </a:r>
            <a:r>
              <a:rPr lang="zh-CN" altLang="en-US" sz="4400" dirty="0">
                <a:solidFill>
                  <a:srgbClr val="000099"/>
                </a:solidFill>
              </a:rPr>
              <a:t>命令</a:t>
            </a:r>
            <a:endParaRPr lang="en-US" altLang="zh-CN" sz="4400" dirty="0">
              <a:solidFill>
                <a:srgbClr val="000099"/>
              </a:solidFill>
            </a:endParaRPr>
          </a:p>
        </p:txBody>
      </p:sp>
      <p:pic>
        <p:nvPicPr>
          <p:cNvPr id="88067" name="Picture 12" descr="underline_base">
            <a:extLst>
              <a:ext uri="{FF2B5EF4-FFF2-40B4-BE49-F238E27FC236}">
                <a16:creationId xmlns:a16="http://schemas.microsoft.com/office/drawing/2014/main" id="{88C29BA3-9FD1-419C-B3BC-38DCD021F5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719138"/>
            <a:ext cx="80645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2">
            <a:extLst>
              <a:ext uri="{FF2B5EF4-FFF2-40B4-BE49-F238E27FC236}">
                <a16:creationId xmlns:a16="http://schemas.microsoft.com/office/drawing/2014/main" id="{C2A5ECCF-B2FC-4878-AEFD-E1562298EE2D}"/>
              </a:ext>
            </a:extLst>
          </p:cNvPr>
          <p:cNvSpPr>
            <a:spLocks noGrp="1" noChangeArrowheads="1"/>
          </p:cNvSpPr>
          <p:nvPr>
            <p:ph type="title"/>
          </p:nvPr>
        </p:nvSpPr>
        <p:spPr>
          <a:xfrm>
            <a:off x="490538" y="903288"/>
            <a:ext cx="7772400" cy="3636962"/>
          </a:xfrm>
        </p:spPr>
        <p:txBody>
          <a:bodyPr/>
          <a:lstStyle/>
          <a:p>
            <a:pPr marL="342900" indent="-342900" eaLnBrk="1" hangingPunct="1">
              <a:buFont typeface="Wingdings" panose="05000000000000000000" pitchFamily="2" charset="2"/>
              <a:buChar char="ü"/>
            </a:pPr>
            <a:r>
              <a:rPr lang="en-US" altLang="zh-CN" sz="2400" b="1">
                <a:solidFill>
                  <a:schemeClr val="tx1"/>
                </a:solidFill>
              </a:rPr>
              <a:t>Linux</a:t>
            </a:r>
            <a:r>
              <a:rPr lang="zh-CN" altLang="en-US" sz="2400" b="1">
                <a:solidFill>
                  <a:schemeClr val="tx1"/>
                </a:solidFill>
              </a:rPr>
              <a:t>基本操作</a:t>
            </a:r>
            <a:br>
              <a:rPr lang="en-US" altLang="zh-CN" sz="2400" b="1">
                <a:solidFill>
                  <a:schemeClr val="tx1"/>
                </a:solidFill>
              </a:rPr>
            </a:br>
            <a:br>
              <a:rPr lang="en-US" altLang="zh-CN" sz="2400" b="1">
                <a:solidFill>
                  <a:schemeClr val="tx1"/>
                </a:solidFill>
              </a:rPr>
            </a:br>
            <a:r>
              <a:rPr lang="zh-CN" altLang="en-US" sz="2400" b="1">
                <a:solidFill>
                  <a:schemeClr val="tx1"/>
                </a:solidFill>
              </a:rPr>
              <a:t>提示符 </a:t>
            </a:r>
            <a:r>
              <a:rPr lang="en-US" altLang="zh-CN" sz="2400" b="1">
                <a:solidFill>
                  <a:schemeClr val="tx1"/>
                </a:solidFill>
              </a:rPr>
              <a:t>"$"</a:t>
            </a:r>
            <a:r>
              <a:rPr lang="zh-CN" altLang="en-US" sz="2400" b="1">
                <a:solidFill>
                  <a:schemeClr val="tx1"/>
                </a:solidFill>
              </a:rPr>
              <a:t>为普通用户，</a:t>
            </a:r>
            <a:r>
              <a:rPr lang="en-US" altLang="zh-CN" sz="2400" b="1">
                <a:solidFill>
                  <a:schemeClr val="tx1"/>
                </a:solidFill>
              </a:rPr>
              <a:t>"#"</a:t>
            </a:r>
            <a:r>
              <a:rPr lang="zh-CN" altLang="en-US" sz="2400" b="1">
                <a:solidFill>
                  <a:schemeClr val="tx1"/>
                </a:solidFill>
              </a:rPr>
              <a:t>为超级用户</a:t>
            </a:r>
            <a:br>
              <a:rPr lang="en-US" altLang="zh-CN" sz="2400" b="1">
                <a:solidFill>
                  <a:schemeClr val="tx1"/>
                </a:solidFill>
              </a:rPr>
            </a:br>
            <a:br>
              <a:rPr lang="en-US" altLang="zh-CN" sz="2400" b="1">
                <a:solidFill>
                  <a:schemeClr val="tx1"/>
                </a:solidFill>
              </a:rPr>
            </a:br>
            <a:r>
              <a:rPr lang="en-US" altLang="zh-CN" sz="2400" b="1">
                <a:solidFill>
                  <a:schemeClr val="tx1"/>
                </a:solidFill>
              </a:rPr>
              <a:t>linux</a:t>
            </a:r>
            <a:r>
              <a:rPr lang="zh-CN" altLang="en-US" sz="2400" b="1">
                <a:solidFill>
                  <a:schemeClr val="tx1"/>
                </a:solidFill>
              </a:rPr>
              <a:t>常用的编辑工具有</a:t>
            </a:r>
            <a:r>
              <a:rPr lang="en-US" altLang="zh-CN" sz="2400" b="1">
                <a:solidFill>
                  <a:schemeClr val="tx1"/>
                </a:solidFill>
              </a:rPr>
              <a:t>nano ,vi/vim</a:t>
            </a:r>
            <a:r>
              <a:rPr lang="zh-CN" altLang="en-US" sz="2400" b="1">
                <a:solidFill>
                  <a:schemeClr val="tx1"/>
                </a:solidFill>
              </a:rPr>
              <a:t>（</a:t>
            </a:r>
            <a:r>
              <a:rPr lang="en-US" altLang="zh-CN" sz="2400" b="1">
                <a:solidFill>
                  <a:schemeClr val="tx1"/>
                </a:solidFill>
              </a:rPr>
              <a:t>vim</a:t>
            </a:r>
            <a:r>
              <a:rPr lang="zh-CN" altLang="en-US" sz="2400" b="1">
                <a:solidFill>
                  <a:schemeClr val="tx1"/>
                </a:solidFill>
              </a:rPr>
              <a:t>是</a:t>
            </a:r>
            <a:r>
              <a:rPr lang="en-US" altLang="zh-CN" sz="2400" b="1">
                <a:solidFill>
                  <a:schemeClr val="tx1"/>
                </a:solidFill>
              </a:rPr>
              <a:t>vi</a:t>
            </a:r>
            <a:r>
              <a:rPr lang="zh-CN" altLang="en-US" sz="2400" b="1">
                <a:solidFill>
                  <a:schemeClr val="tx1"/>
                </a:solidFill>
              </a:rPr>
              <a:t>的增强版）等</a:t>
            </a:r>
            <a:br>
              <a:rPr lang="en-US" altLang="zh-CN" sz="2400" b="1">
                <a:solidFill>
                  <a:schemeClr val="tx1"/>
                </a:solidFill>
              </a:rPr>
            </a:br>
            <a:br>
              <a:rPr lang="en-US" altLang="zh-CN" sz="2400" b="1">
                <a:solidFill>
                  <a:schemeClr val="tx1"/>
                </a:solidFill>
              </a:rPr>
            </a:br>
            <a:br>
              <a:rPr lang="en-US" altLang="zh-CN" sz="2400" b="1">
                <a:solidFill>
                  <a:schemeClr val="tx1"/>
                </a:solidFill>
              </a:rPr>
            </a:br>
            <a:endParaRPr lang="zh-CN" altLang="en-US" sz="2000">
              <a:solidFill>
                <a:schemeClr val="accent2"/>
              </a:solidFill>
            </a:endParaRPr>
          </a:p>
        </p:txBody>
      </p:sp>
      <p:sp>
        <p:nvSpPr>
          <p:cNvPr id="88069" name="矩形 9">
            <a:extLst>
              <a:ext uri="{FF2B5EF4-FFF2-40B4-BE49-F238E27FC236}">
                <a16:creationId xmlns:a16="http://schemas.microsoft.com/office/drawing/2014/main" id="{341D7467-E2B8-4B68-99B4-E238F0482B1B}"/>
              </a:ext>
            </a:extLst>
          </p:cNvPr>
          <p:cNvSpPr>
            <a:spLocks noChangeArrowheads="1"/>
          </p:cNvSpPr>
          <p:nvPr/>
        </p:nvSpPr>
        <p:spPr bwMode="auto">
          <a:xfrm>
            <a:off x="942975" y="3811588"/>
            <a:ext cx="737711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400" dirty="0"/>
              <a:t>建议首先删除默认</a:t>
            </a:r>
            <a:r>
              <a:rPr lang="en-US" altLang="zh-CN" sz="2400" dirty="0"/>
              <a:t>vi</a:t>
            </a:r>
            <a:r>
              <a:rPr lang="zh-CN" altLang="en-US" sz="2400" dirty="0"/>
              <a:t>编辑器</a:t>
            </a:r>
          </a:p>
          <a:p>
            <a:pPr>
              <a:lnSpc>
                <a:spcPct val="100000"/>
              </a:lnSpc>
              <a:spcBef>
                <a:spcPct val="0"/>
              </a:spcBef>
              <a:buClrTx/>
              <a:buSzTx/>
              <a:buFontTx/>
              <a:buNone/>
            </a:pPr>
            <a:r>
              <a:rPr lang="en-US" altLang="zh-CN" sz="2400" dirty="0">
                <a:solidFill>
                  <a:srgbClr val="0070C0"/>
                </a:solidFill>
              </a:rPr>
              <a:t>sudo</a:t>
            </a:r>
            <a:r>
              <a:rPr lang="en-US" altLang="zh-CN" sz="2400" dirty="0"/>
              <a:t> apt-get </a:t>
            </a:r>
            <a:r>
              <a:rPr lang="en-US" altLang="zh-CN" sz="2400" dirty="0">
                <a:solidFill>
                  <a:srgbClr val="0070C0"/>
                </a:solidFill>
              </a:rPr>
              <a:t>remove</a:t>
            </a:r>
            <a:r>
              <a:rPr lang="en-US" altLang="zh-CN" sz="2400" dirty="0"/>
              <a:t> vim-common</a:t>
            </a:r>
          </a:p>
          <a:p>
            <a:pPr>
              <a:lnSpc>
                <a:spcPct val="100000"/>
              </a:lnSpc>
              <a:spcBef>
                <a:spcPct val="0"/>
              </a:spcBef>
              <a:buClrTx/>
              <a:buSzTx/>
              <a:buFontTx/>
              <a:buNone/>
            </a:pPr>
            <a:endParaRPr lang="en-US" altLang="zh-CN" sz="2400" dirty="0"/>
          </a:p>
          <a:p>
            <a:pPr>
              <a:lnSpc>
                <a:spcPct val="100000"/>
              </a:lnSpc>
              <a:spcBef>
                <a:spcPct val="0"/>
              </a:spcBef>
              <a:buClrTx/>
              <a:buSzTx/>
              <a:buFontTx/>
              <a:buNone/>
            </a:pPr>
            <a:r>
              <a:rPr lang="zh-CN" altLang="en-US" sz="2400" dirty="0"/>
              <a:t>然后重装</a:t>
            </a:r>
            <a:r>
              <a:rPr lang="en-US" altLang="zh-CN" sz="2400" dirty="0"/>
              <a:t>vim</a:t>
            </a:r>
          </a:p>
          <a:p>
            <a:pPr>
              <a:lnSpc>
                <a:spcPct val="100000"/>
              </a:lnSpc>
              <a:spcBef>
                <a:spcPct val="0"/>
              </a:spcBef>
              <a:buClrTx/>
              <a:buSzTx/>
              <a:buFontTx/>
              <a:buNone/>
            </a:pPr>
            <a:r>
              <a:rPr lang="en-US" altLang="zh-CN" sz="2400" dirty="0">
                <a:solidFill>
                  <a:srgbClr val="0070C0"/>
                </a:solidFill>
              </a:rPr>
              <a:t>sudo</a:t>
            </a:r>
            <a:r>
              <a:rPr lang="en-US" altLang="zh-CN" sz="2400" dirty="0"/>
              <a:t> apt-get </a:t>
            </a:r>
            <a:r>
              <a:rPr lang="en-US" altLang="zh-CN" sz="2400" dirty="0">
                <a:solidFill>
                  <a:srgbClr val="0070C0"/>
                </a:solidFill>
              </a:rPr>
              <a:t>install</a:t>
            </a:r>
            <a:r>
              <a:rPr lang="en-US" altLang="zh-CN" sz="2400" dirty="0"/>
              <a:t> vim</a:t>
            </a:r>
          </a:p>
        </p:txBody>
      </p:sp>
    </p:spTree>
    <p:extLst>
      <p:ext uri="{BB962C8B-B14F-4D97-AF65-F5344CB8AC3E}">
        <p14:creationId xmlns:p14="http://schemas.microsoft.com/office/powerpoint/2010/main" val="785023649"/>
      </p:ext>
    </p:extLst>
  </p:cSld>
  <p:clrMapOvr>
    <a:masterClrMapping/>
  </p:clrMapOvr>
</p:sld>
</file>

<file path=ppt/theme/theme1.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4808</TotalTime>
  <Pages>0</Pages>
  <Words>7756</Words>
  <Characters>0</Characters>
  <Application>Microsoft Office PowerPoint</Application>
  <DocSecurity>0</DocSecurity>
  <PresentationFormat>全屏显示(4:3)</PresentationFormat>
  <Lines>0</Lines>
  <Paragraphs>912</Paragraphs>
  <Slides>119</Slides>
  <Notes>75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119</vt:i4>
      </vt:variant>
    </vt:vector>
  </HeadingPairs>
  <TitlesOfParts>
    <vt:vector size="140" baseType="lpstr">
      <vt:lpstr>-apple-system</vt:lpstr>
      <vt:lpstr>Hiragino Sans GB</vt:lpstr>
      <vt:lpstr>MS PGothic</vt:lpstr>
      <vt:lpstr>Roboto</vt:lpstr>
      <vt:lpstr>simsun</vt:lpstr>
      <vt:lpstr>黑体</vt:lpstr>
      <vt:lpstr>华文中宋</vt:lpstr>
      <vt:lpstr>楷体</vt:lpstr>
      <vt:lpstr>微软雅黑</vt:lpstr>
      <vt:lpstr>Arial</vt:lpstr>
      <vt:lpstr>Calibri</vt:lpstr>
      <vt:lpstr>Cambria Math</vt:lpstr>
      <vt:lpstr>Comic Sans MS</vt:lpstr>
      <vt:lpstr>Courier New</vt:lpstr>
      <vt:lpstr>Tahoma</vt:lpstr>
      <vt:lpstr>Times New Roman</vt:lpstr>
      <vt:lpstr>Verdana</vt:lpstr>
      <vt:lpstr>Wingdings</vt:lpstr>
      <vt:lpstr>13_Default Design</vt:lpstr>
      <vt:lpstr>Equation.DSMT4</vt:lpstr>
      <vt:lpstr>Equation.3</vt:lpstr>
      <vt:lpstr>PowerPoint 演示文稿</vt:lpstr>
      <vt:lpstr>Review</vt:lpstr>
      <vt:lpstr>PowerPoint 演示文稿</vt:lpstr>
      <vt:lpstr>本章概要</vt:lpstr>
      <vt:lpstr>Outline</vt:lpstr>
      <vt:lpstr>移动的基础是相对坐标</vt:lpstr>
      <vt:lpstr>空间坐标定义</vt:lpstr>
      <vt:lpstr>空间坐标定义</vt:lpstr>
      <vt:lpstr>空间坐标定义</vt:lpstr>
      <vt:lpstr>空间坐标定义</vt:lpstr>
      <vt:lpstr>空间坐标定义</vt:lpstr>
      <vt:lpstr>空间坐标定义</vt:lpstr>
      <vt:lpstr>机器三维观察流水线</vt:lpstr>
      <vt:lpstr>空间坐标定义</vt:lpstr>
      <vt:lpstr>位置描述</vt:lpstr>
      <vt:lpstr>Outline</vt:lpstr>
      <vt:lpstr>齐次坐标 Homogeneous</vt:lpstr>
      <vt:lpstr>位置描述</vt:lpstr>
      <vt:lpstr>位置描述</vt:lpstr>
      <vt:lpstr>变换描述</vt:lpstr>
      <vt:lpstr>位置描述</vt:lpstr>
      <vt:lpstr>位置描述</vt:lpstr>
      <vt:lpstr>位置描述</vt:lpstr>
      <vt:lpstr>位置描述</vt:lpstr>
      <vt:lpstr>Outline</vt:lpstr>
      <vt:lpstr>PowerPoint 演示文稿</vt:lpstr>
      <vt:lpstr>PowerPoint 演示文稿</vt:lpstr>
      <vt:lpstr>PowerPoint 演示文稿</vt:lpstr>
      <vt:lpstr>依此类推</vt:lpstr>
      <vt:lpstr>PowerPoint 演示文稿</vt:lpstr>
      <vt:lpstr>PowerPoint 演示文稿</vt:lpstr>
      <vt:lpstr>坐标变换</vt:lpstr>
      <vt:lpstr>PowerPoint 演示文稿</vt:lpstr>
      <vt:lpstr>PowerPoint 演示文稿</vt:lpstr>
      <vt:lpstr>位置描述    -------&gt;     姿态描述</vt:lpstr>
      <vt:lpstr>位姿描述----旋转+平移变换</vt:lpstr>
      <vt:lpstr>姿态描述</vt:lpstr>
      <vt:lpstr>位置描述    -------&gt;     姿态描述</vt:lpstr>
      <vt:lpstr>PowerPoint 演示文稿</vt:lpstr>
      <vt:lpstr>PowerPoint 演示文稿</vt:lpstr>
      <vt:lpstr>加入观察坐标</vt:lpstr>
      <vt:lpstr>坐标变换</vt:lpstr>
      <vt:lpstr>例题：</vt:lpstr>
      <vt:lpstr>位置描述    -------&gt;     投影描述</vt:lpstr>
      <vt:lpstr>位置描述    -------&gt;     投影描述</vt:lpstr>
      <vt:lpstr>位置描述    -------&gt;     投影描述</vt:lpstr>
      <vt:lpstr>位置描述    -------&gt;     投影描述</vt:lpstr>
      <vt:lpstr>位置描述    -------&gt;     投影描述</vt:lpstr>
      <vt:lpstr>位置描述    -------&gt;     投影描述</vt:lpstr>
      <vt:lpstr>Outline</vt:lpstr>
      <vt:lpstr>PowerPoint 演示文稿</vt:lpstr>
      <vt:lpstr>PowerPoint 演示文稿</vt:lpstr>
      <vt:lpstr>PowerPoint 演示文稿</vt:lpstr>
      <vt:lpstr>Outline</vt:lpstr>
      <vt:lpstr>PowerPoint 演示文稿</vt:lpstr>
      <vt:lpstr>PowerPoint 演示文稿</vt:lpstr>
      <vt:lpstr>Outline</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四元数</vt:lpstr>
      <vt:lpstr>Outline</vt:lpstr>
      <vt:lpstr>开源库 Eigen</vt:lpstr>
      <vt:lpstr>开源库 Eigen</vt:lpstr>
      <vt:lpstr>开源库 Eigen</vt:lpstr>
      <vt:lpstr>开源库 Eigen</vt:lpstr>
      <vt:lpstr>PowerPoint 演示文稿</vt:lpstr>
      <vt:lpstr>PowerPoint 演示文稿</vt:lpstr>
      <vt:lpstr>PowerPoint 演示文稿</vt:lpstr>
      <vt:lpstr>开源库 Eigen实践</vt:lpstr>
      <vt:lpstr>Linux简介</vt:lpstr>
      <vt:lpstr>Linux简介</vt:lpstr>
      <vt:lpstr>Linux简介</vt:lpstr>
      <vt:lpstr>完整linux体系结构</vt:lpstr>
      <vt:lpstr>从运行空间看linux体系结构</vt:lpstr>
      <vt:lpstr>linux内核组成</vt:lpstr>
      <vt:lpstr>Linux的版本</vt:lpstr>
      <vt:lpstr>linux系统目录结构</vt:lpstr>
      <vt:lpstr>linux系统目录结构</vt:lpstr>
      <vt:lpstr>Linux/Unix操作系统目录结构的来历</vt:lpstr>
      <vt:lpstr>Linux/Unix操作系统目录结构的来历</vt:lpstr>
      <vt:lpstr> </vt:lpstr>
      <vt:lpstr>PowerPoint 演示文稿</vt:lpstr>
      <vt:lpstr>PowerPoint 演示文稿</vt:lpstr>
      <vt:lpstr>Linux基本操作  提示符 "$"为普通用户，"#"为超级用户  linux常用的编辑工具有nano ,vi/vim（vim是vi的增强版）等   </vt:lpstr>
      <vt:lpstr>开源库 Eigen实践</vt:lpstr>
      <vt:lpstr>PowerPoint 演示文稿</vt:lpstr>
      <vt:lpstr>Vi编辑器    shell下输入 vimtutor</vt:lpstr>
      <vt:lpstr>常用linux命令</vt:lpstr>
      <vt:lpstr>PowerPoint 演示文稿</vt:lpstr>
      <vt:lpstr>PowerPoint 演示文稿</vt:lpstr>
      <vt:lpstr>PowerPoint 演示文稿</vt:lpstr>
      <vt:lpstr>PowerPoint 演示文稿</vt:lpstr>
      <vt:lpstr>Linux下程序编辑与编译</vt:lpstr>
      <vt:lpstr>Linux下程序编辑与编译</vt:lpstr>
      <vt:lpstr>Linux下程序编辑与编译</vt:lpstr>
      <vt:lpstr>Linux下程序编辑与编译</vt:lpstr>
      <vt:lpstr>Linux下程序编辑与编译</vt:lpstr>
      <vt:lpstr>Linux下程序编辑与编译</vt:lpstr>
      <vt:lpstr>Linux下程序编辑与编译</vt:lpstr>
      <vt:lpstr>PowerPoint 演示文稿</vt:lpstr>
      <vt:lpstr>PowerPoint 演示文稿</vt:lpstr>
      <vt:lpstr>PowerPoint 演示文稿</vt:lpstr>
      <vt:lpstr>homework1</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Gavin</dc:creator>
  <cp:keywords/>
  <dc:description/>
  <cp:lastModifiedBy>Zhao Zhengang</cp:lastModifiedBy>
  <cp:revision>903</cp:revision>
  <dcterms:created xsi:type="dcterms:W3CDTF">2016-11-16T15:45:42Z</dcterms:created>
  <dcterms:modified xsi:type="dcterms:W3CDTF">2019-11-13T02:27:27Z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